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8" r:id="rId2"/>
  </p:sldMasterIdLst>
  <p:sldIdLst>
    <p:sldId id="256" r:id="rId3"/>
    <p:sldId id="280" r:id="rId4"/>
    <p:sldId id="258" r:id="rId5"/>
    <p:sldId id="260" r:id="rId6"/>
    <p:sldId id="278" r:id="rId7"/>
    <p:sldId id="279" r:id="rId8"/>
    <p:sldId id="263" r:id="rId9"/>
    <p:sldId id="259" r:id="rId10"/>
    <p:sldId id="292" r:id="rId11"/>
    <p:sldId id="261" r:id="rId12"/>
    <p:sldId id="262" r:id="rId13"/>
    <p:sldId id="264" r:id="rId14"/>
    <p:sldId id="265" r:id="rId15"/>
    <p:sldId id="266" r:id="rId16"/>
    <p:sldId id="281" r:id="rId17"/>
    <p:sldId id="267" r:id="rId18"/>
    <p:sldId id="268" r:id="rId19"/>
    <p:sldId id="269" r:id="rId20"/>
    <p:sldId id="282" r:id="rId21"/>
    <p:sldId id="271" r:id="rId22"/>
    <p:sldId id="293" r:id="rId23"/>
    <p:sldId id="270" r:id="rId24"/>
    <p:sldId id="273" r:id="rId25"/>
    <p:sldId id="274" r:id="rId26"/>
    <p:sldId id="275" r:id="rId27"/>
    <p:sldId id="276" r:id="rId28"/>
    <p:sldId id="277" r:id="rId29"/>
    <p:sldId id="272" r:id="rId30"/>
    <p:sldId id="283" r:id="rId31"/>
    <p:sldId id="284" r:id="rId32"/>
    <p:sldId id="285" r:id="rId33"/>
    <p:sldId id="286" r:id="rId34"/>
    <p:sldId id="287" r:id="rId35"/>
    <p:sldId id="288" r:id="rId36"/>
    <p:sldId id="289" r:id="rId37"/>
    <p:sldId id="290" r:id="rId38"/>
    <p:sldId id="29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FF66"/>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91" autoAdjust="0"/>
    <p:restoredTop sz="94660"/>
  </p:normalViewPr>
  <p:slideViewPr>
    <p:cSldViewPr>
      <p:cViewPr varScale="1">
        <p:scale>
          <a:sx n="69" d="100"/>
          <a:sy n="69" d="100"/>
        </p:scale>
        <p:origin x="-1260" y="-96"/>
      </p:cViewPr>
      <p:guideLst>
        <p:guide orient="horz" pos="2160"/>
        <p:guide pos="2880"/>
      </p:guideLst>
    </p:cSldViewPr>
  </p:slideViewPr>
  <p:notesTextViewPr>
    <p:cViewPr>
      <p:scale>
        <a:sx n="1" d="1"/>
        <a:sy n="1" d="1"/>
      </p:scale>
      <p:origin x="0" y="0"/>
    </p:cViewPr>
  </p:notesTextViewPr>
  <p:sorterViewPr>
    <p:cViewPr>
      <p:scale>
        <a:sx n="100" d="100"/>
        <a:sy n="100" d="100"/>
      </p:scale>
      <p:origin x="0" y="57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F5517E-E383-4368-8304-6F7A1F69621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396B4C81-E8A1-4551-85A9-8D6F82B93CF3}">
      <dgm:prSet phldrT="[Text]"/>
      <dgm:spPr/>
      <dgm:t>
        <a:bodyPr/>
        <a:lstStyle/>
        <a:p>
          <a:r>
            <a:rPr lang="en-GB" dirty="0" smtClean="0"/>
            <a:t>SCIENTIFIC TRAINING</a:t>
          </a:r>
          <a:endParaRPr lang="en-GB" dirty="0"/>
        </a:p>
      </dgm:t>
    </dgm:pt>
    <dgm:pt modelId="{E42B8D7D-35B1-4718-9932-35995F137D35}" type="parTrans" cxnId="{34E13BCF-80FE-4A1D-9DEF-C6D7D73C9980}">
      <dgm:prSet/>
      <dgm:spPr/>
      <dgm:t>
        <a:bodyPr/>
        <a:lstStyle/>
        <a:p>
          <a:endParaRPr lang="en-GB"/>
        </a:p>
      </dgm:t>
    </dgm:pt>
    <dgm:pt modelId="{FBDCEBB3-9B44-46E1-8A9E-D0DEE1C6776B}" type="sibTrans" cxnId="{34E13BCF-80FE-4A1D-9DEF-C6D7D73C9980}">
      <dgm:prSet/>
      <dgm:spPr/>
      <dgm:t>
        <a:bodyPr/>
        <a:lstStyle/>
        <a:p>
          <a:endParaRPr lang="en-GB"/>
        </a:p>
      </dgm:t>
    </dgm:pt>
    <dgm:pt modelId="{2D6A0B85-2E56-48F0-BC25-3B7A9DE03A88}">
      <dgm:prSet phldrT="[Text]"/>
      <dgm:spPr/>
      <dgm:t>
        <a:bodyPr/>
        <a:lstStyle/>
        <a:p>
          <a:r>
            <a:rPr lang="en-GB" dirty="0" smtClean="0"/>
            <a:t>ENVIRONMENTAL AWARENESS</a:t>
          </a:r>
          <a:endParaRPr lang="en-GB" dirty="0"/>
        </a:p>
      </dgm:t>
    </dgm:pt>
    <dgm:pt modelId="{9C871B3F-D206-4F43-811E-1E3DEF63FA7D}" type="parTrans" cxnId="{D0C13F13-E971-451A-97BD-382B1E7BB2DE}">
      <dgm:prSet/>
      <dgm:spPr/>
      <dgm:t>
        <a:bodyPr/>
        <a:lstStyle/>
        <a:p>
          <a:endParaRPr lang="en-GB"/>
        </a:p>
      </dgm:t>
    </dgm:pt>
    <dgm:pt modelId="{0AB3143B-779E-4724-9099-5B9FE943C4AB}" type="sibTrans" cxnId="{D0C13F13-E971-451A-97BD-382B1E7BB2DE}">
      <dgm:prSet/>
      <dgm:spPr/>
      <dgm:t>
        <a:bodyPr/>
        <a:lstStyle/>
        <a:p>
          <a:endParaRPr lang="en-GB"/>
        </a:p>
      </dgm:t>
    </dgm:pt>
    <dgm:pt modelId="{6D4E4B1E-B64D-4340-99B7-D657794633A2}">
      <dgm:prSet phldrT="[Text]"/>
      <dgm:spPr/>
      <dgm:t>
        <a:bodyPr/>
        <a:lstStyle/>
        <a:p>
          <a:r>
            <a:rPr lang="en-GB" dirty="0" smtClean="0"/>
            <a:t>METAPHYSICS</a:t>
          </a:r>
          <a:endParaRPr lang="en-GB" dirty="0"/>
        </a:p>
      </dgm:t>
    </dgm:pt>
    <dgm:pt modelId="{62966056-79BD-4C0B-BD04-D296ABFAFFC5}" type="parTrans" cxnId="{08E47340-6F83-4650-8A1F-12D5E9DF4C32}">
      <dgm:prSet/>
      <dgm:spPr/>
      <dgm:t>
        <a:bodyPr/>
        <a:lstStyle/>
        <a:p>
          <a:endParaRPr lang="en-GB"/>
        </a:p>
      </dgm:t>
    </dgm:pt>
    <dgm:pt modelId="{6E58FFF5-1129-432A-9372-39C8B6CE7E73}" type="sibTrans" cxnId="{08E47340-6F83-4650-8A1F-12D5E9DF4C32}">
      <dgm:prSet/>
      <dgm:spPr/>
      <dgm:t>
        <a:bodyPr/>
        <a:lstStyle/>
        <a:p>
          <a:endParaRPr lang="en-GB"/>
        </a:p>
      </dgm:t>
    </dgm:pt>
    <dgm:pt modelId="{CB9F171D-ECD0-4FA1-B9D0-41FA9F14DA9D}" type="pres">
      <dgm:prSet presAssocID="{78F5517E-E383-4368-8304-6F7A1F696214}" presName="linear" presStyleCnt="0">
        <dgm:presLayoutVars>
          <dgm:dir/>
          <dgm:animLvl val="lvl"/>
          <dgm:resizeHandles val="exact"/>
        </dgm:presLayoutVars>
      </dgm:prSet>
      <dgm:spPr/>
      <dgm:t>
        <a:bodyPr/>
        <a:lstStyle/>
        <a:p>
          <a:endParaRPr lang="en-GB"/>
        </a:p>
      </dgm:t>
    </dgm:pt>
    <dgm:pt modelId="{3125B699-3019-4674-8BA4-2B1782B084B0}" type="pres">
      <dgm:prSet presAssocID="{396B4C81-E8A1-4551-85A9-8D6F82B93CF3}" presName="parentLin" presStyleCnt="0"/>
      <dgm:spPr/>
    </dgm:pt>
    <dgm:pt modelId="{6292F02A-00A7-4935-B19F-82444ABCC78E}" type="pres">
      <dgm:prSet presAssocID="{396B4C81-E8A1-4551-85A9-8D6F82B93CF3}" presName="parentLeftMargin" presStyleLbl="node1" presStyleIdx="0" presStyleCnt="3"/>
      <dgm:spPr/>
      <dgm:t>
        <a:bodyPr/>
        <a:lstStyle/>
        <a:p>
          <a:endParaRPr lang="en-GB"/>
        </a:p>
      </dgm:t>
    </dgm:pt>
    <dgm:pt modelId="{0932375C-5B6B-4AD2-91C3-1EC5E6A7843C}" type="pres">
      <dgm:prSet presAssocID="{396B4C81-E8A1-4551-85A9-8D6F82B93CF3}" presName="parentText" presStyleLbl="node1" presStyleIdx="0" presStyleCnt="3">
        <dgm:presLayoutVars>
          <dgm:chMax val="0"/>
          <dgm:bulletEnabled val="1"/>
        </dgm:presLayoutVars>
      </dgm:prSet>
      <dgm:spPr/>
      <dgm:t>
        <a:bodyPr/>
        <a:lstStyle/>
        <a:p>
          <a:endParaRPr lang="en-GB"/>
        </a:p>
      </dgm:t>
    </dgm:pt>
    <dgm:pt modelId="{E71893CA-02CA-49B9-B08F-9EA9D4BB194F}" type="pres">
      <dgm:prSet presAssocID="{396B4C81-E8A1-4551-85A9-8D6F82B93CF3}" presName="negativeSpace" presStyleCnt="0"/>
      <dgm:spPr/>
    </dgm:pt>
    <dgm:pt modelId="{4E6B8CE6-D0D7-4849-9877-45970F448A5D}" type="pres">
      <dgm:prSet presAssocID="{396B4C81-E8A1-4551-85A9-8D6F82B93CF3}" presName="childText" presStyleLbl="conFgAcc1" presStyleIdx="0" presStyleCnt="3">
        <dgm:presLayoutVars>
          <dgm:bulletEnabled val="1"/>
        </dgm:presLayoutVars>
      </dgm:prSet>
      <dgm:spPr/>
    </dgm:pt>
    <dgm:pt modelId="{8E7F101B-D1BB-4833-BB19-020690EF3460}" type="pres">
      <dgm:prSet presAssocID="{FBDCEBB3-9B44-46E1-8A9E-D0DEE1C6776B}" presName="spaceBetweenRectangles" presStyleCnt="0"/>
      <dgm:spPr/>
    </dgm:pt>
    <dgm:pt modelId="{0530F330-2AB2-4FA3-9DC0-8F06F9434549}" type="pres">
      <dgm:prSet presAssocID="{2D6A0B85-2E56-48F0-BC25-3B7A9DE03A88}" presName="parentLin" presStyleCnt="0"/>
      <dgm:spPr/>
    </dgm:pt>
    <dgm:pt modelId="{6C788D57-D612-4654-B55B-FA26B48CDAE3}" type="pres">
      <dgm:prSet presAssocID="{2D6A0B85-2E56-48F0-BC25-3B7A9DE03A88}" presName="parentLeftMargin" presStyleLbl="node1" presStyleIdx="0" presStyleCnt="3"/>
      <dgm:spPr/>
      <dgm:t>
        <a:bodyPr/>
        <a:lstStyle/>
        <a:p>
          <a:endParaRPr lang="en-GB"/>
        </a:p>
      </dgm:t>
    </dgm:pt>
    <dgm:pt modelId="{FB2189E1-3D9A-4322-A270-EB151B6B82C7}" type="pres">
      <dgm:prSet presAssocID="{2D6A0B85-2E56-48F0-BC25-3B7A9DE03A88}" presName="parentText" presStyleLbl="node1" presStyleIdx="1" presStyleCnt="3">
        <dgm:presLayoutVars>
          <dgm:chMax val="0"/>
          <dgm:bulletEnabled val="1"/>
        </dgm:presLayoutVars>
      </dgm:prSet>
      <dgm:spPr/>
      <dgm:t>
        <a:bodyPr/>
        <a:lstStyle/>
        <a:p>
          <a:endParaRPr lang="en-GB"/>
        </a:p>
      </dgm:t>
    </dgm:pt>
    <dgm:pt modelId="{A0717999-7A6E-44B5-9EA7-3FD69050C1A1}" type="pres">
      <dgm:prSet presAssocID="{2D6A0B85-2E56-48F0-BC25-3B7A9DE03A88}" presName="negativeSpace" presStyleCnt="0"/>
      <dgm:spPr/>
    </dgm:pt>
    <dgm:pt modelId="{97DBC47D-2AD9-4A69-B1BD-4191E33D0DF8}" type="pres">
      <dgm:prSet presAssocID="{2D6A0B85-2E56-48F0-BC25-3B7A9DE03A88}" presName="childText" presStyleLbl="conFgAcc1" presStyleIdx="1" presStyleCnt="3">
        <dgm:presLayoutVars>
          <dgm:bulletEnabled val="1"/>
        </dgm:presLayoutVars>
      </dgm:prSet>
      <dgm:spPr/>
    </dgm:pt>
    <dgm:pt modelId="{50D6FA4A-242E-463E-8069-9288C1A9F0D8}" type="pres">
      <dgm:prSet presAssocID="{0AB3143B-779E-4724-9099-5B9FE943C4AB}" presName="spaceBetweenRectangles" presStyleCnt="0"/>
      <dgm:spPr/>
    </dgm:pt>
    <dgm:pt modelId="{FCC43364-E2D5-410C-A17C-46179538F18B}" type="pres">
      <dgm:prSet presAssocID="{6D4E4B1E-B64D-4340-99B7-D657794633A2}" presName="parentLin" presStyleCnt="0"/>
      <dgm:spPr/>
    </dgm:pt>
    <dgm:pt modelId="{BA927F5F-60F3-403E-A12C-23ABA022CB1B}" type="pres">
      <dgm:prSet presAssocID="{6D4E4B1E-B64D-4340-99B7-D657794633A2}" presName="parentLeftMargin" presStyleLbl="node1" presStyleIdx="1" presStyleCnt="3"/>
      <dgm:spPr/>
      <dgm:t>
        <a:bodyPr/>
        <a:lstStyle/>
        <a:p>
          <a:endParaRPr lang="en-GB"/>
        </a:p>
      </dgm:t>
    </dgm:pt>
    <dgm:pt modelId="{0D4E8A87-997B-4FB8-893E-72EB8FC323A9}" type="pres">
      <dgm:prSet presAssocID="{6D4E4B1E-B64D-4340-99B7-D657794633A2}" presName="parentText" presStyleLbl="node1" presStyleIdx="2" presStyleCnt="3">
        <dgm:presLayoutVars>
          <dgm:chMax val="0"/>
          <dgm:bulletEnabled val="1"/>
        </dgm:presLayoutVars>
      </dgm:prSet>
      <dgm:spPr/>
      <dgm:t>
        <a:bodyPr/>
        <a:lstStyle/>
        <a:p>
          <a:endParaRPr lang="en-GB"/>
        </a:p>
      </dgm:t>
    </dgm:pt>
    <dgm:pt modelId="{643D284A-B15F-4858-8A9F-239392B0DD7D}" type="pres">
      <dgm:prSet presAssocID="{6D4E4B1E-B64D-4340-99B7-D657794633A2}" presName="negativeSpace" presStyleCnt="0"/>
      <dgm:spPr/>
    </dgm:pt>
    <dgm:pt modelId="{1A7FD428-4776-444A-A794-A9F7B454775D}" type="pres">
      <dgm:prSet presAssocID="{6D4E4B1E-B64D-4340-99B7-D657794633A2}" presName="childText" presStyleLbl="conFgAcc1" presStyleIdx="2" presStyleCnt="3">
        <dgm:presLayoutVars>
          <dgm:bulletEnabled val="1"/>
        </dgm:presLayoutVars>
      </dgm:prSet>
      <dgm:spPr/>
    </dgm:pt>
  </dgm:ptLst>
  <dgm:cxnLst>
    <dgm:cxn modelId="{DB4CB258-8C96-461C-A71C-CC316B2271B4}" type="presOf" srcId="{396B4C81-E8A1-4551-85A9-8D6F82B93CF3}" destId="{0932375C-5B6B-4AD2-91C3-1EC5E6A7843C}" srcOrd="1" destOrd="0" presId="urn:microsoft.com/office/officeart/2005/8/layout/list1"/>
    <dgm:cxn modelId="{38979B7A-B104-4903-B016-B80E333BE1CF}" type="presOf" srcId="{2D6A0B85-2E56-48F0-BC25-3B7A9DE03A88}" destId="{FB2189E1-3D9A-4322-A270-EB151B6B82C7}" srcOrd="1" destOrd="0" presId="urn:microsoft.com/office/officeart/2005/8/layout/list1"/>
    <dgm:cxn modelId="{0CDC5251-6A0B-45B4-8457-DA5D7DDF52D3}" type="presOf" srcId="{2D6A0B85-2E56-48F0-BC25-3B7A9DE03A88}" destId="{6C788D57-D612-4654-B55B-FA26B48CDAE3}" srcOrd="0" destOrd="0" presId="urn:microsoft.com/office/officeart/2005/8/layout/list1"/>
    <dgm:cxn modelId="{34E13BCF-80FE-4A1D-9DEF-C6D7D73C9980}" srcId="{78F5517E-E383-4368-8304-6F7A1F696214}" destId="{396B4C81-E8A1-4551-85A9-8D6F82B93CF3}" srcOrd="0" destOrd="0" parTransId="{E42B8D7D-35B1-4718-9932-35995F137D35}" sibTransId="{FBDCEBB3-9B44-46E1-8A9E-D0DEE1C6776B}"/>
    <dgm:cxn modelId="{DA81F71D-5420-41D6-8A60-0CE2D1DA3030}" type="presOf" srcId="{396B4C81-E8A1-4551-85A9-8D6F82B93CF3}" destId="{6292F02A-00A7-4935-B19F-82444ABCC78E}" srcOrd="0" destOrd="0" presId="urn:microsoft.com/office/officeart/2005/8/layout/list1"/>
    <dgm:cxn modelId="{D0C13F13-E971-451A-97BD-382B1E7BB2DE}" srcId="{78F5517E-E383-4368-8304-6F7A1F696214}" destId="{2D6A0B85-2E56-48F0-BC25-3B7A9DE03A88}" srcOrd="1" destOrd="0" parTransId="{9C871B3F-D206-4F43-811E-1E3DEF63FA7D}" sibTransId="{0AB3143B-779E-4724-9099-5B9FE943C4AB}"/>
    <dgm:cxn modelId="{642BFA00-FE9B-4208-BDA6-6253C8EFC130}" type="presOf" srcId="{6D4E4B1E-B64D-4340-99B7-D657794633A2}" destId="{0D4E8A87-997B-4FB8-893E-72EB8FC323A9}" srcOrd="1" destOrd="0" presId="urn:microsoft.com/office/officeart/2005/8/layout/list1"/>
    <dgm:cxn modelId="{D91A3EC9-9CA9-4B0A-BF5E-45E26D3671F6}" type="presOf" srcId="{6D4E4B1E-B64D-4340-99B7-D657794633A2}" destId="{BA927F5F-60F3-403E-A12C-23ABA022CB1B}" srcOrd="0" destOrd="0" presId="urn:microsoft.com/office/officeart/2005/8/layout/list1"/>
    <dgm:cxn modelId="{08E47340-6F83-4650-8A1F-12D5E9DF4C32}" srcId="{78F5517E-E383-4368-8304-6F7A1F696214}" destId="{6D4E4B1E-B64D-4340-99B7-D657794633A2}" srcOrd="2" destOrd="0" parTransId="{62966056-79BD-4C0B-BD04-D296ABFAFFC5}" sibTransId="{6E58FFF5-1129-432A-9372-39C8B6CE7E73}"/>
    <dgm:cxn modelId="{27AC07EE-8FCC-450F-92D9-F98893629D0E}" type="presOf" srcId="{78F5517E-E383-4368-8304-6F7A1F696214}" destId="{CB9F171D-ECD0-4FA1-B9D0-41FA9F14DA9D}" srcOrd="0" destOrd="0" presId="urn:microsoft.com/office/officeart/2005/8/layout/list1"/>
    <dgm:cxn modelId="{30DCD321-1FD9-4010-B8F8-CFC0046EB64D}" type="presParOf" srcId="{CB9F171D-ECD0-4FA1-B9D0-41FA9F14DA9D}" destId="{3125B699-3019-4674-8BA4-2B1782B084B0}" srcOrd="0" destOrd="0" presId="urn:microsoft.com/office/officeart/2005/8/layout/list1"/>
    <dgm:cxn modelId="{0B481804-C8F6-494C-9613-194AC4DD9B1F}" type="presParOf" srcId="{3125B699-3019-4674-8BA4-2B1782B084B0}" destId="{6292F02A-00A7-4935-B19F-82444ABCC78E}" srcOrd="0" destOrd="0" presId="urn:microsoft.com/office/officeart/2005/8/layout/list1"/>
    <dgm:cxn modelId="{81171FBF-718E-41E8-BD1A-A5499907527E}" type="presParOf" srcId="{3125B699-3019-4674-8BA4-2B1782B084B0}" destId="{0932375C-5B6B-4AD2-91C3-1EC5E6A7843C}" srcOrd="1" destOrd="0" presId="urn:microsoft.com/office/officeart/2005/8/layout/list1"/>
    <dgm:cxn modelId="{FE9F7293-047C-4363-A363-7DC3A87C8985}" type="presParOf" srcId="{CB9F171D-ECD0-4FA1-B9D0-41FA9F14DA9D}" destId="{E71893CA-02CA-49B9-B08F-9EA9D4BB194F}" srcOrd="1" destOrd="0" presId="urn:microsoft.com/office/officeart/2005/8/layout/list1"/>
    <dgm:cxn modelId="{5FD43056-324D-4734-AE3B-B12107383207}" type="presParOf" srcId="{CB9F171D-ECD0-4FA1-B9D0-41FA9F14DA9D}" destId="{4E6B8CE6-D0D7-4849-9877-45970F448A5D}" srcOrd="2" destOrd="0" presId="urn:microsoft.com/office/officeart/2005/8/layout/list1"/>
    <dgm:cxn modelId="{55F884F8-6934-405B-ADDE-BE5A25CFEFB7}" type="presParOf" srcId="{CB9F171D-ECD0-4FA1-B9D0-41FA9F14DA9D}" destId="{8E7F101B-D1BB-4833-BB19-020690EF3460}" srcOrd="3" destOrd="0" presId="urn:microsoft.com/office/officeart/2005/8/layout/list1"/>
    <dgm:cxn modelId="{F954A4D6-E6CA-46B5-BDCB-A844A09AE8B8}" type="presParOf" srcId="{CB9F171D-ECD0-4FA1-B9D0-41FA9F14DA9D}" destId="{0530F330-2AB2-4FA3-9DC0-8F06F9434549}" srcOrd="4" destOrd="0" presId="urn:microsoft.com/office/officeart/2005/8/layout/list1"/>
    <dgm:cxn modelId="{70AFD2F2-60E0-4142-824B-299E0601D03B}" type="presParOf" srcId="{0530F330-2AB2-4FA3-9DC0-8F06F9434549}" destId="{6C788D57-D612-4654-B55B-FA26B48CDAE3}" srcOrd="0" destOrd="0" presId="urn:microsoft.com/office/officeart/2005/8/layout/list1"/>
    <dgm:cxn modelId="{E51B3271-4B79-4C95-AF80-B1123DBBBAEB}" type="presParOf" srcId="{0530F330-2AB2-4FA3-9DC0-8F06F9434549}" destId="{FB2189E1-3D9A-4322-A270-EB151B6B82C7}" srcOrd="1" destOrd="0" presId="urn:microsoft.com/office/officeart/2005/8/layout/list1"/>
    <dgm:cxn modelId="{AD38B477-EA36-47AA-9637-3681C88D1473}" type="presParOf" srcId="{CB9F171D-ECD0-4FA1-B9D0-41FA9F14DA9D}" destId="{A0717999-7A6E-44B5-9EA7-3FD69050C1A1}" srcOrd="5" destOrd="0" presId="urn:microsoft.com/office/officeart/2005/8/layout/list1"/>
    <dgm:cxn modelId="{5F6BFF04-3030-453B-A150-1F11410F60F8}" type="presParOf" srcId="{CB9F171D-ECD0-4FA1-B9D0-41FA9F14DA9D}" destId="{97DBC47D-2AD9-4A69-B1BD-4191E33D0DF8}" srcOrd="6" destOrd="0" presId="urn:microsoft.com/office/officeart/2005/8/layout/list1"/>
    <dgm:cxn modelId="{553FFE66-2C13-4A6C-9861-C69CCE5FE356}" type="presParOf" srcId="{CB9F171D-ECD0-4FA1-B9D0-41FA9F14DA9D}" destId="{50D6FA4A-242E-463E-8069-9288C1A9F0D8}" srcOrd="7" destOrd="0" presId="urn:microsoft.com/office/officeart/2005/8/layout/list1"/>
    <dgm:cxn modelId="{CDEB4509-71B2-4B3F-95FB-FD3F1A3D35E8}" type="presParOf" srcId="{CB9F171D-ECD0-4FA1-B9D0-41FA9F14DA9D}" destId="{FCC43364-E2D5-410C-A17C-46179538F18B}" srcOrd="8" destOrd="0" presId="urn:microsoft.com/office/officeart/2005/8/layout/list1"/>
    <dgm:cxn modelId="{DE197BB4-AD04-4364-A449-D6FC8BDF4370}" type="presParOf" srcId="{FCC43364-E2D5-410C-A17C-46179538F18B}" destId="{BA927F5F-60F3-403E-A12C-23ABA022CB1B}" srcOrd="0" destOrd="0" presId="urn:microsoft.com/office/officeart/2005/8/layout/list1"/>
    <dgm:cxn modelId="{1D396BD1-D027-480B-B3B5-7E6BF1879A49}" type="presParOf" srcId="{FCC43364-E2D5-410C-A17C-46179538F18B}" destId="{0D4E8A87-997B-4FB8-893E-72EB8FC323A9}" srcOrd="1" destOrd="0" presId="urn:microsoft.com/office/officeart/2005/8/layout/list1"/>
    <dgm:cxn modelId="{FCAD7B2A-F41E-4138-963B-FC9C987FECE5}" type="presParOf" srcId="{CB9F171D-ECD0-4FA1-B9D0-41FA9F14DA9D}" destId="{643D284A-B15F-4858-8A9F-239392B0DD7D}" srcOrd="9" destOrd="0" presId="urn:microsoft.com/office/officeart/2005/8/layout/list1"/>
    <dgm:cxn modelId="{839311BD-C24A-42E6-B480-5548C93A3B4C}" type="presParOf" srcId="{CB9F171D-ECD0-4FA1-B9D0-41FA9F14DA9D}" destId="{1A7FD428-4776-444A-A794-A9F7B454775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B8CE6-D0D7-4849-9877-45970F448A5D}">
      <dsp:nvSpPr>
        <dsp:cNvPr id="0" name=""/>
        <dsp:cNvSpPr/>
      </dsp:nvSpPr>
      <dsp:spPr>
        <a:xfrm>
          <a:off x="0" y="543261"/>
          <a:ext cx="8229599"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32375C-5B6B-4AD2-91C3-1EC5E6A7843C}">
      <dsp:nvSpPr>
        <dsp:cNvPr id="0" name=""/>
        <dsp:cNvSpPr/>
      </dsp:nvSpPr>
      <dsp:spPr>
        <a:xfrm>
          <a:off x="411480" y="41421"/>
          <a:ext cx="5760720" cy="100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511300">
            <a:lnSpc>
              <a:spcPct val="90000"/>
            </a:lnSpc>
            <a:spcBef>
              <a:spcPct val="0"/>
            </a:spcBef>
            <a:spcAft>
              <a:spcPct val="35000"/>
            </a:spcAft>
          </a:pPr>
          <a:r>
            <a:rPr lang="en-GB" sz="3400" kern="1200" dirty="0" smtClean="0"/>
            <a:t>SCIENTIFIC TRAINING</a:t>
          </a:r>
          <a:endParaRPr lang="en-GB" sz="3400" kern="1200" dirty="0"/>
        </a:p>
      </dsp:txBody>
      <dsp:txXfrm>
        <a:off x="460476" y="90417"/>
        <a:ext cx="5662728" cy="905688"/>
      </dsp:txXfrm>
    </dsp:sp>
    <dsp:sp modelId="{97DBC47D-2AD9-4A69-B1BD-4191E33D0DF8}">
      <dsp:nvSpPr>
        <dsp:cNvPr id="0" name=""/>
        <dsp:cNvSpPr/>
      </dsp:nvSpPr>
      <dsp:spPr>
        <a:xfrm>
          <a:off x="0" y="2085501"/>
          <a:ext cx="8229599"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2189E1-3D9A-4322-A270-EB151B6B82C7}">
      <dsp:nvSpPr>
        <dsp:cNvPr id="0" name=""/>
        <dsp:cNvSpPr/>
      </dsp:nvSpPr>
      <dsp:spPr>
        <a:xfrm>
          <a:off x="411480" y="1583661"/>
          <a:ext cx="5760720" cy="100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511300">
            <a:lnSpc>
              <a:spcPct val="90000"/>
            </a:lnSpc>
            <a:spcBef>
              <a:spcPct val="0"/>
            </a:spcBef>
            <a:spcAft>
              <a:spcPct val="35000"/>
            </a:spcAft>
          </a:pPr>
          <a:r>
            <a:rPr lang="en-GB" sz="3400" kern="1200" dirty="0" smtClean="0"/>
            <a:t>ENVIRONMENTAL AWARENESS</a:t>
          </a:r>
          <a:endParaRPr lang="en-GB" sz="3400" kern="1200" dirty="0"/>
        </a:p>
      </dsp:txBody>
      <dsp:txXfrm>
        <a:off x="460476" y="1632657"/>
        <a:ext cx="5662728" cy="905688"/>
      </dsp:txXfrm>
    </dsp:sp>
    <dsp:sp modelId="{1A7FD428-4776-444A-A794-A9F7B454775D}">
      <dsp:nvSpPr>
        <dsp:cNvPr id="0" name=""/>
        <dsp:cNvSpPr/>
      </dsp:nvSpPr>
      <dsp:spPr>
        <a:xfrm>
          <a:off x="0" y="3627741"/>
          <a:ext cx="8229599"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4E8A87-997B-4FB8-893E-72EB8FC323A9}">
      <dsp:nvSpPr>
        <dsp:cNvPr id="0" name=""/>
        <dsp:cNvSpPr/>
      </dsp:nvSpPr>
      <dsp:spPr>
        <a:xfrm>
          <a:off x="411480" y="3125901"/>
          <a:ext cx="5760720" cy="100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511300">
            <a:lnSpc>
              <a:spcPct val="90000"/>
            </a:lnSpc>
            <a:spcBef>
              <a:spcPct val="0"/>
            </a:spcBef>
            <a:spcAft>
              <a:spcPct val="35000"/>
            </a:spcAft>
          </a:pPr>
          <a:r>
            <a:rPr lang="en-GB" sz="3400" kern="1200" dirty="0" smtClean="0"/>
            <a:t>METAPHYSICS</a:t>
          </a:r>
          <a:endParaRPr lang="en-GB" sz="3400" kern="1200" dirty="0"/>
        </a:p>
      </dsp:txBody>
      <dsp:txXfrm>
        <a:off x="460476" y="3174897"/>
        <a:ext cx="5662728" cy="90568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BFBB4F3-31EE-48A9-853C-D301F556981C}" type="datetimeFigureOut">
              <a:rPr lang="en-GB" smtClean="0"/>
              <a:t>21/10/2014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8FC339-800F-48A8-BF7A-3245B8B17022}" type="slidenum">
              <a:rPr lang="en-GB" smtClean="0"/>
              <a:t>‹#›</a:t>
            </a:fld>
            <a:endParaRPr lang="en-GB"/>
          </a:p>
        </p:txBody>
      </p:sp>
    </p:spTree>
    <p:extLst>
      <p:ext uri="{BB962C8B-B14F-4D97-AF65-F5344CB8AC3E}">
        <p14:creationId xmlns:p14="http://schemas.microsoft.com/office/powerpoint/2010/main" val="2107716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FBB4F3-31EE-48A9-853C-D301F556981C}" type="datetimeFigureOut">
              <a:rPr lang="en-GB" smtClean="0"/>
              <a:t>21/10/2014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8FC339-800F-48A8-BF7A-3245B8B17022}" type="slidenum">
              <a:rPr lang="en-GB" smtClean="0"/>
              <a:t>‹#›</a:t>
            </a:fld>
            <a:endParaRPr lang="en-GB"/>
          </a:p>
        </p:txBody>
      </p:sp>
    </p:spTree>
    <p:extLst>
      <p:ext uri="{BB962C8B-B14F-4D97-AF65-F5344CB8AC3E}">
        <p14:creationId xmlns:p14="http://schemas.microsoft.com/office/powerpoint/2010/main" val="614554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FBB4F3-31EE-48A9-853C-D301F556981C}" type="datetimeFigureOut">
              <a:rPr lang="en-GB" smtClean="0"/>
              <a:t>21/10/2014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8FC339-800F-48A8-BF7A-3245B8B17022}" type="slidenum">
              <a:rPr lang="en-GB" smtClean="0"/>
              <a:t>‹#›</a:t>
            </a:fld>
            <a:endParaRPr lang="en-GB"/>
          </a:p>
        </p:txBody>
      </p:sp>
    </p:spTree>
    <p:extLst>
      <p:ext uri="{BB962C8B-B14F-4D97-AF65-F5344CB8AC3E}">
        <p14:creationId xmlns:p14="http://schemas.microsoft.com/office/powerpoint/2010/main" val="1526225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654479A-F2C3-4EF9-8486-41C1A7C1816A}"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643688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535BB0D-F194-464F-81C2-8C3F7D70FCE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770904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F88BC0-4E8A-4C13-A88B-1A21A59540A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42783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FDD00CD-CBC5-477A-B157-9C503AD9D34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997329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AFCCD63-0622-4283-B7CC-78357A63D3F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53476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F990361-B3CC-4D10-AA6D-338A48182A8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22214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F321956-0B99-465A-8154-915129E0E75E}"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56284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3A3A1EF-7FA1-411B-8083-6CE71E3AB997}"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306440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FBB4F3-31EE-48A9-853C-D301F556981C}" type="datetimeFigureOut">
              <a:rPr lang="en-GB" smtClean="0"/>
              <a:t>21/10/2014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8FC339-800F-48A8-BF7A-3245B8B17022}" type="slidenum">
              <a:rPr lang="en-GB" smtClean="0"/>
              <a:t>‹#›</a:t>
            </a:fld>
            <a:endParaRPr lang="en-GB"/>
          </a:p>
        </p:txBody>
      </p:sp>
    </p:spTree>
    <p:extLst>
      <p:ext uri="{BB962C8B-B14F-4D97-AF65-F5344CB8AC3E}">
        <p14:creationId xmlns:p14="http://schemas.microsoft.com/office/powerpoint/2010/main" val="161074950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BEA4E32-26BF-46FB-A83B-F51662BAF39A}"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16882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89A5989-643A-4F91-A3B4-95149B4455F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702841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72F44-F97B-46F0-80B4-71A7C191BB7E}"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0118902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1E6C2831-8D62-420B-A1A4-B778EB2F2C4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006723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FBB4F3-31EE-48A9-853C-D301F556981C}" type="datetimeFigureOut">
              <a:rPr lang="en-GB" smtClean="0"/>
              <a:t>21/10/2014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8FC339-800F-48A8-BF7A-3245B8B17022}" type="slidenum">
              <a:rPr lang="en-GB" smtClean="0"/>
              <a:t>‹#›</a:t>
            </a:fld>
            <a:endParaRPr lang="en-GB"/>
          </a:p>
        </p:txBody>
      </p:sp>
    </p:spTree>
    <p:extLst>
      <p:ext uri="{BB962C8B-B14F-4D97-AF65-F5344CB8AC3E}">
        <p14:creationId xmlns:p14="http://schemas.microsoft.com/office/powerpoint/2010/main" val="687964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BFBB4F3-31EE-48A9-853C-D301F556981C}" type="datetimeFigureOut">
              <a:rPr lang="en-GB" smtClean="0"/>
              <a:t>21/10/2014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8FC339-800F-48A8-BF7A-3245B8B17022}" type="slidenum">
              <a:rPr lang="en-GB" smtClean="0"/>
              <a:t>‹#›</a:t>
            </a:fld>
            <a:endParaRPr lang="en-GB"/>
          </a:p>
        </p:txBody>
      </p:sp>
    </p:spTree>
    <p:extLst>
      <p:ext uri="{BB962C8B-B14F-4D97-AF65-F5344CB8AC3E}">
        <p14:creationId xmlns:p14="http://schemas.microsoft.com/office/powerpoint/2010/main" val="3937030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BFBB4F3-31EE-48A9-853C-D301F556981C}" type="datetimeFigureOut">
              <a:rPr lang="en-GB" smtClean="0"/>
              <a:t>21/10/2014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8FC339-800F-48A8-BF7A-3245B8B17022}" type="slidenum">
              <a:rPr lang="en-GB" smtClean="0"/>
              <a:t>‹#›</a:t>
            </a:fld>
            <a:endParaRPr lang="en-GB"/>
          </a:p>
        </p:txBody>
      </p:sp>
    </p:spTree>
    <p:extLst>
      <p:ext uri="{BB962C8B-B14F-4D97-AF65-F5344CB8AC3E}">
        <p14:creationId xmlns:p14="http://schemas.microsoft.com/office/powerpoint/2010/main" val="4283098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BFBB4F3-31EE-48A9-853C-D301F556981C}" type="datetimeFigureOut">
              <a:rPr lang="en-GB" smtClean="0"/>
              <a:t>21/10/2014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8FC339-800F-48A8-BF7A-3245B8B17022}" type="slidenum">
              <a:rPr lang="en-GB" smtClean="0"/>
              <a:t>‹#›</a:t>
            </a:fld>
            <a:endParaRPr lang="en-GB"/>
          </a:p>
        </p:txBody>
      </p:sp>
    </p:spTree>
    <p:extLst>
      <p:ext uri="{BB962C8B-B14F-4D97-AF65-F5344CB8AC3E}">
        <p14:creationId xmlns:p14="http://schemas.microsoft.com/office/powerpoint/2010/main" val="3873513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FBB4F3-31EE-48A9-853C-D301F556981C}" type="datetimeFigureOut">
              <a:rPr lang="en-GB" smtClean="0"/>
              <a:t>21/10/2014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E8FC339-800F-48A8-BF7A-3245B8B17022}" type="slidenum">
              <a:rPr lang="en-GB" smtClean="0"/>
              <a:t>‹#›</a:t>
            </a:fld>
            <a:endParaRPr lang="en-GB"/>
          </a:p>
        </p:txBody>
      </p:sp>
    </p:spTree>
    <p:extLst>
      <p:ext uri="{BB962C8B-B14F-4D97-AF65-F5344CB8AC3E}">
        <p14:creationId xmlns:p14="http://schemas.microsoft.com/office/powerpoint/2010/main" val="131098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FBB4F3-31EE-48A9-853C-D301F556981C}" type="datetimeFigureOut">
              <a:rPr lang="en-GB" smtClean="0"/>
              <a:t>21/10/2014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8FC339-800F-48A8-BF7A-3245B8B17022}" type="slidenum">
              <a:rPr lang="en-GB" smtClean="0"/>
              <a:t>‹#›</a:t>
            </a:fld>
            <a:endParaRPr lang="en-GB"/>
          </a:p>
        </p:txBody>
      </p:sp>
    </p:spTree>
    <p:extLst>
      <p:ext uri="{BB962C8B-B14F-4D97-AF65-F5344CB8AC3E}">
        <p14:creationId xmlns:p14="http://schemas.microsoft.com/office/powerpoint/2010/main" val="2087244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FBB4F3-31EE-48A9-853C-D301F556981C}" type="datetimeFigureOut">
              <a:rPr lang="en-GB" smtClean="0"/>
              <a:t>21/10/2014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8FC339-800F-48A8-BF7A-3245B8B17022}" type="slidenum">
              <a:rPr lang="en-GB" smtClean="0"/>
              <a:t>‹#›</a:t>
            </a:fld>
            <a:endParaRPr lang="en-GB"/>
          </a:p>
        </p:txBody>
      </p:sp>
    </p:spTree>
    <p:extLst>
      <p:ext uri="{BB962C8B-B14F-4D97-AF65-F5344CB8AC3E}">
        <p14:creationId xmlns:p14="http://schemas.microsoft.com/office/powerpoint/2010/main" val="2481833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27000">
              <a:srgbClr val="FFFF00">
                <a:alpha val="62000"/>
              </a:srgbClr>
            </a:gs>
            <a:gs pos="77000">
              <a:srgbClr val="92D050">
                <a:alpha val="81000"/>
                <a:lumMod val="51000"/>
                <a:lumOff val="49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FBB4F3-31EE-48A9-853C-D301F556981C}" type="datetimeFigureOut">
              <a:rPr lang="en-GB" smtClean="0"/>
              <a:t>21/10/2014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8FC339-800F-48A8-BF7A-3245B8B17022}" type="slidenum">
              <a:rPr lang="en-GB" smtClean="0"/>
              <a:t>‹#›</a:t>
            </a:fld>
            <a:endParaRPr lang="en-GB"/>
          </a:p>
        </p:txBody>
      </p:sp>
    </p:spTree>
    <p:extLst>
      <p:ext uri="{BB962C8B-B14F-4D97-AF65-F5344CB8AC3E}">
        <p14:creationId xmlns:p14="http://schemas.microsoft.com/office/powerpoint/2010/main" val="37768842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121DBCE-0D59-4293-BEC0-7F7E1AC603DF}" type="slidenum">
              <a:rPr lang="en-GB">
                <a:solidFill>
                  <a:srgbClr val="000000"/>
                </a:solidFill>
              </a:rPr>
              <a:pPr fontAlgn="base">
                <a:spcBef>
                  <a:spcPct val="0"/>
                </a:spcBef>
                <a:spcAft>
                  <a:spcPct val="0"/>
                </a:spcAft>
              </a:pPr>
              <a:t>‹#›</a:t>
            </a:fld>
            <a:endParaRPr lang="en-GB">
              <a:solidFill>
                <a:srgbClr val="000000"/>
              </a:solidFill>
            </a:endParaRPr>
          </a:p>
        </p:txBody>
      </p:sp>
    </p:spTree>
    <p:extLst>
      <p:ext uri="{BB962C8B-B14F-4D97-AF65-F5344CB8AC3E}">
        <p14:creationId xmlns:p14="http://schemas.microsoft.com/office/powerpoint/2010/main" val="192295424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27000">
              <a:srgbClr val="92D050">
                <a:lumMod val="41000"/>
                <a:lumOff val="59000"/>
                <a:alpha val="54000"/>
              </a:srgbClr>
            </a:gs>
            <a:gs pos="98000">
              <a:srgbClr val="006600">
                <a:lumMod val="82000"/>
                <a:alpha val="55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SYSTEMS AND SUSTAINABILITY</a:t>
            </a:r>
            <a:endParaRPr lang="en-GB" dirty="0"/>
          </a:p>
        </p:txBody>
      </p:sp>
      <p:sp>
        <p:nvSpPr>
          <p:cNvPr id="3" name="Subtitle 2"/>
          <p:cNvSpPr>
            <a:spLocks noGrp="1"/>
          </p:cNvSpPr>
          <p:nvPr>
            <p:ph type="subTitle" idx="1"/>
          </p:nvPr>
        </p:nvSpPr>
        <p:spPr/>
        <p:txBody>
          <a:bodyPr>
            <a:normAutofit/>
          </a:bodyPr>
          <a:lstStyle/>
          <a:p>
            <a:r>
              <a:rPr lang="en-GB" dirty="0" smtClean="0"/>
              <a:t>Peter Harper</a:t>
            </a:r>
          </a:p>
          <a:p>
            <a:r>
              <a:rPr lang="en-GB" dirty="0" smtClean="0"/>
              <a:t>CAT</a:t>
            </a:r>
            <a:endParaRPr lang="en-GB" dirty="0"/>
          </a:p>
        </p:txBody>
      </p:sp>
    </p:spTree>
    <p:extLst>
      <p:ext uri="{BB962C8B-B14F-4D97-AF65-F5344CB8AC3E}">
        <p14:creationId xmlns:p14="http://schemas.microsoft.com/office/powerpoint/2010/main" val="20179420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MEANWHILE…3 PARALLEL TRACKS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0313647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6381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181089"/>
            <a:ext cx="2699792" cy="267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GB" dirty="0" smtClean="0"/>
              <a:t>‘METAPHYSICAL’ INFLUENCES</a:t>
            </a:r>
            <a:br>
              <a:rPr lang="en-GB" dirty="0" smtClean="0"/>
            </a:br>
            <a:r>
              <a:rPr lang="en-GB" sz="2200" dirty="0" smtClean="0"/>
              <a:t>Not strictly ‘systems’, but anti-reductionist</a:t>
            </a:r>
            <a:endParaRPr lang="en-GB" sz="2200" dirty="0"/>
          </a:p>
        </p:txBody>
      </p:sp>
      <p:sp>
        <p:nvSpPr>
          <p:cNvPr id="3" name="Content Placeholder 2"/>
          <p:cNvSpPr>
            <a:spLocks noGrp="1"/>
          </p:cNvSpPr>
          <p:nvPr>
            <p:ph idx="1"/>
          </p:nvPr>
        </p:nvSpPr>
        <p:spPr>
          <a:xfrm>
            <a:off x="467544" y="1700808"/>
            <a:ext cx="8229600" cy="4525963"/>
          </a:xfrm>
        </p:spPr>
        <p:txBody>
          <a:bodyPr>
            <a:normAutofit fontScale="85000" lnSpcReduction="20000"/>
          </a:bodyPr>
          <a:lstStyle/>
          <a:p>
            <a:r>
              <a:rPr lang="en-GB" dirty="0" smtClean="0"/>
              <a:t>My father, an eccentric autodidact</a:t>
            </a:r>
          </a:p>
          <a:p>
            <a:r>
              <a:rPr lang="en-GB" dirty="0" smtClean="0"/>
              <a:t>Theosophy</a:t>
            </a:r>
          </a:p>
          <a:p>
            <a:r>
              <a:rPr lang="en-GB" i="1" dirty="0" smtClean="0"/>
              <a:t>The Perennial Philosophy </a:t>
            </a:r>
            <a:r>
              <a:rPr lang="en-GB" dirty="0" smtClean="0"/>
              <a:t>and esotericism</a:t>
            </a:r>
          </a:p>
          <a:p>
            <a:r>
              <a:rPr lang="en-GB" dirty="0" smtClean="0"/>
              <a:t>‘The world behind appearance’</a:t>
            </a:r>
          </a:p>
          <a:p>
            <a:r>
              <a:rPr lang="en-GB" dirty="0" smtClean="0"/>
              <a:t>Is science intrinsically blind to this?</a:t>
            </a:r>
          </a:p>
          <a:p>
            <a:r>
              <a:rPr lang="en-GB" dirty="0" smtClean="0"/>
              <a:t>Can spiritual practices tell us useful things we cannot know in any other way? </a:t>
            </a:r>
          </a:p>
          <a:p>
            <a:r>
              <a:rPr lang="en-GB" dirty="0" smtClean="0"/>
              <a:t>Can it uniquely </a:t>
            </a:r>
            <a:r>
              <a:rPr lang="en-GB" i="1" dirty="0" smtClean="0"/>
              <a:t>do</a:t>
            </a:r>
            <a:r>
              <a:rPr lang="en-GB" dirty="0" smtClean="0"/>
              <a:t> useful things?</a:t>
            </a:r>
          </a:p>
          <a:p>
            <a:r>
              <a:rPr lang="en-GB" dirty="0" smtClean="0"/>
              <a:t>Can there be a meeting-ground between science and ….</a:t>
            </a:r>
            <a:r>
              <a:rPr lang="en-GB" dirty="0" err="1" smtClean="0"/>
              <a:t>er</a:t>
            </a:r>
            <a:r>
              <a:rPr lang="en-GB" dirty="0" smtClean="0"/>
              <a:t>…whatever it is? </a:t>
            </a:r>
          </a:p>
          <a:p>
            <a:pPr lvl="1"/>
            <a:r>
              <a:rPr lang="en-GB" dirty="0" smtClean="0"/>
              <a:t>David </a:t>
            </a:r>
            <a:r>
              <a:rPr lang="en-GB" dirty="0" err="1" smtClean="0"/>
              <a:t>Bohm</a:t>
            </a:r>
            <a:r>
              <a:rPr lang="en-GB" dirty="0" smtClean="0"/>
              <a:t>,  </a:t>
            </a:r>
            <a:r>
              <a:rPr lang="en-GB" dirty="0" err="1" smtClean="0"/>
              <a:t>Fritjof</a:t>
            </a:r>
            <a:r>
              <a:rPr lang="en-GB" dirty="0" smtClean="0"/>
              <a:t> Capra</a:t>
            </a:r>
          </a:p>
        </p:txBody>
      </p:sp>
    </p:spTree>
    <p:extLst>
      <p:ext uri="{BB962C8B-B14F-4D97-AF65-F5344CB8AC3E}">
        <p14:creationId xmlns:p14="http://schemas.microsoft.com/office/powerpoint/2010/main" val="210770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3359" y="0"/>
            <a:ext cx="454715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51520" y="0"/>
            <a:ext cx="4165815" cy="1143000"/>
          </a:xfrm>
        </p:spPr>
        <p:txBody>
          <a:bodyPr>
            <a:noAutofit/>
          </a:bodyPr>
          <a:lstStyle/>
          <a:p>
            <a:r>
              <a:rPr lang="en-GB" sz="2000" dirty="0" smtClean="0"/>
              <a:t>TO CONTINUE THE METAPHYSICAL THREAD A BIT…</a:t>
            </a:r>
            <a:endParaRPr lang="en-GB" sz="2000" dirty="0"/>
          </a:p>
        </p:txBody>
      </p:sp>
      <p:sp>
        <p:nvSpPr>
          <p:cNvPr id="3" name="Content Placeholder 2"/>
          <p:cNvSpPr>
            <a:spLocks noGrp="1"/>
          </p:cNvSpPr>
          <p:nvPr>
            <p:ph idx="1"/>
          </p:nvPr>
        </p:nvSpPr>
        <p:spPr>
          <a:xfrm>
            <a:off x="457200" y="1052736"/>
            <a:ext cx="8229600" cy="5616624"/>
          </a:xfrm>
        </p:spPr>
        <p:txBody>
          <a:bodyPr>
            <a:normAutofit fontScale="55000" lnSpcReduction="20000"/>
          </a:bodyPr>
          <a:lstStyle/>
          <a:p>
            <a:r>
              <a:rPr lang="en-GB" sz="3400" dirty="0" smtClean="0"/>
              <a:t>Occult anatomy/physiology</a:t>
            </a:r>
          </a:p>
          <a:p>
            <a:pPr lvl="1"/>
            <a:r>
              <a:rPr lang="en-GB" sz="3400" dirty="0" smtClean="0"/>
              <a:t>Acupuncture</a:t>
            </a:r>
          </a:p>
          <a:p>
            <a:pPr lvl="1"/>
            <a:r>
              <a:rPr lang="en-GB" sz="3400" dirty="0" smtClean="0"/>
              <a:t>The </a:t>
            </a:r>
            <a:r>
              <a:rPr lang="en-GB" sz="3400" i="1" dirty="0" smtClean="0"/>
              <a:t>chakra</a:t>
            </a:r>
            <a:r>
              <a:rPr lang="en-GB" sz="3400" dirty="0" smtClean="0"/>
              <a:t> system</a:t>
            </a:r>
          </a:p>
          <a:p>
            <a:pPr lvl="1"/>
            <a:r>
              <a:rPr lang="en-GB" sz="3400" i="1" dirty="0" smtClean="0"/>
              <a:t>Chi</a:t>
            </a:r>
            <a:r>
              <a:rPr lang="en-GB" sz="3400" dirty="0" smtClean="0"/>
              <a:t>/</a:t>
            </a:r>
            <a:r>
              <a:rPr lang="en-GB" sz="3400" i="1" dirty="0" err="1" smtClean="0"/>
              <a:t>prana</a:t>
            </a:r>
            <a:r>
              <a:rPr lang="en-GB" sz="3400" dirty="0" smtClean="0"/>
              <a:t>/</a:t>
            </a:r>
            <a:r>
              <a:rPr lang="en-GB" sz="3400" i="1" dirty="0" smtClean="0"/>
              <a:t>élan </a:t>
            </a:r>
            <a:r>
              <a:rPr lang="en-GB" sz="3400" i="1" dirty="0" err="1" smtClean="0"/>
              <a:t>vitale</a:t>
            </a:r>
            <a:endParaRPr lang="en-GB" sz="3400" i="1" dirty="0" smtClean="0"/>
          </a:p>
          <a:p>
            <a:r>
              <a:rPr lang="en-GB" sz="3400" dirty="0" smtClean="0"/>
              <a:t>Biographical accounts</a:t>
            </a:r>
          </a:p>
          <a:p>
            <a:pPr lvl="1"/>
            <a:r>
              <a:rPr lang="en-GB" sz="3400" dirty="0" err="1" smtClean="0"/>
              <a:t>Gurdjieff</a:t>
            </a:r>
            <a:endParaRPr lang="en-GB" sz="3400" dirty="0" smtClean="0"/>
          </a:p>
          <a:p>
            <a:pPr lvl="1"/>
            <a:r>
              <a:rPr lang="en-GB" sz="3400" dirty="0" smtClean="0"/>
              <a:t>Baba Ram Das</a:t>
            </a:r>
          </a:p>
          <a:p>
            <a:r>
              <a:rPr lang="en-GB" sz="3400" dirty="0" smtClean="0"/>
              <a:t>Rupert Sheldrake, an unashamed </a:t>
            </a:r>
            <a:r>
              <a:rPr lang="en-GB" sz="3400" dirty="0" err="1" smtClean="0"/>
              <a:t>vitalist</a:t>
            </a:r>
            <a:r>
              <a:rPr lang="en-GB" sz="3400" dirty="0" smtClean="0"/>
              <a:t>: </a:t>
            </a:r>
          </a:p>
          <a:p>
            <a:pPr lvl="1"/>
            <a:r>
              <a:rPr lang="en-GB" sz="3400" dirty="0" err="1" smtClean="0"/>
              <a:t>morphic</a:t>
            </a:r>
            <a:r>
              <a:rPr lang="en-GB" sz="3400" dirty="0" smtClean="0"/>
              <a:t> resonance</a:t>
            </a:r>
          </a:p>
          <a:p>
            <a:pPr lvl="1"/>
            <a:r>
              <a:rPr lang="en-GB" sz="3400" dirty="0" smtClean="0"/>
              <a:t>Hidden attractors</a:t>
            </a:r>
          </a:p>
          <a:p>
            <a:r>
              <a:rPr lang="en-GB" sz="3400" dirty="0" smtClean="0"/>
              <a:t>Earth energies, </a:t>
            </a:r>
            <a:r>
              <a:rPr lang="en-GB" sz="3400" dirty="0" err="1" smtClean="0"/>
              <a:t>leylines</a:t>
            </a:r>
            <a:r>
              <a:rPr lang="en-GB" sz="3400" dirty="0" smtClean="0"/>
              <a:t>, lost knowledge, ancient technologies</a:t>
            </a:r>
          </a:p>
          <a:p>
            <a:pPr lvl="1"/>
            <a:r>
              <a:rPr lang="en-GB" sz="3000" dirty="0" smtClean="0"/>
              <a:t>“A certain arcane cause more excellent than reason”</a:t>
            </a:r>
          </a:p>
          <a:p>
            <a:r>
              <a:rPr lang="en-GB" sz="3400" dirty="0" smtClean="0"/>
              <a:t>Goethe and Steiner</a:t>
            </a:r>
          </a:p>
          <a:p>
            <a:pPr lvl="1"/>
            <a:r>
              <a:rPr lang="en-GB" sz="3400" dirty="0" smtClean="0"/>
              <a:t>Magical thinking: an enemy of sustainability?</a:t>
            </a:r>
          </a:p>
          <a:p>
            <a:pPr lvl="1"/>
            <a:r>
              <a:rPr lang="en-GB" sz="3400" dirty="0" smtClean="0"/>
              <a:t>Radical  idealism: the physical universe is itself a construct</a:t>
            </a:r>
          </a:p>
          <a:p>
            <a:r>
              <a:rPr lang="en-GB" sz="3400" dirty="0" smtClean="0"/>
              <a:t>The memory of water, homeopathy, Jacques </a:t>
            </a:r>
            <a:r>
              <a:rPr lang="en-GB" sz="3400" dirty="0" err="1" smtClean="0"/>
              <a:t>Benveniste</a:t>
            </a:r>
            <a:endParaRPr lang="en-GB" sz="3400" dirty="0" smtClean="0"/>
          </a:p>
          <a:p>
            <a:r>
              <a:rPr lang="en-GB" sz="3400" dirty="0" smtClean="0"/>
              <a:t>The Scientific and Medical Network</a:t>
            </a:r>
          </a:p>
          <a:p>
            <a:r>
              <a:rPr lang="en-GB" sz="3400" dirty="0" smtClean="0"/>
              <a:t>Rigorously controlled trials in US labs</a:t>
            </a:r>
          </a:p>
          <a:p>
            <a:pPr lvl="1"/>
            <a:r>
              <a:rPr lang="en-GB" sz="3400" dirty="0" smtClean="0"/>
              <a:t>Precognition, telepathy</a:t>
            </a:r>
          </a:p>
          <a:p>
            <a:endParaRPr lang="en-GB" dirty="0"/>
          </a:p>
        </p:txBody>
      </p:sp>
    </p:spTree>
    <p:extLst>
      <p:ext uri="{BB962C8B-B14F-4D97-AF65-F5344CB8AC3E}">
        <p14:creationId xmlns:p14="http://schemas.microsoft.com/office/powerpoint/2010/main" val="244611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7" end="17"/>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6202"/>
            <a:ext cx="8229600" cy="1143000"/>
          </a:xfrm>
        </p:spPr>
        <p:txBody>
          <a:bodyPr>
            <a:noAutofit/>
          </a:bodyPr>
          <a:lstStyle/>
          <a:p>
            <a:r>
              <a:rPr lang="en-GB" sz="2800" dirty="0" smtClean="0"/>
              <a:t>WHAT CAN WE SAY ABOUT THE LEGACY OF </a:t>
            </a:r>
            <a:br>
              <a:rPr lang="en-GB" sz="2800" dirty="0" smtClean="0"/>
            </a:br>
            <a:r>
              <a:rPr lang="en-GB" sz="2800" dirty="0" smtClean="0"/>
              <a:t>“APPLIED METAPHYSICS”?</a:t>
            </a:r>
            <a:endParaRPr lang="en-GB" sz="2800" dirty="0"/>
          </a:p>
        </p:txBody>
      </p:sp>
      <p:sp>
        <p:nvSpPr>
          <p:cNvPr id="3" name="Content Placeholder 2"/>
          <p:cNvSpPr>
            <a:spLocks noGrp="1"/>
          </p:cNvSpPr>
          <p:nvPr>
            <p:ph idx="1"/>
          </p:nvPr>
        </p:nvSpPr>
        <p:spPr>
          <a:xfrm>
            <a:off x="179512" y="980728"/>
            <a:ext cx="8784976" cy="5832648"/>
          </a:xfrm>
        </p:spPr>
        <p:txBody>
          <a:bodyPr>
            <a:noAutofit/>
          </a:bodyPr>
          <a:lstStyle/>
          <a:p>
            <a:pPr>
              <a:lnSpc>
                <a:spcPct val="120000"/>
              </a:lnSpc>
              <a:spcAft>
                <a:spcPts val="300"/>
              </a:spcAft>
            </a:pPr>
            <a:r>
              <a:rPr lang="en-GB" sz="1600" dirty="0" smtClean="0"/>
              <a:t>Quantum theory, and increasingly, practice, expands the boundaries of what is thinkable in physics. Seriously weird, and getting weirder.</a:t>
            </a:r>
          </a:p>
          <a:p>
            <a:pPr>
              <a:lnSpc>
                <a:spcPct val="120000"/>
              </a:lnSpc>
              <a:spcAft>
                <a:spcPts val="300"/>
              </a:spcAft>
            </a:pPr>
            <a:r>
              <a:rPr lang="en-GB" sz="1600" dirty="0" smtClean="0"/>
              <a:t>Modelling (even if not entirely algorithmic) has solved many ‘mysteries’</a:t>
            </a:r>
          </a:p>
          <a:p>
            <a:pPr>
              <a:lnSpc>
                <a:spcPct val="120000"/>
              </a:lnSpc>
              <a:spcAft>
                <a:spcPts val="300"/>
              </a:spcAft>
            </a:pPr>
            <a:r>
              <a:rPr lang="en-GB" sz="1600" dirty="0" smtClean="0"/>
              <a:t>Emergent properties have been particularly surprising, moving the ‘mysteries’ further back in time</a:t>
            </a:r>
          </a:p>
          <a:p>
            <a:pPr>
              <a:lnSpc>
                <a:spcPct val="120000"/>
              </a:lnSpc>
              <a:spcAft>
                <a:spcPts val="300"/>
              </a:spcAft>
            </a:pPr>
            <a:r>
              <a:rPr lang="en-GB" sz="1600" dirty="0" smtClean="0"/>
              <a:t>The Anthropic Principle, tuning the universe</a:t>
            </a:r>
          </a:p>
          <a:p>
            <a:pPr>
              <a:lnSpc>
                <a:spcPct val="120000"/>
              </a:lnSpc>
              <a:spcAft>
                <a:spcPts val="300"/>
              </a:spcAft>
            </a:pPr>
            <a:r>
              <a:rPr lang="en-GB" sz="1600" dirty="0" smtClean="0"/>
              <a:t>We do appear to be ‘in the middle’</a:t>
            </a:r>
          </a:p>
          <a:p>
            <a:pPr>
              <a:lnSpc>
                <a:spcPct val="120000"/>
              </a:lnSpc>
              <a:spcAft>
                <a:spcPts val="300"/>
              </a:spcAft>
            </a:pPr>
            <a:r>
              <a:rPr lang="en-GB" sz="1600" dirty="0" smtClean="0"/>
              <a:t>Some very rugged results, but hard to apply them</a:t>
            </a:r>
          </a:p>
          <a:p>
            <a:pPr>
              <a:lnSpc>
                <a:spcPct val="120000"/>
              </a:lnSpc>
              <a:spcAft>
                <a:spcPts val="300"/>
              </a:spcAft>
            </a:pPr>
            <a:r>
              <a:rPr lang="en-GB" sz="1600" dirty="0" smtClean="0"/>
              <a:t>Some apostasies, notably Susan Blackmore</a:t>
            </a:r>
          </a:p>
          <a:p>
            <a:pPr marL="342900" lvl="1" indent="-342900">
              <a:lnSpc>
                <a:spcPct val="120000"/>
              </a:lnSpc>
              <a:spcAft>
                <a:spcPts val="300"/>
              </a:spcAft>
              <a:buFont typeface="Arial" pitchFamily="34" charset="0"/>
              <a:buChar char="•"/>
            </a:pPr>
            <a:r>
              <a:rPr lang="en-GB" sz="1600" dirty="0" smtClean="0"/>
              <a:t>Controlled trials usually turn up blank: </a:t>
            </a:r>
            <a:r>
              <a:rPr lang="en-GB" sz="1400" dirty="0" smtClean="0"/>
              <a:t>I have carried out many!</a:t>
            </a:r>
            <a:endParaRPr lang="en-GB" sz="1600" dirty="0" smtClean="0"/>
          </a:p>
          <a:p>
            <a:pPr>
              <a:lnSpc>
                <a:spcPct val="120000"/>
              </a:lnSpc>
              <a:spcAft>
                <a:spcPts val="300"/>
              </a:spcAft>
            </a:pPr>
            <a:r>
              <a:rPr lang="en-GB" sz="1600" dirty="0" smtClean="0"/>
              <a:t>Deep ecology, </a:t>
            </a:r>
            <a:r>
              <a:rPr lang="en-GB" sz="1600" dirty="0" err="1" smtClean="0"/>
              <a:t>Naess</a:t>
            </a:r>
            <a:r>
              <a:rPr lang="en-GB" sz="1600" dirty="0" smtClean="0"/>
              <a:t>, Goldsmith…not going anywhere?</a:t>
            </a:r>
          </a:p>
          <a:p>
            <a:pPr>
              <a:lnSpc>
                <a:spcPct val="120000"/>
              </a:lnSpc>
              <a:spcAft>
                <a:spcPts val="300"/>
              </a:spcAft>
            </a:pPr>
            <a:r>
              <a:rPr lang="en-GB" sz="1600" dirty="0" smtClean="0"/>
              <a:t>Links with sustainability, Laszlo, </a:t>
            </a:r>
            <a:r>
              <a:rPr lang="en-GB" sz="1600" dirty="0" err="1" smtClean="0"/>
              <a:t>Skolimowski</a:t>
            </a:r>
            <a:endParaRPr lang="en-GB" sz="1600" dirty="0" smtClean="0"/>
          </a:p>
          <a:p>
            <a:pPr>
              <a:lnSpc>
                <a:spcPct val="120000"/>
              </a:lnSpc>
              <a:spcAft>
                <a:spcPts val="300"/>
              </a:spcAft>
            </a:pPr>
            <a:r>
              <a:rPr lang="en-GB" sz="1600" dirty="0" smtClean="0"/>
              <a:t>A sense of retreat to minor niches</a:t>
            </a:r>
          </a:p>
          <a:p>
            <a:pPr>
              <a:lnSpc>
                <a:spcPct val="120000"/>
              </a:lnSpc>
              <a:spcAft>
                <a:spcPts val="300"/>
              </a:spcAft>
            </a:pPr>
            <a:r>
              <a:rPr lang="en-GB" sz="1600" dirty="0" smtClean="0"/>
              <a:t>Do we have a richer and less rigid set of heuristics that we can deploy comfortably and skilfully? Possibly</a:t>
            </a:r>
          </a:p>
          <a:p>
            <a:pPr>
              <a:lnSpc>
                <a:spcPct val="120000"/>
              </a:lnSpc>
              <a:spcAft>
                <a:spcPts val="300"/>
              </a:spcAft>
            </a:pPr>
            <a:r>
              <a:rPr lang="en-GB" sz="1600" dirty="0" smtClean="0"/>
              <a:t>I remain open-minded, but a reluctant ‘</a:t>
            </a:r>
            <a:r>
              <a:rPr lang="en-GB" sz="1600" dirty="0" err="1" smtClean="0"/>
              <a:t>physicalist</a:t>
            </a:r>
            <a:r>
              <a:rPr lang="en-GB" sz="1600" dirty="0" smtClean="0"/>
              <a: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420888"/>
            <a:ext cx="2736304" cy="331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049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EMERGENCE II</a:t>
            </a:r>
            <a:br>
              <a:rPr lang="en-GB" dirty="0" smtClean="0"/>
            </a:br>
            <a:r>
              <a:rPr lang="en-GB" sz="4000" dirty="0" smtClean="0"/>
              <a:t>Wonders (or surprises) from ‘nothing’</a:t>
            </a:r>
            <a:endParaRPr lang="en-GB" sz="4000" dirty="0"/>
          </a:p>
        </p:txBody>
      </p:sp>
      <p:sp>
        <p:nvSpPr>
          <p:cNvPr id="3" name="Content Placeholder 2"/>
          <p:cNvSpPr>
            <a:spLocks noGrp="1"/>
          </p:cNvSpPr>
          <p:nvPr>
            <p:ph idx="1"/>
          </p:nvPr>
        </p:nvSpPr>
        <p:spPr>
          <a:xfrm>
            <a:off x="457200" y="1600200"/>
            <a:ext cx="8229600" cy="4997152"/>
          </a:xfrm>
        </p:spPr>
        <p:txBody>
          <a:bodyPr>
            <a:normAutofit fontScale="70000" lnSpcReduction="20000"/>
          </a:bodyPr>
          <a:lstStyle/>
          <a:p>
            <a:r>
              <a:rPr lang="en-GB" dirty="0" smtClean="0"/>
              <a:t>Fuzzy logic</a:t>
            </a:r>
          </a:p>
          <a:p>
            <a:r>
              <a:rPr lang="en-GB" dirty="0" smtClean="0"/>
              <a:t>Dissipative systems  (Heraclitus, </a:t>
            </a:r>
            <a:r>
              <a:rPr lang="en-GB" dirty="0" err="1" smtClean="0"/>
              <a:t>Schroedinger</a:t>
            </a:r>
            <a:r>
              <a:rPr lang="en-GB" dirty="0" smtClean="0"/>
              <a:t>, Prigogine)</a:t>
            </a:r>
          </a:p>
          <a:p>
            <a:r>
              <a:rPr lang="en-GB" dirty="0" smtClean="0"/>
              <a:t>Phase changes: abrupt Transitions</a:t>
            </a:r>
          </a:p>
          <a:p>
            <a:r>
              <a:rPr lang="en-GB" dirty="0" smtClean="0"/>
              <a:t>The power law </a:t>
            </a:r>
            <a:r>
              <a:rPr lang="en-GB" i="1" dirty="0" smtClean="0"/>
              <a:t>f(x)=</a:t>
            </a:r>
            <a:r>
              <a:rPr lang="en-GB" i="1" dirty="0" err="1" smtClean="0"/>
              <a:t>ax</a:t>
            </a:r>
            <a:r>
              <a:rPr lang="en-GB" i="1" baseline="30000" dirty="0" err="1" smtClean="0"/>
              <a:t>k</a:t>
            </a:r>
            <a:r>
              <a:rPr lang="en-GB" i="1" baseline="30000" dirty="0" smtClean="0"/>
              <a:t> </a:t>
            </a:r>
            <a:r>
              <a:rPr lang="en-GB" dirty="0" smtClean="0"/>
              <a:t>and other principles applying to a wide variety of loosely-connected systems </a:t>
            </a:r>
          </a:p>
          <a:p>
            <a:r>
              <a:rPr lang="en-GB" dirty="0" smtClean="0"/>
              <a:t>Scale invariance:  Fractals and the Mandelbrot set</a:t>
            </a:r>
          </a:p>
          <a:p>
            <a:r>
              <a:rPr lang="en-GB" dirty="0" smtClean="0"/>
              <a:t>Chaos, complexity theory, ‘Strange’ attractors</a:t>
            </a:r>
          </a:p>
          <a:p>
            <a:r>
              <a:rPr lang="en-GB" dirty="0" smtClean="0"/>
              <a:t>Intrinsic discontinuities and collapses</a:t>
            </a:r>
          </a:p>
          <a:p>
            <a:r>
              <a:rPr lang="en-GB" dirty="0" smtClean="0"/>
              <a:t>The eukaryotic revolution, endosymbiosis, </a:t>
            </a:r>
            <a:r>
              <a:rPr lang="en-GB" dirty="0" err="1" smtClean="0"/>
              <a:t>autopoesis</a:t>
            </a:r>
            <a:endParaRPr lang="en-GB" dirty="0" smtClean="0"/>
          </a:p>
          <a:p>
            <a:r>
              <a:rPr lang="en-GB" dirty="0" smtClean="0"/>
              <a:t>Origin of Life studies move towards ‘you can hardly stop it’</a:t>
            </a:r>
          </a:p>
          <a:p>
            <a:r>
              <a:rPr lang="en-GB" dirty="0" smtClean="0"/>
              <a:t>Gaia, </a:t>
            </a:r>
            <a:r>
              <a:rPr lang="en-GB" dirty="0" err="1" smtClean="0"/>
              <a:t>Daisyworld</a:t>
            </a:r>
            <a:endParaRPr lang="en-GB" dirty="0" smtClean="0"/>
          </a:p>
          <a:p>
            <a:pPr lvl="1"/>
            <a:r>
              <a:rPr lang="en-GB" sz="2300" dirty="0" smtClean="0"/>
              <a:t>Note Dawkins’ misapplication of the reductionist approach</a:t>
            </a:r>
          </a:p>
          <a:p>
            <a:pPr lvl="1"/>
            <a:r>
              <a:rPr lang="en-GB" sz="2300" dirty="0" smtClean="0"/>
              <a:t>Note also Lovelock’s predictions about Mars!</a:t>
            </a:r>
          </a:p>
          <a:p>
            <a:r>
              <a:rPr lang="en-GB" dirty="0" smtClean="0"/>
              <a:t>Don’t forget natural selection itself</a:t>
            </a:r>
          </a:p>
          <a:p>
            <a:r>
              <a:rPr lang="en-GB" dirty="0" smtClean="0"/>
              <a:t>The Law of Requisite Variety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6256" y="5013176"/>
            <a:ext cx="1655764" cy="1655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358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Communication Theory =</a:t>
            </a:r>
            <a:br>
              <a:rPr lang="en-GB" dirty="0" smtClean="0"/>
            </a:br>
            <a:r>
              <a:rPr lang="en-GB" dirty="0" smtClean="0"/>
              <a:t>Information Theory</a:t>
            </a:r>
            <a:br>
              <a:rPr lang="en-GB" dirty="0" smtClean="0"/>
            </a:br>
            <a:endParaRPr lang="en-GB" dirty="0"/>
          </a:p>
        </p:txBody>
      </p:sp>
      <p:sp>
        <p:nvSpPr>
          <p:cNvPr id="4" name="Content Placeholder 3"/>
          <p:cNvSpPr>
            <a:spLocks noGrp="1"/>
          </p:cNvSpPr>
          <p:nvPr>
            <p:ph idx="1"/>
          </p:nvPr>
        </p:nvSpPr>
        <p:spPr/>
        <p:txBody>
          <a:bodyPr>
            <a:normAutofit fontScale="92500" lnSpcReduction="10000"/>
          </a:bodyPr>
          <a:lstStyle/>
          <a:p>
            <a:r>
              <a:rPr lang="en-GB" dirty="0" smtClean="0"/>
              <a:t>“Entropy”</a:t>
            </a:r>
          </a:p>
          <a:p>
            <a:r>
              <a:rPr lang="en-GB" dirty="0" smtClean="0"/>
              <a:t>Maps onto thermodynamics</a:t>
            </a:r>
          </a:p>
          <a:p>
            <a:r>
              <a:rPr lang="en-GB" dirty="0" smtClean="0"/>
              <a:t>Information revealed as a fundamental feature of ….everything</a:t>
            </a:r>
          </a:p>
          <a:p>
            <a:r>
              <a:rPr lang="en-GB" dirty="0" smtClean="0"/>
              <a:t>The binary digit is the ‘atom’ of information</a:t>
            </a:r>
          </a:p>
          <a:p>
            <a:r>
              <a:rPr lang="en-GB" dirty="0" smtClean="0"/>
              <a:t>Digitisation makes everything algorithmic</a:t>
            </a:r>
          </a:p>
          <a:p>
            <a:r>
              <a:rPr lang="en-GB" dirty="0" smtClean="0"/>
              <a:t>The universal Turing machine</a:t>
            </a:r>
          </a:p>
          <a:p>
            <a:r>
              <a:rPr lang="en-GB" dirty="0" smtClean="0"/>
              <a:t>‘Information age’ sweeps in</a:t>
            </a:r>
          </a:p>
          <a:p>
            <a:r>
              <a:rPr lang="en-GB" dirty="0" smtClean="0"/>
              <a:t>Is it </a:t>
            </a:r>
            <a:r>
              <a:rPr lang="en-GB" dirty="0" err="1" smtClean="0"/>
              <a:t>reductionistic</a:t>
            </a:r>
            <a:r>
              <a:rPr lang="en-GB" dirty="0" smtClean="0"/>
              <a:t>, or the opposite?</a:t>
            </a:r>
          </a:p>
          <a:p>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908719"/>
            <a:ext cx="2232248" cy="1750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54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“ARTIFICIAL LIFE”</a:t>
            </a:r>
            <a:endParaRPr lang="en-GB" dirty="0"/>
          </a:p>
        </p:txBody>
      </p:sp>
      <p:sp>
        <p:nvSpPr>
          <p:cNvPr id="3" name="Content Placeholder 2"/>
          <p:cNvSpPr>
            <a:spLocks noGrp="1"/>
          </p:cNvSpPr>
          <p:nvPr>
            <p:ph idx="1"/>
          </p:nvPr>
        </p:nvSpPr>
        <p:spPr>
          <a:xfrm>
            <a:off x="24199" y="1412776"/>
            <a:ext cx="6131977" cy="5112568"/>
          </a:xfrm>
        </p:spPr>
        <p:txBody>
          <a:bodyPr>
            <a:normAutofit fontScale="85000" lnSpcReduction="20000"/>
          </a:bodyPr>
          <a:lstStyle/>
          <a:p>
            <a:r>
              <a:rPr lang="en-GB" dirty="0" smtClean="0"/>
              <a:t>“A.I.” was the early buzzword</a:t>
            </a:r>
          </a:p>
          <a:p>
            <a:pPr lvl="1"/>
            <a:r>
              <a:rPr lang="en-GB" dirty="0" smtClean="0"/>
              <a:t>But proved surprisingly resistant</a:t>
            </a:r>
          </a:p>
          <a:p>
            <a:pPr lvl="1"/>
            <a:r>
              <a:rPr lang="en-GB" dirty="0" smtClean="0"/>
              <a:t>Accelerating again now</a:t>
            </a:r>
          </a:p>
          <a:p>
            <a:r>
              <a:rPr lang="en-GB" dirty="0" smtClean="0"/>
              <a:t>A.L. on the other hand…</a:t>
            </a:r>
          </a:p>
          <a:p>
            <a:r>
              <a:rPr lang="en-GB" dirty="0" smtClean="0"/>
              <a:t>The Game of Life</a:t>
            </a:r>
          </a:p>
          <a:p>
            <a:r>
              <a:rPr lang="en-GB" dirty="0" smtClean="0"/>
              <a:t>The genetic algorithm</a:t>
            </a:r>
          </a:p>
          <a:p>
            <a:r>
              <a:rPr lang="en-GB" dirty="0" smtClean="0"/>
              <a:t>Dawkins’ computer creatures</a:t>
            </a:r>
          </a:p>
          <a:p>
            <a:pPr lvl="1"/>
            <a:r>
              <a:rPr lang="en-GB" dirty="0" smtClean="0"/>
              <a:t>No need for mutations</a:t>
            </a:r>
          </a:p>
          <a:p>
            <a:r>
              <a:rPr lang="en-GB" dirty="0" smtClean="0"/>
              <a:t>Creatures become machine-like, but machines more creature-like</a:t>
            </a:r>
          </a:p>
          <a:p>
            <a:r>
              <a:rPr lang="en-GB" dirty="0" smtClean="0"/>
              <a:t>Life emerging from non-life: a key metaphor</a:t>
            </a:r>
          </a:p>
          <a:p>
            <a:pPr marL="0" indent="0">
              <a:buNone/>
            </a:pPr>
            <a:r>
              <a:rPr lang="en-GB" dirty="0" smtClean="0"/>
              <a:t>	It cuts both ways…</a:t>
            </a:r>
            <a:endParaRPr lang="en-GB" dirty="0"/>
          </a:p>
          <a:p>
            <a:endParaRPr lang="en-GB" dirty="0" smtClean="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988840"/>
            <a:ext cx="4010101" cy="2620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669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ENVIRONMENTAL THREAD</a:t>
            </a:r>
            <a:endParaRPr lang="en-GB" dirty="0"/>
          </a:p>
        </p:txBody>
      </p:sp>
      <p:sp>
        <p:nvSpPr>
          <p:cNvPr id="3" name="Content Placeholder 2"/>
          <p:cNvSpPr>
            <a:spLocks noGrp="1"/>
          </p:cNvSpPr>
          <p:nvPr>
            <p:ph idx="1"/>
          </p:nvPr>
        </p:nvSpPr>
        <p:spPr>
          <a:xfrm>
            <a:off x="457200" y="1600200"/>
            <a:ext cx="8229600" cy="4853136"/>
          </a:xfrm>
        </p:spPr>
        <p:txBody>
          <a:bodyPr>
            <a:normAutofit fontScale="85000" lnSpcReduction="20000"/>
          </a:bodyPr>
          <a:lstStyle/>
          <a:p>
            <a:r>
              <a:rPr lang="en-GB" dirty="0" smtClean="0"/>
              <a:t>World hunger</a:t>
            </a:r>
          </a:p>
          <a:p>
            <a:r>
              <a:rPr lang="en-GB" dirty="0" smtClean="0"/>
              <a:t>Is not static, and is part of a complex system:</a:t>
            </a:r>
          </a:p>
          <a:p>
            <a:r>
              <a:rPr lang="en-GB" dirty="0" smtClean="0"/>
              <a:t>Population and positive feedback/exponential growth 	at the age of 16….</a:t>
            </a:r>
          </a:p>
          <a:p>
            <a:r>
              <a:rPr lang="en-GB" dirty="0" smtClean="0"/>
              <a:t>‘The environment’ and groping for notions of sustainability; ‘Futurology’</a:t>
            </a:r>
          </a:p>
          <a:p>
            <a:r>
              <a:rPr lang="en-GB" dirty="0" smtClean="0"/>
              <a:t>The Tragedy of the Commons</a:t>
            </a:r>
          </a:p>
          <a:p>
            <a:r>
              <a:rPr lang="en-GB" dirty="0" smtClean="0"/>
              <a:t>John Platt</a:t>
            </a:r>
          </a:p>
          <a:p>
            <a:r>
              <a:rPr lang="en-GB" dirty="0" smtClean="0"/>
              <a:t>Malign collective action, Arrow, Olson, Rappaport</a:t>
            </a:r>
          </a:p>
          <a:p>
            <a:r>
              <a:rPr lang="en-GB" dirty="0" smtClean="0"/>
              <a:t>The Prisoner’s dilemma, game theory</a:t>
            </a:r>
          </a:p>
          <a:p>
            <a:r>
              <a:rPr lang="en-GB" dirty="0" smtClean="0"/>
              <a:t>‘Bounded rationality’</a:t>
            </a:r>
          </a:p>
          <a:p>
            <a:r>
              <a:rPr lang="en-GB" dirty="0" smtClean="0"/>
              <a:t>Steady-state economics</a:t>
            </a:r>
          </a:p>
        </p:txBody>
      </p:sp>
    </p:spTree>
    <p:extLst>
      <p:ext uri="{BB962C8B-B14F-4D97-AF65-F5344CB8AC3E}">
        <p14:creationId xmlns:p14="http://schemas.microsoft.com/office/powerpoint/2010/main" val="258995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WORLD 3 AND THE LIMITS TO GROWTH MODEL</a:t>
            </a:r>
            <a:endParaRPr lang="en-GB" dirty="0"/>
          </a:p>
        </p:txBody>
      </p:sp>
      <p:sp>
        <p:nvSpPr>
          <p:cNvPr id="3" name="Content Placeholder 2"/>
          <p:cNvSpPr>
            <a:spLocks noGrp="1"/>
          </p:cNvSpPr>
          <p:nvPr>
            <p:ph idx="1"/>
          </p:nvPr>
        </p:nvSpPr>
        <p:spPr>
          <a:xfrm>
            <a:off x="457200" y="1600200"/>
            <a:ext cx="8229600" cy="4853136"/>
          </a:xfrm>
        </p:spPr>
        <p:txBody>
          <a:bodyPr>
            <a:normAutofit fontScale="85000" lnSpcReduction="20000"/>
          </a:bodyPr>
          <a:lstStyle/>
          <a:p>
            <a:r>
              <a:rPr lang="en-GB" dirty="0" smtClean="0"/>
              <a:t>It </a:t>
            </a:r>
            <a:r>
              <a:rPr lang="en-GB" i="1" dirty="0" smtClean="0"/>
              <a:t>is</a:t>
            </a:r>
            <a:r>
              <a:rPr lang="en-GB" dirty="0" smtClean="0"/>
              <a:t> algorithmic</a:t>
            </a:r>
          </a:p>
          <a:p>
            <a:r>
              <a:rPr lang="en-GB" dirty="0" smtClean="0"/>
              <a:t>But it produces surprises and discontinuities</a:t>
            </a:r>
          </a:p>
          <a:p>
            <a:pPr lvl="1"/>
            <a:r>
              <a:rPr lang="en-GB" dirty="0" smtClean="0"/>
              <a:t>Largely as a result of feedbacks and delays</a:t>
            </a:r>
          </a:p>
          <a:p>
            <a:r>
              <a:rPr lang="en-GB" dirty="0" smtClean="0"/>
              <a:t>Stability is not easily achieved without constant tuning</a:t>
            </a:r>
          </a:p>
          <a:p>
            <a:r>
              <a:rPr lang="en-GB" dirty="0" smtClean="0"/>
              <a:t>First attempts were suggestive but not fully convincing</a:t>
            </a:r>
          </a:p>
          <a:p>
            <a:r>
              <a:rPr lang="en-GB" dirty="0" smtClean="0"/>
              <a:t>Interesting that the strong mass-balance principle was easily avoided by the economists and others</a:t>
            </a:r>
          </a:p>
          <a:p>
            <a:r>
              <a:rPr lang="en-GB" dirty="0" smtClean="0"/>
              <a:t>Later versions are better</a:t>
            </a:r>
          </a:p>
          <a:p>
            <a:r>
              <a:rPr lang="en-GB" dirty="0" smtClean="0"/>
              <a:t>Demonstration that hierarchical organisation is more efficient, with a series of ‘levels’ (‘</a:t>
            </a:r>
            <a:r>
              <a:rPr lang="en-GB" dirty="0" err="1" smtClean="0"/>
              <a:t>holons</a:t>
            </a:r>
            <a:r>
              <a:rPr lang="en-GB" dirty="0" smtClean="0"/>
              <a:t>’)</a:t>
            </a:r>
            <a:endParaRPr lang="en-GB" dirty="0"/>
          </a:p>
        </p:txBody>
      </p:sp>
    </p:spTree>
    <p:extLst>
      <p:ext uri="{BB962C8B-B14F-4D97-AF65-F5344CB8AC3E}">
        <p14:creationId xmlns:p14="http://schemas.microsoft.com/office/powerpoint/2010/main" val="396566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GB" sz="3600" dirty="0" smtClean="0"/>
              <a:t>REPRESENTATIVE ‘WORLD 3’ RUN</a:t>
            </a:r>
            <a:endParaRPr lang="en-GB" sz="3600"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l="8659" t="20464" r="3125" b="9636"/>
          <a:stretch>
            <a:fillRect/>
          </a:stretch>
        </p:blipFill>
        <p:spPr bwMode="auto">
          <a:xfrm>
            <a:off x="0" y="947738"/>
            <a:ext cx="9144000" cy="543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5908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 FUNDAMENTAL QUESTION</a:t>
            </a:r>
            <a:endParaRPr lang="en-GB" dirty="0"/>
          </a:p>
        </p:txBody>
      </p:sp>
      <p:sp>
        <p:nvSpPr>
          <p:cNvPr id="3" name="Content Placeholder 2"/>
          <p:cNvSpPr>
            <a:spLocks noGrp="1"/>
          </p:cNvSpPr>
          <p:nvPr>
            <p:ph idx="1"/>
          </p:nvPr>
        </p:nvSpPr>
        <p:spPr/>
        <p:txBody>
          <a:bodyPr/>
          <a:lstStyle/>
          <a:p>
            <a:r>
              <a:rPr lang="en-GB" dirty="0" smtClean="0"/>
              <a:t>How can we avoid forcing everything into a linear, mechanistic framework?</a:t>
            </a:r>
          </a:p>
          <a:p>
            <a:r>
              <a:rPr lang="en-GB" dirty="0" smtClean="0"/>
              <a:t>And yet maintain due rigour and a common language?</a:t>
            </a:r>
            <a:endParaRPr lang="en-GB" dirty="0"/>
          </a:p>
        </p:txBody>
      </p:sp>
    </p:spTree>
    <p:extLst>
      <p:ext uri="{BB962C8B-B14F-4D97-AF65-F5344CB8AC3E}">
        <p14:creationId xmlns:p14="http://schemas.microsoft.com/office/powerpoint/2010/main" val="1206640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LATER SYSTEMIC APPROACHES</a:t>
            </a:r>
            <a:endParaRPr lang="en-GB" dirty="0"/>
          </a:p>
        </p:txBody>
      </p:sp>
      <p:sp>
        <p:nvSpPr>
          <p:cNvPr id="3" name="Content Placeholder 2"/>
          <p:cNvSpPr>
            <a:spLocks noGrp="1"/>
          </p:cNvSpPr>
          <p:nvPr>
            <p:ph idx="1"/>
          </p:nvPr>
        </p:nvSpPr>
        <p:spPr>
          <a:xfrm>
            <a:off x="457200" y="1268760"/>
            <a:ext cx="8229600" cy="5328592"/>
          </a:xfrm>
        </p:spPr>
        <p:txBody>
          <a:bodyPr>
            <a:normAutofit lnSpcReduction="10000"/>
          </a:bodyPr>
          <a:lstStyle/>
          <a:p>
            <a:r>
              <a:rPr lang="en-GB" dirty="0" smtClean="0"/>
              <a:t>‘Narratives’ ‘Frames’ ‘Discourses’</a:t>
            </a:r>
          </a:p>
          <a:p>
            <a:r>
              <a:rPr lang="en-GB" dirty="0" smtClean="0"/>
              <a:t>Relativism, postmodernism</a:t>
            </a:r>
          </a:p>
          <a:p>
            <a:r>
              <a:rPr lang="en-GB" dirty="0" smtClean="0"/>
              <a:t>Bollocks to all this: the problem is obvious</a:t>
            </a:r>
          </a:p>
          <a:p>
            <a:pPr lvl="1"/>
            <a:r>
              <a:rPr lang="en-GB" dirty="0" smtClean="0"/>
              <a:t>The Canute Principle</a:t>
            </a:r>
          </a:p>
          <a:p>
            <a:r>
              <a:rPr lang="en-GB" dirty="0" smtClean="0"/>
              <a:t>Can we co-ordinate across disciplines?</a:t>
            </a:r>
          </a:p>
          <a:p>
            <a:r>
              <a:rPr lang="en-GB" dirty="0" smtClean="0"/>
              <a:t>Is there a lingua franca?</a:t>
            </a:r>
          </a:p>
          <a:p>
            <a:r>
              <a:rPr lang="en-GB" dirty="0" smtClean="0"/>
              <a:t>Is </a:t>
            </a:r>
            <a:r>
              <a:rPr lang="en-GB" i="1" dirty="0" smtClean="0"/>
              <a:t>design</a:t>
            </a:r>
            <a:r>
              <a:rPr lang="en-GB" dirty="0" smtClean="0"/>
              <a:t> a key idea?</a:t>
            </a:r>
          </a:p>
          <a:p>
            <a:pPr lvl="1"/>
            <a:r>
              <a:rPr lang="en-GB" dirty="0" smtClean="0"/>
              <a:t>Are there universal design principles?</a:t>
            </a:r>
          </a:p>
          <a:p>
            <a:pPr lvl="1"/>
            <a:r>
              <a:rPr lang="en-GB" dirty="0" smtClean="0"/>
              <a:t>Probably not!</a:t>
            </a:r>
          </a:p>
          <a:p>
            <a:pPr marL="0" indent="0">
              <a:buNone/>
            </a:pPr>
            <a:endParaRPr lang="en-GB" dirty="0" smtClean="0"/>
          </a:p>
          <a:p>
            <a:endParaRPr lang="en-GB" dirty="0"/>
          </a:p>
        </p:txBody>
      </p:sp>
    </p:spTree>
    <p:extLst>
      <p:ext uri="{BB962C8B-B14F-4D97-AF65-F5344CB8AC3E}">
        <p14:creationId xmlns:p14="http://schemas.microsoft.com/office/powerpoint/2010/main" val="411156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a:t>
            </a:r>
            <a:endParaRPr lang="en-GB" dirty="0"/>
          </a:p>
        </p:txBody>
      </p:sp>
      <p:sp>
        <p:nvSpPr>
          <p:cNvPr id="3" name="Content Placeholder 2"/>
          <p:cNvSpPr>
            <a:spLocks noGrp="1"/>
          </p:cNvSpPr>
          <p:nvPr>
            <p:ph idx="1"/>
          </p:nvPr>
        </p:nvSpPr>
        <p:spPr/>
        <p:txBody>
          <a:bodyPr>
            <a:normAutofit fontScale="92500" lnSpcReduction="10000"/>
          </a:bodyPr>
          <a:lstStyle/>
          <a:p>
            <a:r>
              <a:rPr lang="en-GB" dirty="0" err="1"/>
              <a:t>Rawlsian</a:t>
            </a:r>
            <a:r>
              <a:rPr lang="en-GB" dirty="0"/>
              <a:t> approaches to equity across time</a:t>
            </a:r>
          </a:p>
          <a:p>
            <a:r>
              <a:rPr lang="en-GB" dirty="0"/>
              <a:t>Stocks and flows models, mass balance</a:t>
            </a:r>
          </a:p>
          <a:p>
            <a:r>
              <a:rPr lang="en-GB" dirty="0"/>
              <a:t>IPAT and the Kaya Identity</a:t>
            </a:r>
          </a:p>
          <a:p>
            <a:r>
              <a:rPr lang="en-GB" dirty="0"/>
              <a:t>Carbon becomes the key term for Limits to Growth</a:t>
            </a:r>
          </a:p>
          <a:p>
            <a:r>
              <a:rPr lang="en-GB" dirty="0"/>
              <a:t>Howard </a:t>
            </a:r>
            <a:r>
              <a:rPr lang="en-GB" dirty="0" err="1"/>
              <a:t>Odum</a:t>
            </a:r>
            <a:r>
              <a:rPr lang="en-GB" dirty="0"/>
              <a:t> and </a:t>
            </a:r>
            <a:r>
              <a:rPr lang="en-GB" dirty="0" err="1"/>
              <a:t>Emergy</a:t>
            </a:r>
            <a:r>
              <a:rPr lang="en-GB" dirty="0"/>
              <a:t> analysis</a:t>
            </a:r>
          </a:p>
          <a:p>
            <a:r>
              <a:rPr lang="en-GB" dirty="0"/>
              <a:t>The return of steady-state economics</a:t>
            </a:r>
          </a:p>
          <a:p>
            <a:r>
              <a:rPr lang="en-GB" dirty="0"/>
              <a:t>Argument revolves around whether you can, or can’t, get a quart out of a pint pot</a:t>
            </a:r>
          </a:p>
          <a:p>
            <a:endParaRPr lang="en-GB" dirty="0"/>
          </a:p>
        </p:txBody>
      </p:sp>
    </p:spTree>
    <p:extLst>
      <p:ext uri="{BB962C8B-B14F-4D97-AF65-F5344CB8AC3E}">
        <p14:creationId xmlns:p14="http://schemas.microsoft.com/office/powerpoint/2010/main" val="10041387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GB" dirty="0" smtClean="0"/>
              <a:t>LATER COLLAPSE MODELS</a:t>
            </a:r>
            <a:endParaRPr lang="en-GB" dirty="0"/>
          </a:p>
        </p:txBody>
      </p:sp>
      <p:sp>
        <p:nvSpPr>
          <p:cNvPr id="3" name="Content Placeholder 2"/>
          <p:cNvSpPr>
            <a:spLocks noGrp="1"/>
          </p:cNvSpPr>
          <p:nvPr>
            <p:ph idx="1"/>
          </p:nvPr>
        </p:nvSpPr>
        <p:spPr>
          <a:xfrm>
            <a:off x="251520" y="2204864"/>
            <a:ext cx="8229600" cy="4525963"/>
          </a:xfrm>
        </p:spPr>
        <p:txBody>
          <a:bodyPr>
            <a:normAutofit fontScale="77500" lnSpcReduction="20000"/>
          </a:bodyPr>
          <a:lstStyle/>
          <a:p>
            <a:r>
              <a:rPr lang="en-GB" dirty="0" smtClean="0"/>
              <a:t>Jared Diamond’s examples</a:t>
            </a:r>
          </a:p>
          <a:p>
            <a:pPr lvl="1"/>
            <a:r>
              <a:rPr lang="en-GB" dirty="0" err="1" smtClean="0"/>
              <a:t>Tainter’s</a:t>
            </a:r>
            <a:r>
              <a:rPr lang="en-GB" dirty="0" smtClean="0"/>
              <a:t> slightly contrasting view</a:t>
            </a:r>
          </a:p>
          <a:p>
            <a:pPr lvl="1"/>
            <a:r>
              <a:rPr lang="en-GB" dirty="0" smtClean="0"/>
              <a:t>Neither mentioned in Fukuyama or ‘scholarly’ treatments</a:t>
            </a:r>
          </a:p>
          <a:p>
            <a:r>
              <a:rPr lang="en-GB" dirty="0" smtClean="0"/>
              <a:t>David Holmgren’s 4 scenarios</a:t>
            </a:r>
          </a:p>
          <a:p>
            <a:r>
              <a:rPr lang="en-GB" dirty="0" smtClean="0"/>
              <a:t>From linear to strong positive feedback elements in the climate system</a:t>
            </a:r>
          </a:p>
          <a:p>
            <a:r>
              <a:rPr lang="en-GB" dirty="0" smtClean="0"/>
              <a:t>It is getting difficult to see how major discontinuities can be avoided. Where are the places in the system where it can be influenced? And why do we think benign influences will prevail?</a:t>
            </a:r>
          </a:p>
          <a:p>
            <a:r>
              <a:rPr lang="en-GB" dirty="0" smtClean="0"/>
              <a:t>What are the ethics if collapses appear unavoidable? A new set of guidelines is required.</a:t>
            </a:r>
            <a:endParaRPr lang="en-GB"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980728"/>
            <a:ext cx="2736304" cy="1837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258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ORTHODOX MODEL</a:t>
            </a:r>
            <a:endParaRPr lang="en-GB" dirty="0"/>
          </a:p>
        </p:txBody>
      </p:sp>
      <p:cxnSp>
        <p:nvCxnSpPr>
          <p:cNvPr id="4" name="Straight Connector 3"/>
          <p:cNvCxnSpPr/>
          <p:nvPr/>
        </p:nvCxnSpPr>
        <p:spPr>
          <a:xfrm>
            <a:off x="971600" y="1772816"/>
            <a:ext cx="0" cy="44644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71600" y="6237312"/>
            <a:ext cx="74168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969817" y="89232"/>
            <a:ext cx="6406337" cy="5050804"/>
          </a:xfrm>
          <a:custGeom>
            <a:avLst/>
            <a:gdLst>
              <a:gd name="connsiteX0" fmla="*/ 0 w 6408276"/>
              <a:gd name="connsiteY0" fmla="*/ 5048938 h 5048938"/>
              <a:gd name="connsiteX1" fmla="*/ 1066800 w 6408276"/>
              <a:gd name="connsiteY1" fmla="*/ 4799557 h 5048938"/>
              <a:gd name="connsiteX2" fmla="*/ 2812473 w 6408276"/>
              <a:gd name="connsiteY2" fmla="*/ 4106829 h 5048938"/>
              <a:gd name="connsiteX3" fmla="*/ 3713018 w 6408276"/>
              <a:gd name="connsiteY3" fmla="*/ 3386393 h 5048938"/>
              <a:gd name="connsiteX4" fmla="*/ 4807527 w 6408276"/>
              <a:gd name="connsiteY4" fmla="*/ 2236466 h 5048938"/>
              <a:gd name="connsiteX5" fmla="*/ 5694218 w 6408276"/>
              <a:gd name="connsiteY5" fmla="*/ 1335920 h 5048938"/>
              <a:gd name="connsiteX6" fmla="*/ 6165273 w 6408276"/>
              <a:gd name="connsiteY6" fmla="*/ 490793 h 5048938"/>
              <a:gd name="connsiteX7" fmla="*/ 6386946 w 6408276"/>
              <a:gd name="connsiteY7" fmla="*/ 47447 h 5048938"/>
              <a:gd name="connsiteX8" fmla="*/ 6386946 w 6408276"/>
              <a:gd name="connsiteY8" fmla="*/ 33593 h 5048938"/>
              <a:gd name="connsiteX0" fmla="*/ 0 w 6408276"/>
              <a:gd name="connsiteY0" fmla="*/ 5048938 h 5048938"/>
              <a:gd name="connsiteX1" fmla="*/ 1066800 w 6408276"/>
              <a:gd name="connsiteY1" fmla="*/ 4799557 h 5048938"/>
              <a:gd name="connsiteX2" fmla="*/ 2798618 w 6408276"/>
              <a:gd name="connsiteY2" fmla="*/ 4051411 h 5048938"/>
              <a:gd name="connsiteX3" fmla="*/ 3713018 w 6408276"/>
              <a:gd name="connsiteY3" fmla="*/ 3386393 h 5048938"/>
              <a:gd name="connsiteX4" fmla="*/ 4807527 w 6408276"/>
              <a:gd name="connsiteY4" fmla="*/ 2236466 h 5048938"/>
              <a:gd name="connsiteX5" fmla="*/ 5694218 w 6408276"/>
              <a:gd name="connsiteY5" fmla="*/ 1335920 h 5048938"/>
              <a:gd name="connsiteX6" fmla="*/ 6165273 w 6408276"/>
              <a:gd name="connsiteY6" fmla="*/ 490793 h 5048938"/>
              <a:gd name="connsiteX7" fmla="*/ 6386946 w 6408276"/>
              <a:gd name="connsiteY7" fmla="*/ 47447 h 5048938"/>
              <a:gd name="connsiteX8" fmla="*/ 6386946 w 6408276"/>
              <a:gd name="connsiteY8" fmla="*/ 33593 h 5048938"/>
              <a:gd name="connsiteX0" fmla="*/ 0 w 6408276"/>
              <a:gd name="connsiteY0" fmla="*/ 5048938 h 5048938"/>
              <a:gd name="connsiteX1" fmla="*/ 1066800 w 6408276"/>
              <a:gd name="connsiteY1" fmla="*/ 4799557 h 5048938"/>
              <a:gd name="connsiteX2" fmla="*/ 2798618 w 6408276"/>
              <a:gd name="connsiteY2" fmla="*/ 4051411 h 5048938"/>
              <a:gd name="connsiteX3" fmla="*/ 3713018 w 6408276"/>
              <a:gd name="connsiteY3" fmla="*/ 3386393 h 5048938"/>
              <a:gd name="connsiteX4" fmla="*/ 4918363 w 6408276"/>
              <a:gd name="connsiteY4" fmla="*/ 2305738 h 5048938"/>
              <a:gd name="connsiteX5" fmla="*/ 5694218 w 6408276"/>
              <a:gd name="connsiteY5" fmla="*/ 1335920 h 5048938"/>
              <a:gd name="connsiteX6" fmla="*/ 6165273 w 6408276"/>
              <a:gd name="connsiteY6" fmla="*/ 490793 h 5048938"/>
              <a:gd name="connsiteX7" fmla="*/ 6386946 w 6408276"/>
              <a:gd name="connsiteY7" fmla="*/ 47447 h 5048938"/>
              <a:gd name="connsiteX8" fmla="*/ 6386946 w 6408276"/>
              <a:gd name="connsiteY8" fmla="*/ 33593 h 5048938"/>
              <a:gd name="connsiteX0" fmla="*/ 0 w 6406337"/>
              <a:gd name="connsiteY0" fmla="*/ 5050804 h 5050804"/>
              <a:gd name="connsiteX1" fmla="*/ 1066800 w 6406337"/>
              <a:gd name="connsiteY1" fmla="*/ 4801423 h 5050804"/>
              <a:gd name="connsiteX2" fmla="*/ 2798618 w 6406337"/>
              <a:gd name="connsiteY2" fmla="*/ 4053277 h 5050804"/>
              <a:gd name="connsiteX3" fmla="*/ 3713018 w 6406337"/>
              <a:gd name="connsiteY3" fmla="*/ 3388259 h 5050804"/>
              <a:gd name="connsiteX4" fmla="*/ 4918363 w 6406337"/>
              <a:gd name="connsiteY4" fmla="*/ 2307604 h 5050804"/>
              <a:gd name="connsiteX5" fmla="*/ 5694218 w 6406337"/>
              <a:gd name="connsiteY5" fmla="*/ 1337786 h 5050804"/>
              <a:gd name="connsiteX6" fmla="*/ 6192982 w 6406337"/>
              <a:gd name="connsiteY6" fmla="*/ 520368 h 5050804"/>
              <a:gd name="connsiteX7" fmla="*/ 6386946 w 6406337"/>
              <a:gd name="connsiteY7" fmla="*/ 49313 h 5050804"/>
              <a:gd name="connsiteX8" fmla="*/ 6386946 w 6406337"/>
              <a:gd name="connsiteY8" fmla="*/ 35459 h 5050804"/>
              <a:gd name="connsiteX0" fmla="*/ 0 w 6406337"/>
              <a:gd name="connsiteY0" fmla="*/ 5050804 h 5050804"/>
              <a:gd name="connsiteX1" fmla="*/ 1066800 w 6406337"/>
              <a:gd name="connsiteY1" fmla="*/ 4801423 h 5050804"/>
              <a:gd name="connsiteX2" fmla="*/ 2784764 w 6406337"/>
              <a:gd name="connsiteY2" fmla="*/ 4011713 h 5050804"/>
              <a:gd name="connsiteX3" fmla="*/ 3713018 w 6406337"/>
              <a:gd name="connsiteY3" fmla="*/ 3388259 h 5050804"/>
              <a:gd name="connsiteX4" fmla="*/ 4918363 w 6406337"/>
              <a:gd name="connsiteY4" fmla="*/ 2307604 h 5050804"/>
              <a:gd name="connsiteX5" fmla="*/ 5694218 w 6406337"/>
              <a:gd name="connsiteY5" fmla="*/ 1337786 h 5050804"/>
              <a:gd name="connsiteX6" fmla="*/ 6192982 w 6406337"/>
              <a:gd name="connsiteY6" fmla="*/ 520368 h 5050804"/>
              <a:gd name="connsiteX7" fmla="*/ 6386946 w 6406337"/>
              <a:gd name="connsiteY7" fmla="*/ 49313 h 5050804"/>
              <a:gd name="connsiteX8" fmla="*/ 6386946 w 6406337"/>
              <a:gd name="connsiteY8" fmla="*/ 35459 h 5050804"/>
              <a:gd name="connsiteX0" fmla="*/ 0 w 6406337"/>
              <a:gd name="connsiteY0" fmla="*/ 5050804 h 5050804"/>
              <a:gd name="connsiteX1" fmla="*/ 1066800 w 6406337"/>
              <a:gd name="connsiteY1" fmla="*/ 4801423 h 5050804"/>
              <a:gd name="connsiteX2" fmla="*/ 2784764 w 6406337"/>
              <a:gd name="connsiteY2" fmla="*/ 4011713 h 5050804"/>
              <a:gd name="connsiteX3" fmla="*/ 3754582 w 6406337"/>
              <a:gd name="connsiteY3" fmla="*/ 3388259 h 5050804"/>
              <a:gd name="connsiteX4" fmla="*/ 4918363 w 6406337"/>
              <a:gd name="connsiteY4" fmla="*/ 2307604 h 5050804"/>
              <a:gd name="connsiteX5" fmla="*/ 5694218 w 6406337"/>
              <a:gd name="connsiteY5" fmla="*/ 1337786 h 5050804"/>
              <a:gd name="connsiteX6" fmla="*/ 6192982 w 6406337"/>
              <a:gd name="connsiteY6" fmla="*/ 520368 h 5050804"/>
              <a:gd name="connsiteX7" fmla="*/ 6386946 w 6406337"/>
              <a:gd name="connsiteY7" fmla="*/ 49313 h 5050804"/>
              <a:gd name="connsiteX8" fmla="*/ 6386946 w 6406337"/>
              <a:gd name="connsiteY8" fmla="*/ 35459 h 5050804"/>
              <a:gd name="connsiteX0" fmla="*/ 0 w 6406337"/>
              <a:gd name="connsiteY0" fmla="*/ 5050804 h 5050804"/>
              <a:gd name="connsiteX1" fmla="*/ 1066800 w 6406337"/>
              <a:gd name="connsiteY1" fmla="*/ 4801423 h 5050804"/>
              <a:gd name="connsiteX2" fmla="*/ 2784764 w 6406337"/>
              <a:gd name="connsiteY2" fmla="*/ 4011713 h 5050804"/>
              <a:gd name="connsiteX3" fmla="*/ 3893128 w 6406337"/>
              <a:gd name="connsiteY3" fmla="*/ 3318986 h 5050804"/>
              <a:gd name="connsiteX4" fmla="*/ 4918363 w 6406337"/>
              <a:gd name="connsiteY4" fmla="*/ 2307604 h 5050804"/>
              <a:gd name="connsiteX5" fmla="*/ 5694218 w 6406337"/>
              <a:gd name="connsiteY5" fmla="*/ 1337786 h 5050804"/>
              <a:gd name="connsiteX6" fmla="*/ 6192982 w 6406337"/>
              <a:gd name="connsiteY6" fmla="*/ 520368 h 5050804"/>
              <a:gd name="connsiteX7" fmla="*/ 6386946 w 6406337"/>
              <a:gd name="connsiteY7" fmla="*/ 49313 h 5050804"/>
              <a:gd name="connsiteX8" fmla="*/ 6386946 w 6406337"/>
              <a:gd name="connsiteY8" fmla="*/ 35459 h 5050804"/>
              <a:gd name="connsiteX0" fmla="*/ 0 w 6406337"/>
              <a:gd name="connsiteY0" fmla="*/ 5050804 h 5050804"/>
              <a:gd name="connsiteX1" fmla="*/ 1066800 w 6406337"/>
              <a:gd name="connsiteY1" fmla="*/ 4801423 h 5050804"/>
              <a:gd name="connsiteX2" fmla="*/ 2784764 w 6406337"/>
              <a:gd name="connsiteY2" fmla="*/ 4011713 h 5050804"/>
              <a:gd name="connsiteX3" fmla="*/ 3934692 w 6406337"/>
              <a:gd name="connsiteY3" fmla="*/ 3277422 h 5050804"/>
              <a:gd name="connsiteX4" fmla="*/ 4918363 w 6406337"/>
              <a:gd name="connsiteY4" fmla="*/ 2307604 h 5050804"/>
              <a:gd name="connsiteX5" fmla="*/ 5694218 w 6406337"/>
              <a:gd name="connsiteY5" fmla="*/ 1337786 h 5050804"/>
              <a:gd name="connsiteX6" fmla="*/ 6192982 w 6406337"/>
              <a:gd name="connsiteY6" fmla="*/ 520368 h 5050804"/>
              <a:gd name="connsiteX7" fmla="*/ 6386946 w 6406337"/>
              <a:gd name="connsiteY7" fmla="*/ 49313 h 5050804"/>
              <a:gd name="connsiteX8" fmla="*/ 6386946 w 6406337"/>
              <a:gd name="connsiteY8" fmla="*/ 35459 h 5050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6337" h="5050804">
                <a:moveTo>
                  <a:pt x="0" y="5050804"/>
                </a:moveTo>
                <a:cubicBezTo>
                  <a:pt x="299027" y="5004622"/>
                  <a:pt x="602673" y="4974605"/>
                  <a:pt x="1066800" y="4801423"/>
                </a:cubicBezTo>
                <a:cubicBezTo>
                  <a:pt x="1530927" y="4628241"/>
                  <a:pt x="2306782" y="4265713"/>
                  <a:pt x="2784764" y="4011713"/>
                </a:cubicBezTo>
                <a:cubicBezTo>
                  <a:pt x="3262746" y="3757713"/>
                  <a:pt x="3579092" y="3561440"/>
                  <a:pt x="3934692" y="3277422"/>
                </a:cubicBezTo>
                <a:cubicBezTo>
                  <a:pt x="4290292" y="2993404"/>
                  <a:pt x="4625109" y="2630877"/>
                  <a:pt x="4918363" y="2307604"/>
                </a:cubicBezTo>
                <a:cubicBezTo>
                  <a:pt x="5211617" y="1984331"/>
                  <a:pt x="5481782" y="1635659"/>
                  <a:pt x="5694218" y="1337786"/>
                </a:cubicBezTo>
                <a:cubicBezTo>
                  <a:pt x="5906654" y="1039913"/>
                  <a:pt x="6077527" y="735113"/>
                  <a:pt x="6192982" y="520368"/>
                </a:cubicBezTo>
                <a:cubicBezTo>
                  <a:pt x="6308437" y="305623"/>
                  <a:pt x="6354619" y="130131"/>
                  <a:pt x="6386946" y="49313"/>
                </a:cubicBezTo>
                <a:cubicBezTo>
                  <a:pt x="6419273" y="-31505"/>
                  <a:pt x="6405418" y="4286"/>
                  <a:pt x="6386946" y="35459"/>
                </a:cubicBezTo>
              </a:path>
            </a:pathLst>
          </a:cu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n w="57150">
                <a:solidFill>
                  <a:schemeClr val="tx1"/>
                </a:solidFill>
              </a:ln>
            </a:endParaRPr>
          </a:p>
        </p:txBody>
      </p:sp>
      <p:cxnSp>
        <p:nvCxnSpPr>
          <p:cNvPr id="9" name="Straight Connector 8"/>
          <p:cNvCxnSpPr>
            <a:stCxn id="7" idx="0"/>
          </p:cNvCxnSpPr>
          <p:nvPr/>
        </p:nvCxnSpPr>
        <p:spPr>
          <a:xfrm>
            <a:off x="969817" y="5140036"/>
            <a:ext cx="741860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56176" y="1844824"/>
            <a:ext cx="1512168" cy="646331"/>
          </a:xfrm>
          <a:prstGeom prst="rect">
            <a:avLst/>
          </a:prstGeom>
          <a:noFill/>
        </p:spPr>
        <p:txBody>
          <a:bodyPr wrap="square" rtlCol="0">
            <a:spAutoFit/>
          </a:bodyPr>
          <a:lstStyle/>
          <a:p>
            <a:pPr algn="ctr"/>
            <a:r>
              <a:rPr lang="en-GB" dirty="0" smtClean="0"/>
              <a:t>ECONOMIC GROWTH</a:t>
            </a:r>
            <a:endParaRPr lang="en-GB" dirty="0"/>
          </a:p>
        </p:txBody>
      </p:sp>
      <p:sp>
        <p:nvSpPr>
          <p:cNvPr id="11" name="TextBox 10"/>
          <p:cNvSpPr txBox="1"/>
          <p:nvPr/>
        </p:nvSpPr>
        <p:spPr>
          <a:xfrm>
            <a:off x="5076056" y="5230941"/>
            <a:ext cx="2448272" cy="646331"/>
          </a:xfrm>
          <a:prstGeom prst="rect">
            <a:avLst/>
          </a:prstGeom>
          <a:noFill/>
        </p:spPr>
        <p:txBody>
          <a:bodyPr wrap="square" rtlCol="0">
            <a:spAutoFit/>
          </a:bodyPr>
          <a:lstStyle/>
          <a:p>
            <a:pPr algn="ctr"/>
            <a:r>
              <a:rPr lang="en-GB" dirty="0" smtClean="0"/>
              <a:t>ENVIRONMENTAL IMPACT</a:t>
            </a:r>
            <a:endParaRPr lang="en-GB" dirty="0"/>
          </a:p>
        </p:txBody>
      </p:sp>
    </p:spTree>
    <p:extLst>
      <p:ext uri="{BB962C8B-B14F-4D97-AF65-F5344CB8AC3E}">
        <p14:creationId xmlns:p14="http://schemas.microsoft.com/office/powerpoint/2010/main" val="25718547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125760"/>
            <a:ext cx="8229600" cy="1143000"/>
          </a:xfrm>
        </p:spPr>
        <p:txBody>
          <a:bodyPr/>
          <a:lstStyle/>
          <a:p>
            <a:pPr algn="l"/>
            <a:r>
              <a:rPr lang="en-GB" dirty="0" smtClean="0"/>
              <a:t>OVERSHOOT AND COLLAPSE</a:t>
            </a:r>
            <a:endParaRPr lang="en-GB" dirty="0"/>
          </a:p>
        </p:txBody>
      </p:sp>
      <p:cxnSp>
        <p:nvCxnSpPr>
          <p:cNvPr id="4" name="Straight Connector 3"/>
          <p:cNvCxnSpPr/>
          <p:nvPr/>
        </p:nvCxnSpPr>
        <p:spPr>
          <a:xfrm>
            <a:off x="971600" y="1772816"/>
            <a:ext cx="0" cy="44644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71600" y="6237312"/>
            <a:ext cx="74168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969818" y="1424433"/>
            <a:ext cx="7689273" cy="3715603"/>
          </a:xfrm>
          <a:custGeom>
            <a:avLst/>
            <a:gdLst>
              <a:gd name="connsiteX0" fmla="*/ 0 w 6408276"/>
              <a:gd name="connsiteY0" fmla="*/ 5048938 h 5048938"/>
              <a:gd name="connsiteX1" fmla="*/ 1066800 w 6408276"/>
              <a:gd name="connsiteY1" fmla="*/ 4799557 h 5048938"/>
              <a:gd name="connsiteX2" fmla="*/ 2812473 w 6408276"/>
              <a:gd name="connsiteY2" fmla="*/ 4106829 h 5048938"/>
              <a:gd name="connsiteX3" fmla="*/ 3713018 w 6408276"/>
              <a:gd name="connsiteY3" fmla="*/ 3386393 h 5048938"/>
              <a:gd name="connsiteX4" fmla="*/ 4807527 w 6408276"/>
              <a:gd name="connsiteY4" fmla="*/ 2236466 h 5048938"/>
              <a:gd name="connsiteX5" fmla="*/ 5694218 w 6408276"/>
              <a:gd name="connsiteY5" fmla="*/ 1335920 h 5048938"/>
              <a:gd name="connsiteX6" fmla="*/ 6165273 w 6408276"/>
              <a:gd name="connsiteY6" fmla="*/ 490793 h 5048938"/>
              <a:gd name="connsiteX7" fmla="*/ 6386946 w 6408276"/>
              <a:gd name="connsiteY7" fmla="*/ 47447 h 5048938"/>
              <a:gd name="connsiteX8" fmla="*/ 6386946 w 6408276"/>
              <a:gd name="connsiteY8" fmla="*/ 33593 h 5048938"/>
              <a:gd name="connsiteX0" fmla="*/ 0 w 6408276"/>
              <a:gd name="connsiteY0" fmla="*/ 5048938 h 5048938"/>
              <a:gd name="connsiteX1" fmla="*/ 1066800 w 6408276"/>
              <a:gd name="connsiteY1" fmla="*/ 4799557 h 5048938"/>
              <a:gd name="connsiteX2" fmla="*/ 2798618 w 6408276"/>
              <a:gd name="connsiteY2" fmla="*/ 4051411 h 5048938"/>
              <a:gd name="connsiteX3" fmla="*/ 3713018 w 6408276"/>
              <a:gd name="connsiteY3" fmla="*/ 3386393 h 5048938"/>
              <a:gd name="connsiteX4" fmla="*/ 4807527 w 6408276"/>
              <a:gd name="connsiteY4" fmla="*/ 2236466 h 5048938"/>
              <a:gd name="connsiteX5" fmla="*/ 5694218 w 6408276"/>
              <a:gd name="connsiteY5" fmla="*/ 1335920 h 5048938"/>
              <a:gd name="connsiteX6" fmla="*/ 6165273 w 6408276"/>
              <a:gd name="connsiteY6" fmla="*/ 490793 h 5048938"/>
              <a:gd name="connsiteX7" fmla="*/ 6386946 w 6408276"/>
              <a:gd name="connsiteY7" fmla="*/ 47447 h 5048938"/>
              <a:gd name="connsiteX8" fmla="*/ 6386946 w 6408276"/>
              <a:gd name="connsiteY8" fmla="*/ 33593 h 5048938"/>
              <a:gd name="connsiteX0" fmla="*/ 0 w 6408276"/>
              <a:gd name="connsiteY0" fmla="*/ 5048938 h 5048938"/>
              <a:gd name="connsiteX1" fmla="*/ 1066800 w 6408276"/>
              <a:gd name="connsiteY1" fmla="*/ 4799557 h 5048938"/>
              <a:gd name="connsiteX2" fmla="*/ 2798618 w 6408276"/>
              <a:gd name="connsiteY2" fmla="*/ 4051411 h 5048938"/>
              <a:gd name="connsiteX3" fmla="*/ 3713018 w 6408276"/>
              <a:gd name="connsiteY3" fmla="*/ 3386393 h 5048938"/>
              <a:gd name="connsiteX4" fmla="*/ 4918363 w 6408276"/>
              <a:gd name="connsiteY4" fmla="*/ 2305738 h 5048938"/>
              <a:gd name="connsiteX5" fmla="*/ 5694218 w 6408276"/>
              <a:gd name="connsiteY5" fmla="*/ 1335920 h 5048938"/>
              <a:gd name="connsiteX6" fmla="*/ 6165273 w 6408276"/>
              <a:gd name="connsiteY6" fmla="*/ 490793 h 5048938"/>
              <a:gd name="connsiteX7" fmla="*/ 6386946 w 6408276"/>
              <a:gd name="connsiteY7" fmla="*/ 47447 h 5048938"/>
              <a:gd name="connsiteX8" fmla="*/ 6386946 w 6408276"/>
              <a:gd name="connsiteY8" fmla="*/ 33593 h 5048938"/>
              <a:gd name="connsiteX0" fmla="*/ 0 w 6406337"/>
              <a:gd name="connsiteY0" fmla="*/ 5050804 h 5050804"/>
              <a:gd name="connsiteX1" fmla="*/ 1066800 w 6406337"/>
              <a:gd name="connsiteY1" fmla="*/ 4801423 h 5050804"/>
              <a:gd name="connsiteX2" fmla="*/ 2798618 w 6406337"/>
              <a:gd name="connsiteY2" fmla="*/ 4053277 h 5050804"/>
              <a:gd name="connsiteX3" fmla="*/ 3713018 w 6406337"/>
              <a:gd name="connsiteY3" fmla="*/ 3388259 h 5050804"/>
              <a:gd name="connsiteX4" fmla="*/ 4918363 w 6406337"/>
              <a:gd name="connsiteY4" fmla="*/ 2307604 h 5050804"/>
              <a:gd name="connsiteX5" fmla="*/ 5694218 w 6406337"/>
              <a:gd name="connsiteY5" fmla="*/ 1337786 h 5050804"/>
              <a:gd name="connsiteX6" fmla="*/ 6192982 w 6406337"/>
              <a:gd name="connsiteY6" fmla="*/ 520368 h 5050804"/>
              <a:gd name="connsiteX7" fmla="*/ 6386946 w 6406337"/>
              <a:gd name="connsiteY7" fmla="*/ 49313 h 5050804"/>
              <a:gd name="connsiteX8" fmla="*/ 6386946 w 6406337"/>
              <a:gd name="connsiteY8" fmla="*/ 35459 h 5050804"/>
              <a:gd name="connsiteX0" fmla="*/ 0 w 6406337"/>
              <a:gd name="connsiteY0" fmla="*/ 5050804 h 5050804"/>
              <a:gd name="connsiteX1" fmla="*/ 1066800 w 6406337"/>
              <a:gd name="connsiteY1" fmla="*/ 4801423 h 5050804"/>
              <a:gd name="connsiteX2" fmla="*/ 2784764 w 6406337"/>
              <a:gd name="connsiteY2" fmla="*/ 4011713 h 5050804"/>
              <a:gd name="connsiteX3" fmla="*/ 3713018 w 6406337"/>
              <a:gd name="connsiteY3" fmla="*/ 3388259 h 5050804"/>
              <a:gd name="connsiteX4" fmla="*/ 4918363 w 6406337"/>
              <a:gd name="connsiteY4" fmla="*/ 2307604 h 5050804"/>
              <a:gd name="connsiteX5" fmla="*/ 5694218 w 6406337"/>
              <a:gd name="connsiteY5" fmla="*/ 1337786 h 5050804"/>
              <a:gd name="connsiteX6" fmla="*/ 6192982 w 6406337"/>
              <a:gd name="connsiteY6" fmla="*/ 520368 h 5050804"/>
              <a:gd name="connsiteX7" fmla="*/ 6386946 w 6406337"/>
              <a:gd name="connsiteY7" fmla="*/ 49313 h 5050804"/>
              <a:gd name="connsiteX8" fmla="*/ 6386946 w 6406337"/>
              <a:gd name="connsiteY8" fmla="*/ 35459 h 5050804"/>
              <a:gd name="connsiteX0" fmla="*/ 0 w 6406337"/>
              <a:gd name="connsiteY0" fmla="*/ 5050804 h 5050804"/>
              <a:gd name="connsiteX1" fmla="*/ 1066800 w 6406337"/>
              <a:gd name="connsiteY1" fmla="*/ 4801423 h 5050804"/>
              <a:gd name="connsiteX2" fmla="*/ 2784764 w 6406337"/>
              <a:gd name="connsiteY2" fmla="*/ 4011713 h 5050804"/>
              <a:gd name="connsiteX3" fmla="*/ 3754582 w 6406337"/>
              <a:gd name="connsiteY3" fmla="*/ 3388259 h 5050804"/>
              <a:gd name="connsiteX4" fmla="*/ 4918363 w 6406337"/>
              <a:gd name="connsiteY4" fmla="*/ 2307604 h 5050804"/>
              <a:gd name="connsiteX5" fmla="*/ 5694218 w 6406337"/>
              <a:gd name="connsiteY5" fmla="*/ 1337786 h 5050804"/>
              <a:gd name="connsiteX6" fmla="*/ 6192982 w 6406337"/>
              <a:gd name="connsiteY6" fmla="*/ 520368 h 5050804"/>
              <a:gd name="connsiteX7" fmla="*/ 6386946 w 6406337"/>
              <a:gd name="connsiteY7" fmla="*/ 49313 h 5050804"/>
              <a:gd name="connsiteX8" fmla="*/ 6386946 w 6406337"/>
              <a:gd name="connsiteY8" fmla="*/ 35459 h 5050804"/>
              <a:gd name="connsiteX0" fmla="*/ 0 w 7495586"/>
              <a:gd name="connsiteY0" fmla="*/ 5111176 h 5111176"/>
              <a:gd name="connsiteX1" fmla="*/ 1066800 w 7495586"/>
              <a:gd name="connsiteY1" fmla="*/ 4861795 h 5111176"/>
              <a:gd name="connsiteX2" fmla="*/ 2784764 w 7495586"/>
              <a:gd name="connsiteY2" fmla="*/ 4072085 h 5111176"/>
              <a:gd name="connsiteX3" fmla="*/ 3754582 w 7495586"/>
              <a:gd name="connsiteY3" fmla="*/ 3448631 h 5111176"/>
              <a:gd name="connsiteX4" fmla="*/ 4918363 w 7495586"/>
              <a:gd name="connsiteY4" fmla="*/ 2367976 h 5111176"/>
              <a:gd name="connsiteX5" fmla="*/ 5694218 w 7495586"/>
              <a:gd name="connsiteY5" fmla="*/ 1398158 h 5111176"/>
              <a:gd name="connsiteX6" fmla="*/ 6192982 w 7495586"/>
              <a:gd name="connsiteY6" fmla="*/ 580740 h 5111176"/>
              <a:gd name="connsiteX7" fmla="*/ 6386946 w 7495586"/>
              <a:gd name="connsiteY7" fmla="*/ 109685 h 5111176"/>
              <a:gd name="connsiteX8" fmla="*/ 7495309 w 7495586"/>
              <a:gd name="connsiteY8" fmla="*/ 2728194 h 5111176"/>
              <a:gd name="connsiteX0" fmla="*/ 0 w 7496088"/>
              <a:gd name="connsiteY0" fmla="*/ 4538230 h 4538230"/>
              <a:gd name="connsiteX1" fmla="*/ 1066800 w 7496088"/>
              <a:gd name="connsiteY1" fmla="*/ 4288849 h 4538230"/>
              <a:gd name="connsiteX2" fmla="*/ 2784764 w 7496088"/>
              <a:gd name="connsiteY2" fmla="*/ 3499139 h 4538230"/>
              <a:gd name="connsiteX3" fmla="*/ 3754582 w 7496088"/>
              <a:gd name="connsiteY3" fmla="*/ 2875685 h 4538230"/>
              <a:gd name="connsiteX4" fmla="*/ 4918363 w 7496088"/>
              <a:gd name="connsiteY4" fmla="*/ 1795030 h 4538230"/>
              <a:gd name="connsiteX5" fmla="*/ 5694218 w 7496088"/>
              <a:gd name="connsiteY5" fmla="*/ 825212 h 4538230"/>
              <a:gd name="connsiteX6" fmla="*/ 6192982 w 7496088"/>
              <a:gd name="connsiteY6" fmla="*/ 7794 h 4538230"/>
              <a:gd name="connsiteX7" fmla="*/ 6982691 w 7496088"/>
              <a:gd name="connsiteY7" fmla="*/ 1323975 h 4538230"/>
              <a:gd name="connsiteX8" fmla="*/ 7495309 w 7496088"/>
              <a:gd name="connsiteY8" fmla="*/ 2155248 h 4538230"/>
              <a:gd name="connsiteX0" fmla="*/ 0 w 7496028"/>
              <a:gd name="connsiteY0" fmla="*/ 3752985 h 3752985"/>
              <a:gd name="connsiteX1" fmla="*/ 1066800 w 7496028"/>
              <a:gd name="connsiteY1" fmla="*/ 3503604 h 3752985"/>
              <a:gd name="connsiteX2" fmla="*/ 2784764 w 7496028"/>
              <a:gd name="connsiteY2" fmla="*/ 2713894 h 3752985"/>
              <a:gd name="connsiteX3" fmla="*/ 3754582 w 7496028"/>
              <a:gd name="connsiteY3" fmla="*/ 2090440 h 3752985"/>
              <a:gd name="connsiteX4" fmla="*/ 4918363 w 7496028"/>
              <a:gd name="connsiteY4" fmla="*/ 1009785 h 3752985"/>
              <a:gd name="connsiteX5" fmla="*/ 5694218 w 7496028"/>
              <a:gd name="connsiteY5" fmla="*/ 39967 h 3752985"/>
              <a:gd name="connsiteX6" fmla="*/ 6359237 w 7496028"/>
              <a:gd name="connsiteY6" fmla="*/ 220076 h 3752985"/>
              <a:gd name="connsiteX7" fmla="*/ 6982691 w 7496028"/>
              <a:gd name="connsiteY7" fmla="*/ 538730 h 3752985"/>
              <a:gd name="connsiteX8" fmla="*/ 7495309 w 7496028"/>
              <a:gd name="connsiteY8" fmla="*/ 1370003 h 3752985"/>
              <a:gd name="connsiteX0" fmla="*/ 0 w 7496093"/>
              <a:gd name="connsiteY0" fmla="*/ 3715621 h 3715621"/>
              <a:gd name="connsiteX1" fmla="*/ 1066800 w 7496093"/>
              <a:gd name="connsiteY1" fmla="*/ 3466240 h 3715621"/>
              <a:gd name="connsiteX2" fmla="*/ 2784764 w 7496093"/>
              <a:gd name="connsiteY2" fmla="*/ 2676530 h 3715621"/>
              <a:gd name="connsiteX3" fmla="*/ 3754582 w 7496093"/>
              <a:gd name="connsiteY3" fmla="*/ 2053076 h 3715621"/>
              <a:gd name="connsiteX4" fmla="*/ 4918363 w 7496093"/>
              <a:gd name="connsiteY4" fmla="*/ 972421 h 3715621"/>
              <a:gd name="connsiteX5" fmla="*/ 5694218 w 7496093"/>
              <a:gd name="connsiteY5" fmla="*/ 2603 h 3715621"/>
              <a:gd name="connsiteX6" fmla="*/ 6179128 w 7496093"/>
              <a:gd name="connsiteY6" fmla="*/ 681476 h 3715621"/>
              <a:gd name="connsiteX7" fmla="*/ 6982691 w 7496093"/>
              <a:gd name="connsiteY7" fmla="*/ 501366 h 3715621"/>
              <a:gd name="connsiteX8" fmla="*/ 7495309 w 7496093"/>
              <a:gd name="connsiteY8" fmla="*/ 1332639 h 3715621"/>
              <a:gd name="connsiteX0" fmla="*/ 0 w 7495654"/>
              <a:gd name="connsiteY0" fmla="*/ 3715603 h 3715603"/>
              <a:gd name="connsiteX1" fmla="*/ 1066800 w 7495654"/>
              <a:gd name="connsiteY1" fmla="*/ 3466222 h 3715603"/>
              <a:gd name="connsiteX2" fmla="*/ 2784764 w 7495654"/>
              <a:gd name="connsiteY2" fmla="*/ 2676512 h 3715603"/>
              <a:gd name="connsiteX3" fmla="*/ 3754582 w 7495654"/>
              <a:gd name="connsiteY3" fmla="*/ 2053058 h 3715603"/>
              <a:gd name="connsiteX4" fmla="*/ 4918363 w 7495654"/>
              <a:gd name="connsiteY4" fmla="*/ 972403 h 3715603"/>
              <a:gd name="connsiteX5" fmla="*/ 5694218 w 7495654"/>
              <a:gd name="connsiteY5" fmla="*/ 2585 h 3715603"/>
              <a:gd name="connsiteX6" fmla="*/ 6179128 w 7495654"/>
              <a:gd name="connsiteY6" fmla="*/ 681458 h 3715603"/>
              <a:gd name="connsiteX7" fmla="*/ 6567055 w 7495654"/>
              <a:gd name="connsiteY7" fmla="*/ 473639 h 3715603"/>
              <a:gd name="connsiteX8" fmla="*/ 7495309 w 7495654"/>
              <a:gd name="connsiteY8" fmla="*/ 1332621 h 3715603"/>
              <a:gd name="connsiteX0" fmla="*/ 0 w 7260252"/>
              <a:gd name="connsiteY0" fmla="*/ 3715603 h 3715603"/>
              <a:gd name="connsiteX1" fmla="*/ 1066800 w 7260252"/>
              <a:gd name="connsiteY1" fmla="*/ 3466222 h 3715603"/>
              <a:gd name="connsiteX2" fmla="*/ 2784764 w 7260252"/>
              <a:gd name="connsiteY2" fmla="*/ 2676512 h 3715603"/>
              <a:gd name="connsiteX3" fmla="*/ 3754582 w 7260252"/>
              <a:gd name="connsiteY3" fmla="*/ 2053058 h 3715603"/>
              <a:gd name="connsiteX4" fmla="*/ 4918363 w 7260252"/>
              <a:gd name="connsiteY4" fmla="*/ 972403 h 3715603"/>
              <a:gd name="connsiteX5" fmla="*/ 5694218 w 7260252"/>
              <a:gd name="connsiteY5" fmla="*/ 2585 h 3715603"/>
              <a:gd name="connsiteX6" fmla="*/ 6179128 w 7260252"/>
              <a:gd name="connsiteY6" fmla="*/ 681458 h 3715603"/>
              <a:gd name="connsiteX7" fmla="*/ 6567055 w 7260252"/>
              <a:gd name="connsiteY7" fmla="*/ 473639 h 3715603"/>
              <a:gd name="connsiteX8" fmla="*/ 7259782 w 7260252"/>
              <a:gd name="connsiteY8" fmla="*/ 3424657 h 3715603"/>
              <a:gd name="connsiteX0" fmla="*/ 0 w 7259782"/>
              <a:gd name="connsiteY0" fmla="*/ 3715603 h 3715603"/>
              <a:gd name="connsiteX1" fmla="*/ 1066800 w 7259782"/>
              <a:gd name="connsiteY1" fmla="*/ 3466222 h 3715603"/>
              <a:gd name="connsiteX2" fmla="*/ 2784764 w 7259782"/>
              <a:gd name="connsiteY2" fmla="*/ 2676512 h 3715603"/>
              <a:gd name="connsiteX3" fmla="*/ 3754582 w 7259782"/>
              <a:gd name="connsiteY3" fmla="*/ 2053058 h 3715603"/>
              <a:gd name="connsiteX4" fmla="*/ 4918363 w 7259782"/>
              <a:gd name="connsiteY4" fmla="*/ 972403 h 3715603"/>
              <a:gd name="connsiteX5" fmla="*/ 5694218 w 7259782"/>
              <a:gd name="connsiteY5" fmla="*/ 2585 h 3715603"/>
              <a:gd name="connsiteX6" fmla="*/ 6179128 w 7259782"/>
              <a:gd name="connsiteY6" fmla="*/ 681458 h 3715603"/>
              <a:gd name="connsiteX7" fmla="*/ 6567055 w 7259782"/>
              <a:gd name="connsiteY7" fmla="*/ 473639 h 3715603"/>
              <a:gd name="connsiteX8" fmla="*/ 6927273 w 7259782"/>
              <a:gd name="connsiteY8" fmla="*/ 1374185 h 3715603"/>
              <a:gd name="connsiteX9" fmla="*/ 7259782 w 7259782"/>
              <a:gd name="connsiteY9" fmla="*/ 3424657 h 3715603"/>
              <a:gd name="connsiteX0" fmla="*/ 0 w 7259782"/>
              <a:gd name="connsiteY0" fmla="*/ 3715603 h 3715603"/>
              <a:gd name="connsiteX1" fmla="*/ 1066800 w 7259782"/>
              <a:gd name="connsiteY1" fmla="*/ 3466222 h 3715603"/>
              <a:gd name="connsiteX2" fmla="*/ 2784764 w 7259782"/>
              <a:gd name="connsiteY2" fmla="*/ 2676512 h 3715603"/>
              <a:gd name="connsiteX3" fmla="*/ 3754582 w 7259782"/>
              <a:gd name="connsiteY3" fmla="*/ 2053058 h 3715603"/>
              <a:gd name="connsiteX4" fmla="*/ 4918363 w 7259782"/>
              <a:gd name="connsiteY4" fmla="*/ 972403 h 3715603"/>
              <a:gd name="connsiteX5" fmla="*/ 5694218 w 7259782"/>
              <a:gd name="connsiteY5" fmla="*/ 2585 h 3715603"/>
              <a:gd name="connsiteX6" fmla="*/ 6179128 w 7259782"/>
              <a:gd name="connsiteY6" fmla="*/ 681458 h 3715603"/>
              <a:gd name="connsiteX7" fmla="*/ 6567055 w 7259782"/>
              <a:gd name="connsiteY7" fmla="*/ 473639 h 3715603"/>
              <a:gd name="connsiteX8" fmla="*/ 6927273 w 7259782"/>
              <a:gd name="connsiteY8" fmla="*/ 1374185 h 3715603"/>
              <a:gd name="connsiteX9" fmla="*/ 7259782 w 7259782"/>
              <a:gd name="connsiteY9" fmla="*/ 3424657 h 3715603"/>
              <a:gd name="connsiteX0" fmla="*/ 0 w 7259782"/>
              <a:gd name="connsiteY0" fmla="*/ 3715603 h 3715603"/>
              <a:gd name="connsiteX1" fmla="*/ 1066800 w 7259782"/>
              <a:gd name="connsiteY1" fmla="*/ 3466222 h 3715603"/>
              <a:gd name="connsiteX2" fmla="*/ 2784764 w 7259782"/>
              <a:gd name="connsiteY2" fmla="*/ 2676512 h 3715603"/>
              <a:gd name="connsiteX3" fmla="*/ 3754582 w 7259782"/>
              <a:gd name="connsiteY3" fmla="*/ 2053058 h 3715603"/>
              <a:gd name="connsiteX4" fmla="*/ 4918363 w 7259782"/>
              <a:gd name="connsiteY4" fmla="*/ 972403 h 3715603"/>
              <a:gd name="connsiteX5" fmla="*/ 5694218 w 7259782"/>
              <a:gd name="connsiteY5" fmla="*/ 2585 h 3715603"/>
              <a:gd name="connsiteX6" fmla="*/ 6179128 w 7259782"/>
              <a:gd name="connsiteY6" fmla="*/ 681458 h 3715603"/>
              <a:gd name="connsiteX7" fmla="*/ 6567055 w 7259782"/>
              <a:gd name="connsiteY7" fmla="*/ 473639 h 3715603"/>
              <a:gd name="connsiteX8" fmla="*/ 7038110 w 7259782"/>
              <a:gd name="connsiteY8" fmla="*/ 1263349 h 3715603"/>
              <a:gd name="connsiteX9" fmla="*/ 7259782 w 7259782"/>
              <a:gd name="connsiteY9" fmla="*/ 3424657 h 3715603"/>
              <a:gd name="connsiteX0" fmla="*/ 0 w 7329055"/>
              <a:gd name="connsiteY0" fmla="*/ 3715603 h 3715603"/>
              <a:gd name="connsiteX1" fmla="*/ 1066800 w 7329055"/>
              <a:gd name="connsiteY1" fmla="*/ 3466222 h 3715603"/>
              <a:gd name="connsiteX2" fmla="*/ 2784764 w 7329055"/>
              <a:gd name="connsiteY2" fmla="*/ 2676512 h 3715603"/>
              <a:gd name="connsiteX3" fmla="*/ 3754582 w 7329055"/>
              <a:gd name="connsiteY3" fmla="*/ 2053058 h 3715603"/>
              <a:gd name="connsiteX4" fmla="*/ 4918363 w 7329055"/>
              <a:gd name="connsiteY4" fmla="*/ 972403 h 3715603"/>
              <a:gd name="connsiteX5" fmla="*/ 5694218 w 7329055"/>
              <a:gd name="connsiteY5" fmla="*/ 2585 h 3715603"/>
              <a:gd name="connsiteX6" fmla="*/ 6179128 w 7329055"/>
              <a:gd name="connsiteY6" fmla="*/ 681458 h 3715603"/>
              <a:gd name="connsiteX7" fmla="*/ 6567055 w 7329055"/>
              <a:gd name="connsiteY7" fmla="*/ 473639 h 3715603"/>
              <a:gd name="connsiteX8" fmla="*/ 7038110 w 7329055"/>
              <a:gd name="connsiteY8" fmla="*/ 1263349 h 3715603"/>
              <a:gd name="connsiteX9" fmla="*/ 7329055 w 7329055"/>
              <a:gd name="connsiteY9" fmla="*/ 3507784 h 3715603"/>
              <a:gd name="connsiteX0" fmla="*/ 0 w 7592291"/>
              <a:gd name="connsiteY0" fmla="*/ 3715603 h 3715603"/>
              <a:gd name="connsiteX1" fmla="*/ 1066800 w 7592291"/>
              <a:gd name="connsiteY1" fmla="*/ 3466222 h 3715603"/>
              <a:gd name="connsiteX2" fmla="*/ 2784764 w 7592291"/>
              <a:gd name="connsiteY2" fmla="*/ 2676512 h 3715603"/>
              <a:gd name="connsiteX3" fmla="*/ 3754582 w 7592291"/>
              <a:gd name="connsiteY3" fmla="*/ 2053058 h 3715603"/>
              <a:gd name="connsiteX4" fmla="*/ 4918363 w 7592291"/>
              <a:gd name="connsiteY4" fmla="*/ 972403 h 3715603"/>
              <a:gd name="connsiteX5" fmla="*/ 5694218 w 7592291"/>
              <a:gd name="connsiteY5" fmla="*/ 2585 h 3715603"/>
              <a:gd name="connsiteX6" fmla="*/ 6179128 w 7592291"/>
              <a:gd name="connsiteY6" fmla="*/ 681458 h 3715603"/>
              <a:gd name="connsiteX7" fmla="*/ 6567055 w 7592291"/>
              <a:gd name="connsiteY7" fmla="*/ 473639 h 3715603"/>
              <a:gd name="connsiteX8" fmla="*/ 7038110 w 7592291"/>
              <a:gd name="connsiteY8" fmla="*/ 1263349 h 3715603"/>
              <a:gd name="connsiteX9" fmla="*/ 7592291 w 7592291"/>
              <a:gd name="connsiteY9" fmla="*/ 3424656 h 3715603"/>
              <a:gd name="connsiteX0" fmla="*/ 0 w 7592291"/>
              <a:gd name="connsiteY0" fmla="*/ 3715603 h 3715603"/>
              <a:gd name="connsiteX1" fmla="*/ 1066800 w 7592291"/>
              <a:gd name="connsiteY1" fmla="*/ 3466222 h 3715603"/>
              <a:gd name="connsiteX2" fmla="*/ 2784764 w 7592291"/>
              <a:gd name="connsiteY2" fmla="*/ 2676512 h 3715603"/>
              <a:gd name="connsiteX3" fmla="*/ 3754582 w 7592291"/>
              <a:gd name="connsiteY3" fmla="*/ 2053058 h 3715603"/>
              <a:gd name="connsiteX4" fmla="*/ 4918363 w 7592291"/>
              <a:gd name="connsiteY4" fmla="*/ 972403 h 3715603"/>
              <a:gd name="connsiteX5" fmla="*/ 5694218 w 7592291"/>
              <a:gd name="connsiteY5" fmla="*/ 2585 h 3715603"/>
              <a:gd name="connsiteX6" fmla="*/ 6179128 w 7592291"/>
              <a:gd name="connsiteY6" fmla="*/ 681458 h 3715603"/>
              <a:gd name="connsiteX7" fmla="*/ 6567055 w 7592291"/>
              <a:gd name="connsiteY7" fmla="*/ 473639 h 3715603"/>
              <a:gd name="connsiteX8" fmla="*/ 7038110 w 7592291"/>
              <a:gd name="connsiteY8" fmla="*/ 1263349 h 3715603"/>
              <a:gd name="connsiteX9" fmla="*/ 7342909 w 7592291"/>
              <a:gd name="connsiteY9" fmla="*/ 2912040 h 3715603"/>
              <a:gd name="connsiteX10" fmla="*/ 7592291 w 7592291"/>
              <a:gd name="connsiteY10" fmla="*/ 3424656 h 3715603"/>
              <a:gd name="connsiteX0" fmla="*/ 0 w 7689273"/>
              <a:gd name="connsiteY0" fmla="*/ 3715603 h 3715603"/>
              <a:gd name="connsiteX1" fmla="*/ 1066800 w 7689273"/>
              <a:gd name="connsiteY1" fmla="*/ 3466222 h 3715603"/>
              <a:gd name="connsiteX2" fmla="*/ 2784764 w 7689273"/>
              <a:gd name="connsiteY2" fmla="*/ 2676512 h 3715603"/>
              <a:gd name="connsiteX3" fmla="*/ 3754582 w 7689273"/>
              <a:gd name="connsiteY3" fmla="*/ 2053058 h 3715603"/>
              <a:gd name="connsiteX4" fmla="*/ 4918363 w 7689273"/>
              <a:gd name="connsiteY4" fmla="*/ 972403 h 3715603"/>
              <a:gd name="connsiteX5" fmla="*/ 5694218 w 7689273"/>
              <a:gd name="connsiteY5" fmla="*/ 2585 h 3715603"/>
              <a:gd name="connsiteX6" fmla="*/ 6179128 w 7689273"/>
              <a:gd name="connsiteY6" fmla="*/ 681458 h 3715603"/>
              <a:gd name="connsiteX7" fmla="*/ 6567055 w 7689273"/>
              <a:gd name="connsiteY7" fmla="*/ 473639 h 3715603"/>
              <a:gd name="connsiteX8" fmla="*/ 7038110 w 7689273"/>
              <a:gd name="connsiteY8" fmla="*/ 1263349 h 3715603"/>
              <a:gd name="connsiteX9" fmla="*/ 7342909 w 7689273"/>
              <a:gd name="connsiteY9" fmla="*/ 2912040 h 3715603"/>
              <a:gd name="connsiteX10" fmla="*/ 7689273 w 7689273"/>
              <a:gd name="connsiteY10" fmla="*/ 3216838 h 3715603"/>
              <a:gd name="connsiteX0" fmla="*/ 0 w 7689273"/>
              <a:gd name="connsiteY0" fmla="*/ 3715603 h 3715603"/>
              <a:gd name="connsiteX1" fmla="*/ 1066800 w 7689273"/>
              <a:gd name="connsiteY1" fmla="*/ 3466222 h 3715603"/>
              <a:gd name="connsiteX2" fmla="*/ 2784764 w 7689273"/>
              <a:gd name="connsiteY2" fmla="*/ 2676512 h 3715603"/>
              <a:gd name="connsiteX3" fmla="*/ 3754582 w 7689273"/>
              <a:gd name="connsiteY3" fmla="*/ 2053058 h 3715603"/>
              <a:gd name="connsiteX4" fmla="*/ 4918363 w 7689273"/>
              <a:gd name="connsiteY4" fmla="*/ 972403 h 3715603"/>
              <a:gd name="connsiteX5" fmla="*/ 5694218 w 7689273"/>
              <a:gd name="connsiteY5" fmla="*/ 2585 h 3715603"/>
              <a:gd name="connsiteX6" fmla="*/ 6179128 w 7689273"/>
              <a:gd name="connsiteY6" fmla="*/ 681458 h 3715603"/>
              <a:gd name="connsiteX7" fmla="*/ 6567055 w 7689273"/>
              <a:gd name="connsiteY7" fmla="*/ 473639 h 3715603"/>
              <a:gd name="connsiteX8" fmla="*/ 7038110 w 7689273"/>
              <a:gd name="connsiteY8" fmla="*/ 1263349 h 3715603"/>
              <a:gd name="connsiteX9" fmla="*/ 7342909 w 7689273"/>
              <a:gd name="connsiteY9" fmla="*/ 2912040 h 3715603"/>
              <a:gd name="connsiteX10" fmla="*/ 7689273 w 7689273"/>
              <a:gd name="connsiteY10" fmla="*/ 3521638 h 371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9273" h="3715603">
                <a:moveTo>
                  <a:pt x="0" y="3715603"/>
                </a:moveTo>
                <a:cubicBezTo>
                  <a:pt x="299027" y="3669421"/>
                  <a:pt x="602673" y="3639404"/>
                  <a:pt x="1066800" y="3466222"/>
                </a:cubicBezTo>
                <a:cubicBezTo>
                  <a:pt x="1530927" y="3293040"/>
                  <a:pt x="2336800" y="2912039"/>
                  <a:pt x="2784764" y="2676512"/>
                </a:cubicBezTo>
                <a:cubicBezTo>
                  <a:pt x="3232728" y="2440985"/>
                  <a:pt x="3398982" y="2337076"/>
                  <a:pt x="3754582" y="2053058"/>
                </a:cubicBezTo>
                <a:cubicBezTo>
                  <a:pt x="4110182" y="1769040"/>
                  <a:pt x="4595090" y="1314148"/>
                  <a:pt x="4918363" y="972403"/>
                </a:cubicBezTo>
                <a:cubicBezTo>
                  <a:pt x="5241636" y="630658"/>
                  <a:pt x="5484090" y="51076"/>
                  <a:pt x="5694218" y="2585"/>
                </a:cubicBezTo>
                <a:cubicBezTo>
                  <a:pt x="5904346" y="-45906"/>
                  <a:pt x="6033655" y="602949"/>
                  <a:pt x="6179128" y="681458"/>
                </a:cubicBezTo>
                <a:cubicBezTo>
                  <a:pt x="6324601" y="759967"/>
                  <a:pt x="6423891" y="376657"/>
                  <a:pt x="6567055" y="473639"/>
                </a:cubicBezTo>
                <a:cubicBezTo>
                  <a:pt x="6710219" y="570621"/>
                  <a:pt x="6885710" y="866185"/>
                  <a:pt x="7038110" y="1263349"/>
                </a:cubicBezTo>
                <a:cubicBezTo>
                  <a:pt x="7190510" y="1660513"/>
                  <a:pt x="7250546" y="2551822"/>
                  <a:pt x="7342909" y="2912040"/>
                </a:cubicBezTo>
                <a:cubicBezTo>
                  <a:pt x="7435272" y="3272258"/>
                  <a:pt x="7670800" y="3426966"/>
                  <a:pt x="7689273" y="3521638"/>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n w="57150">
                <a:solidFill>
                  <a:schemeClr val="tx1"/>
                </a:solidFill>
              </a:ln>
            </a:endParaRPr>
          </a:p>
        </p:txBody>
      </p:sp>
      <p:sp>
        <p:nvSpPr>
          <p:cNvPr id="10" name="TextBox 9"/>
          <p:cNvSpPr txBox="1"/>
          <p:nvPr/>
        </p:nvSpPr>
        <p:spPr>
          <a:xfrm>
            <a:off x="4716016" y="1505140"/>
            <a:ext cx="1512168" cy="646331"/>
          </a:xfrm>
          <a:prstGeom prst="rect">
            <a:avLst/>
          </a:prstGeom>
          <a:noFill/>
        </p:spPr>
        <p:txBody>
          <a:bodyPr wrap="square" rtlCol="0">
            <a:spAutoFit/>
          </a:bodyPr>
          <a:lstStyle/>
          <a:p>
            <a:pPr algn="ctr"/>
            <a:r>
              <a:rPr lang="en-GB" dirty="0" smtClean="0"/>
              <a:t>ECONOMIC GROWTH</a:t>
            </a:r>
            <a:endParaRPr lang="en-GB" dirty="0"/>
          </a:p>
        </p:txBody>
      </p:sp>
      <p:sp>
        <p:nvSpPr>
          <p:cNvPr id="11" name="TextBox 10"/>
          <p:cNvSpPr txBox="1"/>
          <p:nvPr/>
        </p:nvSpPr>
        <p:spPr>
          <a:xfrm>
            <a:off x="4860032" y="3717032"/>
            <a:ext cx="2448272" cy="646331"/>
          </a:xfrm>
          <a:prstGeom prst="rect">
            <a:avLst/>
          </a:prstGeom>
          <a:noFill/>
        </p:spPr>
        <p:txBody>
          <a:bodyPr wrap="square" rtlCol="0">
            <a:spAutoFit/>
          </a:bodyPr>
          <a:lstStyle/>
          <a:p>
            <a:pPr algn="ctr"/>
            <a:r>
              <a:rPr lang="en-GB" dirty="0" smtClean="0"/>
              <a:t>ENVIRONMENTAL IMPACT</a:t>
            </a:r>
            <a:endParaRPr lang="en-GB" dirty="0"/>
          </a:p>
        </p:txBody>
      </p:sp>
      <p:sp>
        <p:nvSpPr>
          <p:cNvPr id="3" name="Freeform 2"/>
          <p:cNvSpPr/>
          <p:nvPr/>
        </p:nvSpPr>
        <p:spPr>
          <a:xfrm>
            <a:off x="983673" y="1107109"/>
            <a:ext cx="7827818" cy="4062132"/>
          </a:xfrm>
          <a:custGeom>
            <a:avLst/>
            <a:gdLst>
              <a:gd name="connsiteX0" fmla="*/ 0 w 7827818"/>
              <a:gd name="connsiteY0" fmla="*/ 4045921 h 4088581"/>
              <a:gd name="connsiteX1" fmla="*/ 1011382 w 7827818"/>
              <a:gd name="connsiteY1" fmla="*/ 4045921 h 4088581"/>
              <a:gd name="connsiteX2" fmla="*/ 2757054 w 7827818"/>
              <a:gd name="connsiteY2" fmla="*/ 3602575 h 4088581"/>
              <a:gd name="connsiteX3" fmla="*/ 3560618 w 7827818"/>
              <a:gd name="connsiteY3" fmla="*/ 3186939 h 4088581"/>
              <a:gd name="connsiteX4" fmla="*/ 4419600 w 7827818"/>
              <a:gd name="connsiteY4" fmla="*/ 2563485 h 4088581"/>
              <a:gd name="connsiteX5" fmla="*/ 4904509 w 7827818"/>
              <a:gd name="connsiteY5" fmla="*/ 2023157 h 4088581"/>
              <a:gd name="connsiteX6" fmla="*/ 5347854 w 7827818"/>
              <a:gd name="connsiteY6" fmla="*/ 1427412 h 4088581"/>
              <a:gd name="connsiteX7" fmla="*/ 5735782 w 7827818"/>
              <a:gd name="connsiteY7" fmla="*/ 914794 h 4088581"/>
              <a:gd name="connsiteX8" fmla="*/ 6580909 w 7827818"/>
              <a:gd name="connsiteY8" fmla="*/ 83521 h 4088581"/>
              <a:gd name="connsiteX9" fmla="*/ 7204363 w 7827818"/>
              <a:gd name="connsiteY9" fmla="*/ 69666 h 4088581"/>
              <a:gd name="connsiteX10" fmla="*/ 7703127 w 7827818"/>
              <a:gd name="connsiteY10" fmla="*/ 443739 h 4088581"/>
              <a:gd name="connsiteX11" fmla="*/ 7827818 w 7827818"/>
              <a:gd name="connsiteY11" fmla="*/ 748539 h 4088581"/>
              <a:gd name="connsiteX12" fmla="*/ 7827818 w 7827818"/>
              <a:gd name="connsiteY12" fmla="*/ 748539 h 4088581"/>
              <a:gd name="connsiteX0" fmla="*/ 0 w 7827818"/>
              <a:gd name="connsiteY0" fmla="*/ 4045921 h 4061271"/>
              <a:gd name="connsiteX1" fmla="*/ 1427018 w 7827818"/>
              <a:gd name="connsiteY1" fmla="*/ 3976648 h 4061271"/>
              <a:gd name="connsiteX2" fmla="*/ 2757054 w 7827818"/>
              <a:gd name="connsiteY2" fmla="*/ 3602575 h 4061271"/>
              <a:gd name="connsiteX3" fmla="*/ 3560618 w 7827818"/>
              <a:gd name="connsiteY3" fmla="*/ 3186939 h 4061271"/>
              <a:gd name="connsiteX4" fmla="*/ 4419600 w 7827818"/>
              <a:gd name="connsiteY4" fmla="*/ 2563485 h 4061271"/>
              <a:gd name="connsiteX5" fmla="*/ 4904509 w 7827818"/>
              <a:gd name="connsiteY5" fmla="*/ 2023157 h 4061271"/>
              <a:gd name="connsiteX6" fmla="*/ 5347854 w 7827818"/>
              <a:gd name="connsiteY6" fmla="*/ 1427412 h 4061271"/>
              <a:gd name="connsiteX7" fmla="*/ 5735782 w 7827818"/>
              <a:gd name="connsiteY7" fmla="*/ 914794 h 4061271"/>
              <a:gd name="connsiteX8" fmla="*/ 6580909 w 7827818"/>
              <a:gd name="connsiteY8" fmla="*/ 83521 h 4061271"/>
              <a:gd name="connsiteX9" fmla="*/ 7204363 w 7827818"/>
              <a:gd name="connsiteY9" fmla="*/ 69666 h 4061271"/>
              <a:gd name="connsiteX10" fmla="*/ 7703127 w 7827818"/>
              <a:gd name="connsiteY10" fmla="*/ 443739 h 4061271"/>
              <a:gd name="connsiteX11" fmla="*/ 7827818 w 7827818"/>
              <a:gd name="connsiteY11" fmla="*/ 748539 h 4061271"/>
              <a:gd name="connsiteX12" fmla="*/ 7827818 w 7827818"/>
              <a:gd name="connsiteY12" fmla="*/ 748539 h 4061271"/>
              <a:gd name="connsiteX0" fmla="*/ 0 w 7827818"/>
              <a:gd name="connsiteY0" fmla="*/ 4045921 h 4061271"/>
              <a:gd name="connsiteX1" fmla="*/ 1427018 w 7827818"/>
              <a:gd name="connsiteY1" fmla="*/ 3976648 h 4061271"/>
              <a:gd name="connsiteX2" fmla="*/ 2757054 w 7827818"/>
              <a:gd name="connsiteY2" fmla="*/ 3602575 h 4061271"/>
              <a:gd name="connsiteX3" fmla="*/ 3560618 w 7827818"/>
              <a:gd name="connsiteY3" fmla="*/ 3186939 h 4061271"/>
              <a:gd name="connsiteX4" fmla="*/ 4391891 w 7827818"/>
              <a:gd name="connsiteY4" fmla="*/ 2521921 h 4061271"/>
              <a:gd name="connsiteX5" fmla="*/ 4904509 w 7827818"/>
              <a:gd name="connsiteY5" fmla="*/ 2023157 h 4061271"/>
              <a:gd name="connsiteX6" fmla="*/ 5347854 w 7827818"/>
              <a:gd name="connsiteY6" fmla="*/ 1427412 h 4061271"/>
              <a:gd name="connsiteX7" fmla="*/ 5735782 w 7827818"/>
              <a:gd name="connsiteY7" fmla="*/ 914794 h 4061271"/>
              <a:gd name="connsiteX8" fmla="*/ 6580909 w 7827818"/>
              <a:gd name="connsiteY8" fmla="*/ 83521 h 4061271"/>
              <a:gd name="connsiteX9" fmla="*/ 7204363 w 7827818"/>
              <a:gd name="connsiteY9" fmla="*/ 69666 h 4061271"/>
              <a:gd name="connsiteX10" fmla="*/ 7703127 w 7827818"/>
              <a:gd name="connsiteY10" fmla="*/ 443739 h 4061271"/>
              <a:gd name="connsiteX11" fmla="*/ 7827818 w 7827818"/>
              <a:gd name="connsiteY11" fmla="*/ 748539 h 4061271"/>
              <a:gd name="connsiteX12" fmla="*/ 7827818 w 7827818"/>
              <a:gd name="connsiteY12" fmla="*/ 748539 h 4061271"/>
              <a:gd name="connsiteX0" fmla="*/ 0 w 7827818"/>
              <a:gd name="connsiteY0" fmla="*/ 4064749 h 4080099"/>
              <a:gd name="connsiteX1" fmla="*/ 1427018 w 7827818"/>
              <a:gd name="connsiteY1" fmla="*/ 3995476 h 4080099"/>
              <a:gd name="connsiteX2" fmla="*/ 2757054 w 7827818"/>
              <a:gd name="connsiteY2" fmla="*/ 3621403 h 4080099"/>
              <a:gd name="connsiteX3" fmla="*/ 3560618 w 7827818"/>
              <a:gd name="connsiteY3" fmla="*/ 3205767 h 4080099"/>
              <a:gd name="connsiteX4" fmla="*/ 4391891 w 7827818"/>
              <a:gd name="connsiteY4" fmla="*/ 2540749 h 4080099"/>
              <a:gd name="connsiteX5" fmla="*/ 4904509 w 7827818"/>
              <a:gd name="connsiteY5" fmla="*/ 2041985 h 4080099"/>
              <a:gd name="connsiteX6" fmla="*/ 5347854 w 7827818"/>
              <a:gd name="connsiteY6" fmla="*/ 1446240 h 4080099"/>
              <a:gd name="connsiteX7" fmla="*/ 5735782 w 7827818"/>
              <a:gd name="connsiteY7" fmla="*/ 933622 h 4080099"/>
              <a:gd name="connsiteX8" fmla="*/ 6525491 w 7827818"/>
              <a:gd name="connsiteY8" fmla="*/ 74640 h 4080099"/>
              <a:gd name="connsiteX9" fmla="*/ 7204363 w 7827818"/>
              <a:gd name="connsiteY9" fmla="*/ 88494 h 4080099"/>
              <a:gd name="connsiteX10" fmla="*/ 7703127 w 7827818"/>
              <a:gd name="connsiteY10" fmla="*/ 462567 h 4080099"/>
              <a:gd name="connsiteX11" fmla="*/ 7827818 w 7827818"/>
              <a:gd name="connsiteY11" fmla="*/ 767367 h 4080099"/>
              <a:gd name="connsiteX12" fmla="*/ 7827818 w 7827818"/>
              <a:gd name="connsiteY12" fmla="*/ 767367 h 4080099"/>
              <a:gd name="connsiteX0" fmla="*/ 0 w 7827818"/>
              <a:gd name="connsiteY0" fmla="*/ 4045419 h 4060769"/>
              <a:gd name="connsiteX1" fmla="*/ 1427018 w 7827818"/>
              <a:gd name="connsiteY1" fmla="*/ 3976146 h 4060769"/>
              <a:gd name="connsiteX2" fmla="*/ 2757054 w 7827818"/>
              <a:gd name="connsiteY2" fmla="*/ 3602073 h 4060769"/>
              <a:gd name="connsiteX3" fmla="*/ 3560618 w 7827818"/>
              <a:gd name="connsiteY3" fmla="*/ 3186437 h 4060769"/>
              <a:gd name="connsiteX4" fmla="*/ 4391891 w 7827818"/>
              <a:gd name="connsiteY4" fmla="*/ 2521419 h 4060769"/>
              <a:gd name="connsiteX5" fmla="*/ 4904509 w 7827818"/>
              <a:gd name="connsiteY5" fmla="*/ 2022655 h 4060769"/>
              <a:gd name="connsiteX6" fmla="*/ 5347854 w 7827818"/>
              <a:gd name="connsiteY6" fmla="*/ 1426910 h 4060769"/>
              <a:gd name="connsiteX7" fmla="*/ 5735782 w 7827818"/>
              <a:gd name="connsiteY7" fmla="*/ 914292 h 4060769"/>
              <a:gd name="connsiteX8" fmla="*/ 6525491 w 7827818"/>
              <a:gd name="connsiteY8" fmla="*/ 55310 h 4060769"/>
              <a:gd name="connsiteX9" fmla="*/ 7204363 w 7827818"/>
              <a:gd name="connsiteY9" fmla="*/ 124582 h 4060769"/>
              <a:gd name="connsiteX10" fmla="*/ 7703127 w 7827818"/>
              <a:gd name="connsiteY10" fmla="*/ 443237 h 4060769"/>
              <a:gd name="connsiteX11" fmla="*/ 7827818 w 7827818"/>
              <a:gd name="connsiteY11" fmla="*/ 748037 h 4060769"/>
              <a:gd name="connsiteX12" fmla="*/ 7827818 w 7827818"/>
              <a:gd name="connsiteY12" fmla="*/ 748037 h 4060769"/>
              <a:gd name="connsiteX0" fmla="*/ 0 w 7827818"/>
              <a:gd name="connsiteY0" fmla="*/ 4046782 h 4062132"/>
              <a:gd name="connsiteX1" fmla="*/ 1427018 w 7827818"/>
              <a:gd name="connsiteY1" fmla="*/ 3977509 h 4062132"/>
              <a:gd name="connsiteX2" fmla="*/ 2757054 w 7827818"/>
              <a:gd name="connsiteY2" fmla="*/ 3603436 h 4062132"/>
              <a:gd name="connsiteX3" fmla="*/ 3560618 w 7827818"/>
              <a:gd name="connsiteY3" fmla="*/ 3187800 h 4062132"/>
              <a:gd name="connsiteX4" fmla="*/ 4391891 w 7827818"/>
              <a:gd name="connsiteY4" fmla="*/ 2522782 h 4062132"/>
              <a:gd name="connsiteX5" fmla="*/ 4904509 w 7827818"/>
              <a:gd name="connsiteY5" fmla="*/ 2024018 h 4062132"/>
              <a:gd name="connsiteX6" fmla="*/ 5347854 w 7827818"/>
              <a:gd name="connsiteY6" fmla="*/ 1428273 h 4062132"/>
              <a:gd name="connsiteX7" fmla="*/ 5735782 w 7827818"/>
              <a:gd name="connsiteY7" fmla="*/ 915655 h 4062132"/>
              <a:gd name="connsiteX8" fmla="*/ 6525491 w 7827818"/>
              <a:gd name="connsiteY8" fmla="*/ 56673 h 4062132"/>
              <a:gd name="connsiteX9" fmla="*/ 7204363 w 7827818"/>
              <a:gd name="connsiteY9" fmla="*/ 125945 h 4062132"/>
              <a:gd name="connsiteX10" fmla="*/ 7703127 w 7827818"/>
              <a:gd name="connsiteY10" fmla="*/ 486163 h 4062132"/>
              <a:gd name="connsiteX11" fmla="*/ 7827818 w 7827818"/>
              <a:gd name="connsiteY11" fmla="*/ 749400 h 4062132"/>
              <a:gd name="connsiteX12" fmla="*/ 7827818 w 7827818"/>
              <a:gd name="connsiteY12" fmla="*/ 749400 h 4062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27818" h="4062132">
                <a:moveTo>
                  <a:pt x="0" y="4046782"/>
                </a:moveTo>
                <a:cubicBezTo>
                  <a:pt x="275936" y="4083727"/>
                  <a:pt x="967509" y="4051400"/>
                  <a:pt x="1427018" y="3977509"/>
                </a:cubicBezTo>
                <a:cubicBezTo>
                  <a:pt x="1886527" y="3903618"/>
                  <a:pt x="2401454" y="3735054"/>
                  <a:pt x="2757054" y="3603436"/>
                </a:cubicBezTo>
                <a:cubicBezTo>
                  <a:pt x="3112654" y="3471818"/>
                  <a:pt x="3288145" y="3367909"/>
                  <a:pt x="3560618" y="3187800"/>
                </a:cubicBezTo>
                <a:cubicBezTo>
                  <a:pt x="3833091" y="3007691"/>
                  <a:pt x="4167909" y="2716746"/>
                  <a:pt x="4391891" y="2522782"/>
                </a:cubicBezTo>
                <a:cubicBezTo>
                  <a:pt x="4615873" y="2328818"/>
                  <a:pt x="4745182" y="2206436"/>
                  <a:pt x="4904509" y="2024018"/>
                </a:cubicBezTo>
                <a:cubicBezTo>
                  <a:pt x="5063836" y="1841600"/>
                  <a:pt x="5209309" y="1613000"/>
                  <a:pt x="5347854" y="1428273"/>
                </a:cubicBezTo>
                <a:cubicBezTo>
                  <a:pt x="5486400" y="1243546"/>
                  <a:pt x="5539509" y="1144255"/>
                  <a:pt x="5735782" y="915655"/>
                </a:cubicBezTo>
                <a:cubicBezTo>
                  <a:pt x="5932055" y="687055"/>
                  <a:pt x="6280728" y="188291"/>
                  <a:pt x="6525491" y="56673"/>
                </a:cubicBezTo>
                <a:cubicBezTo>
                  <a:pt x="6770255" y="-74945"/>
                  <a:pt x="7008090" y="54363"/>
                  <a:pt x="7204363" y="125945"/>
                </a:cubicBezTo>
                <a:cubicBezTo>
                  <a:pt x="7400636" y="197527"/>
                  <a:pt x="7599218" y="382254"/>
                  <a:pt x="7703127" y="486163"/>
                </a:cubicBezTo>
                <a:cubicBezTo>
                  <a:pt x="7807036" y="590072"/>
                  <a:pt x="7807036" y="705527"/>
                  <a:pt x="7827818" y="749400"/>
                </a:cubicBezTo>
                <a:lnTo>
                  <a:pt x="7827818" y="749400"/>
                </a:ln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9593504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DEEP ECOLOGY?</a:t>
            </a:r>
            <a:endParaRPr lang="en-GB" dirty="0"/>
          </a:p>
        </p:txBody>
      </p:sp>
      <p:cxnSp>
        <p:nvCxnSpPr>
          <p:cNvPr id="4" name="Straight Connector 3"/>
          <p:cNvCxnSpPr/>
          <p:nvPr/>
        </p:nvCxnSpPr>
        <p:spPr>
          <a:xfrm>
            <a:off x="971600" y="1772816"/>
            <a:ext cx="0" cy="44644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71600" y="6237312"/>
            <a:ext cx="74168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69817" y="5140036"/>
            <a:ext cx="741860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23728" y="4293096"/>
            <a:ext cx="1512168" cy="646331"/>
          </a:xfrm>
          <a:prstGeom prst="rect">
            <a:avLst/>
          </a:prstGeom>
          <a:noFill/>
        </p:spPr>
        <p:txBody>
          <a:bodyPr wrap="square" rtlCol="0">
            <a:spAutoFit/>
          </a:bodyPr>
          <a:lstStyle/>
          <a:p>
            <a:pPr algn="ctr"/>
            <a:r>
              <a:rPr lang="en-GB" dirty="0" smtClean="0"/>
              <a:t>ECONOMIC GROWTH</a:t>
            </a:r>
            <a:endParaRPr lang="en-GB" dirty="0"/>
          </a:p>
        </p:txBody>
      </p:sp>
      <p:sp>
        <p:nvSpPr>
          <p:cNvPr id="11" name="TextBox 10"/>
          <p:cNvSpPr txBox="1"/>
          <p:nvPr/>
        </p:nvSpPr>
        <p:spPr>
          <a:xfrm>
            <a:off x="3563888" y="5445224"/>
            <a:ext cx="2448272" cy="646331"/>
          </a:xfrm>
          <a:prstGeom prst="rect">
            <a:avLst/>
          </a:prstGeom>
          <a:noFill/>
        </p:spPr>
        <p:txBody>
          <a:bodyPr wrap="square" rtlCol="0">
            <a:spAutoFit/>
          </a:bodyPr>
          <a:lstStyle/>
          <a:p>
            <a:pPr algn="ctr"/>
            <a:r>
              <a:rPr lang="en-GB" dirty="0" smtClean="0"/>
              <a:t>ENVIRONMENTAL IMPACT</a:t>
            </a:r>
            <a:endParaRPr lang="en-GB" dirty="0"/>
          </a:p>
        </p:txBody>
      </p:sp>
      <p:sp>
        <p:nvSpPr>
          <p:cNvPr id="3" name="Freeform 2"/>
          <p:cNvSpPr/>
          <p:nvPr/>
        </p:nvSpPr>
        <p:spPr>
          <a:xfrm>
            <a:off x="983673" y="5140036"/>
            <a:ext cx="7356763" cy="845128"/>
          </a:xfrm>
          <a:custGeom>
            <a:avLst/>
            <a:gdLst>
              <a:gd name="connsiteX0" fmla="*/ 0 w 7356763"/>
              <a:gd name="connsiteY0" fmla="*/ 0 h 845128"/>
              <a:gd name="connsiteX1" fmla="*/ 2466109 w 7356763"/>
              <a:gd name="connsiteY1" fmla="*/ 124691 h 845128"/>
              <a:gd name="connsiteX2" fmla="*/ 4059382 w 7356763"/>
              <a:gd name="connsiteY2" fmla="*/ 249382 h 845128"/>
              <a:gd name="connsiteX3" fmla="*/ 5140036 w 7356763"/>
              <a:gd name="connsiteY3" fmla="*/ 346364 h 845128"/>
              <a:gd name="connsiteX4" fmla="*/ 6345382 w 7356763"/>
              <a:gd name="connsiteY4" fmla="*/ 609600 h 845128"/>
              <a:gd name="connsiteX5" fmla="*/ 7107382 w 7356763"/>
              <a:gd name="connsiteY5" fmla="*/ 775855 h 845128"/>
              <a:gd name="connsiteX6" fmla="*/ 7356763 w 7356763"/>
              <a:gd name="connsiteY6" fmla="*/ 845128 h 845128"/>
              <a:gd name="connsiteX0" fmla="*/ 0 w 7356763"/>
              <a:gd name="connsiteY0" fmla="*/ 0 h 845128"/>
              <a:gd name="connsiteX1" fmla="*/ 2466109 w 7356763"/>
              <a:gd name="connsiteY1" fmla="*/ 124691 h 845128"/>
              <a:gd name="connsiteX2" fmla="*/ 4059382 w 7356763"/>
              <a:gd name="connsiteY2" fmla="*/ 249382 h 845128"/>
              <a:gd name="connsiteX3" fmla="*/ 5223163 w 7356763"/>
              <a:gd name="connsiteY3" fmla="*/ 415636 h 845128"/>
              <a:gd name="connsiteX4" fmla="*/ 6345382 w 7356763"/>
              <a:gd name="connsiteY4" fmla="*/ 609600 h 845128"/>
              <a:gd name="connsiteX5" fmla="*/ 7107382 w 7356763"/>
              <a:gd name="connsiteY5" fmla="*/ 775855 h 845128"/>
              <a:gd name="connsiteX6" fmla="*/ 7356763 w 7356763"/>
              <a:gd name="connsiteY6" fmla="*/ 845128 h 84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6763" h="845128">
                <a:moveTo>
                  <a:pt x="0" y="0"/>
                </a:moveTo>
                <a:lnTo>
                  <a:pt x="2466109" y="124691"/>
                </a:lnTo>
                <a:cubicBezTo>
                  <a:pt x="3142673" y="166255"/>
                  <a:pt x="3599873" y="200891"/>
                  <a:pt x="4059382" y="249382"/>
                </a:cubicBezTo>
                <a:cubicBezTo>
                  <a:pt x="4518891" y="297873"/>
                  <a:pt x="4842163" y="355600"/>
                  <a:pt x="5223163" y="415636"/>
                </a:cubicBezTo>
                <a:cubicBezTo>
                  <a:pt x="5604163" y="475672"/>
                  <a:pt x="6031346" y="549564"/>
                  <a:pt x="6345382" y="609600"/>
                </a:cubicBezTo>
                <a:cubicBezTo>
                  <a:pt x="6659419" y="669637"/>
                  <a:pt x="6853382" y="720437"/>
                  <a:pt x="7107382" y="775855"/>
                </a:cubicBezTo>
                <a:cubicBezTo>
                  <a:pt x="7275946" y="815110"/>
                  <a:pt x="7316354" y="830119"/>
                  <a:pt x="7356763" y="845128"/>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1376610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MANAGED TRANSITION</a:t>
            </a:r>
            <a:endParaRPr lang="en-GB" dirty="0"/>
          </a:p>
        </p:txBody>
      </p:sp>
      <p:cxnSp>
        <p:nvCxnSpPr>
          <p:cNvPr id="4" name="Straight Connector 3"/>
          <p:cNvCxnSpPr/>
          <p:nvPr/>
        </p:nvCxnSpPr>
        <p:spPr>
          <a:xfrm>
            <a:off x="971600" y="1772816"/>
            <a:ext cx="0" cy="44644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71600" y="6237312"/>
            <a:ext cx="74168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969817" y="2006017"/>
            <a:ext cx="7315781" cy="3134019"/>
          </a:xfrm>
          <a:custGeom>
            <a:avLst/>
            <a:gdLst>
              <a:gd name="connsiteX0" fmla="*/ 0 w 6408276"/>
              <a:gd name="connsiteY0" fmla="*/ 5048938 h 5048938"/>
              <a:gd name="connsiteX1" fmla="*/ 1066800 w 6408276"/>
              <a:gd name="connsiteY1" fmla="*/ 4799557 h 5048938"/>
              <a:gd name="connsiteX2" fmla="*/ 2812473 w 6408276"/>
              <a:gd name="connsiteY2" fmla="*/ 4106829 h 5048938"/>
              <a:gd name="connsiteX3" fmla="*/ 3713018 w 6408276"/>
              <a:gd name="connsiteY3" fmla="*/ 3386393 h 5048938"/>
              <a:gd name="connsiteX4" fmla="*/ 4807527 w 6408276"/>
              <a:gd name="connsiteY4" fmla="*/ 2236466 h 5048938"/>
              <a:gd name="connsiteX5" fmla="*/ 5694218 w 6408276"/>
              <a:gd name="connsiteY5" fmla="*/ 1335920 h 5048938"/>
              <a:gd name="connsiteX6" fmla="*/ 6165273 w 6408276"/>
              <a:gd name="connsiteY6" fmla="*/ 490793 h 5048938"/>
              <a:gd name="connsiteX7" fmla="*/ 6386946 w 6408276"/>
              <a:gd name="connsiteY7" fmla="*/ 47447 h 5048938"/>
              <a:gd name="connsiteX8" fmla="*/ 6386946 w 6408276"/>
              <a:gd name="connsiteY8" fmla="*/ 33593 h 5048938"/>
              <a:gd name="connsiteX0" fmla="*/ 0 w 6408276"/>
              <a:gd name="connsiteY0" fmla="*/ 5048938 h 5048938"/>
              <a:gd name="connsiteX1" fmla="*/ 1066800 w 6408276"/>
              <a:gd name="connsiteY1" fmla="*/ 4799557 h 5048938"/>
              <a:gd name="connsiteX2" fmla="*/ 2798618 w 6408276"/>
              <a:gd name="connsiteY2" fmla="*/ 4051411 h 5048938"/>
              <a:gd name="connsiteX3" fmla="*/ 3713018 w 6408276"/>
              <a:gd name="connsiteY3" fmla="*/ 3386393 h 5048938"/>
              <a:gd name="connsiteX4" fmla="*/ 4807527 w 6408276"/>
              <a:gd name="connsiteY4" fmla="*/ 2236466 h 5048938"/>
              <a:gd name="connsiteX5" fmla="*/ 5694218 w 6408276"/>
              <a:gd name="connsiteY5" fmla="*/ 1335920 h 5048938"/>
              <a:gd name="connsiteX6" fmla="*/ 6165273 w 6408276"/>
              <a:gd name="connsiteY6" fmla="*/ 490793 h 5048938"/>
              <a:gd name="connsiteX7" fmla="*/ 6386946 w 6408276"/>
              <a:gd name="connsiteY7" fmla="*/ 47447 h 5048938"/>
              <a:gd name="connsiteX8" fmla="*/ 6386946 w 6408276"/>
              <a:gd name="connsiteY8" fmla="*/ 33593 h 5048938"/>
              <a:gd name="connsiteX0" fmla="*/ 0 w 6408276"/>
              <a:gd name="connsiteY0" fmla="*/ 5048938 h 5048938"/>
              <a:gd name="connsiteX1" fmla="*/ 1066800 w 6408276"/>
              <a:gd name="connsiteY1" fmla="*/ 4799557 h 5048938"/>
              <a:gd name="connsiteX2" fmla="*/ 2798618 w 6408276"/>
              <a:gd name="connsiteY2" fmla="*/ 4051411 h 5048938"/>
              <a:gd name="connsiteX3" fmla="*/ 3713018 w 6408276"/>
              <a:gd name="connsiteY3" fmla="*/ 3386393 h 5048938"/>
              <a:gd name="connsiteX4" fmla="*/ 4918363 w 6408276"/>
              <a:gd name="connsiteY4" fmla="*/ 2305738 h 5048938"/>
              <a:gd name="connsiteX5" fmla="*/ 5694218 w 6408276"/>
              <a:gd name="connsiteY5" fmla="*/ 1335920 h 5048938"/>
              <a:gd name="connsiteX6" fmla="*/ 6165273 w 6408276"/>
              <a:gd name="connsiteY6" fmla="*/ 490793 h 5048938"/>
              <a:gd name="connsiteX7" fmla="*/ 6386946 w 6408276"/>
              <a:gd name="connsiteY7" fmla="*/ 47447 h 5048938"/>
              <a:gd name="connsiteX8" fmla="*/ 6386946 w 6408276"/>
              <a:gd name="connsiteY8" fmla="*/ 33593 h 5048938"/>
              <a:gd name="connsiteX0" fmla="*/ 0 w 6406337"/>
              <a:gd name="connsiteY0" fmla="*/ 5050804 h 5050804"/>
              <a:gd name="connsiteX1" fmla="*/ 1066800 w 6406337"/>
              <a:gd name="connsiteY1" fmla="*/ 4801423 h 5050804"/>
              <a:gd name="connsiteX2" fmla="*/ 2798618 w 6406337"/>
              <a:gd name="connsiteY2" fmla="*/ 4053277 h 5050804"/>
              <a:gd name="connsiteX3" fmla="*/ 3713018 w 6406337"/>
              <a:gd name="connsiteY3" fmla="*/ 3388259 h 5050804"/>
              <a:gd name="connsiteX4" fmla="*/ 4918363 w 6406337"/>
              <a:gd name="connsiteY4" fmla="*/ 2307604 h 5050804"/>
              <a:gd name="connsiteX5" fmla="*/ 5694218 w 6406337"/>
              <a:gd name="connsiteY5" fmla="*/ 1337786 h 5050804"/>
              <a:gd name="connsiteX6" fmla="*/ 6192982 w 6406337"/>
              <a:gd name="connsiteY6" fmla="*/ 520368 h 5050804"/>
              <a:gd name="connsiteX7" fmla="*/ 6386946 w 6406337"/>
              <a:gd name="connsiteY7" fmla="*/ 49313 h 5050804"/>
              <a:gd name="connsiteX8" fmla="*/ 6386946 w 6406337"/>
              <a:gd name="connsiteY8" fmla="*/ 35459 h 5050804"/>
              <a:gd name="connsiteX0" fmla="*/ 0 w 6406337"/>
              <a:gd name="connsiteY0" fmla="*/ 5050804 h 5050804"/>
              <a:gd name="connsiteX1" fmla="*/ 1066800 w 6406337"/>
              <a:gd name="connsiteY1" fmla="*/ 4801423 h 5050804"/>
              <a:gd name="connsiteX2" fmla="*/ 2784764 w 6406337"/>
              <a:gd name="connsiteY2" fmla="*/ 4011713 h 5050804"/>
              <a:gd name="connsiteX3" fmla="*/ 3713018 w 6406337"/>
              <a:gd name="connsiteY3" fmla="*/ 3388259 h 5050804"/>
              <a:gd name="connsiteX4" fmla="*/ 4918363 w 6406337"/>
              <a:gd name="connsiteY4" fmla="*/ 2307604 h 5050804"/>
              <a:gd name="connsiteX5" fmla="*/ 5694218 w 6406337"/>
              <a:gd name="connsiteY5" fmla="*/ 1337786 h 5050804"/>
              <a:gd name="connsiteX6" fmla="*/ 6192982 w 6406337"/>
              <a:gd name="connsiteY6" fmla="*/ 520368 h 5050804"/>
              <a:gd name="connsiteX7" fmla="*/ 6386946 w 6406337"/>
              <a:gd name="connsiteY7" fmla="*/ 49313 h 5050804"/>
              <a:gd name="connsiteX8" fmla="*/ 6386946 w 6406337"/>
              <a:gd name="connsiteY8" fmla="*/ 35459 h 5050804"/>
              <a:gd name="connsiteX0" fmla="*/ 0 w 6406337"/>
              <a:gd name="connsiteY0" fmla="*/ 5050804 h 5050804"/>
              <a:gd name="connsiteX1" fmla="*/ 1066800 w 6406337"/>
              <a:gd name="connsiteY1" fmla="*/ 4801423 h 5050804"/>
              <a:gd name="connsiteX2" fmla="*/ 2784764 w 6406337"/>
              <a:gd name="connsiteY2" fmla="*/ 4011713 h 5050804"/>
              <a:gd name="connsiteX3" fmla="*/ 3754582 w 6406337"/>
              <a:gd name="connsiteY3" fmla="*/ 3388259 h 5050804"/>
              <a:gd name="connsiteX4" fmla="*/ 4918363 w 6406337"/>
              <a:gd name="connsiteY4" fmla="*/ 2307604 h 5050804"/>
              <a:gd name="connsiteX5" fmla="*/ 5694218 w 6406337"/>
              <a:gd name="connsiteY5" fmla="*/ 1337786 h 5050804"/>
              <a:gd name="connsiteX6" fmla="*/ 6192982 w 6406337"/>
              <a:gd name="connsiteY6" fmla="*/ 520368 h 5050804"/>
              <a:gd name="connsiteX7" fmla="*/ 6386946 w 6406337"/>
              <a:gd name="connsiteY7" fmla="*/ 49313 h 5050804"/>
              <a:gd name="connsiteX8" fmla="*/ 6386946 w 6406337"/>
              <a:gd name="connsiteY8" fmla="*/ 35459 h 5050804"/>
              <a:gd name="connsiteX0" fmla="*/ 0 w 6406337"/>
              <a:gd name="connsiteY0" fmla="*/ 5050804 h 5050804"/>
              <a:gd name="connsiteX1" fmla="*/ 1066800 w 6406337"/>
              <a:gd name="connsiteY1" fmla="*/ 4801423 h 5050804"/>
              <a:gd name="connsiteX2" fmla="*/ 2632364 w 6406337"/>
              <a:gd name="connsiteY2" fmla="*/ 3762331 h 5050804"/>
              <a:gd name="connsiteX3" fmla="*/ 3754582 w 6406337"/>
              <a:gd name="connsiteY3" fmla="*/ 3388259 h 5050804"/>
              <a:gd name="connsiteX4" fmla="*/ 4918363 w 6406337"/>
              <a:gd name="connsiteY4" fmla="*/ 2307604 h 5050804"/>
              <a:gd name="connsiteX5" fmla="*/ 5694218 w 6406337"/>
              <a:gd name="connsiteY5" fmla="*/ 1337786 h 5050804"/>
              <a:gd name="connsiteX6" fmla="*/ 6192982 w 6406337"/>
              <a:gd name="connsiteY6" fmla="*/ 520368 h 5050804"/>
              <a:gd name="connsiteX7" fmla="*/ 6386946 w 6406337"/>
              <a:gd name="connsiteY7" fmla="*/ 49313 h 5050804"/>
              <a:gd name="connsiteX8" fmla="*/ 6386946 w 6406337"/>
              <a:gd name="connsiteY8" fmla="*/ 35459 h 5050804"/>
              <a:gd name="connsiteX0" fmla="*/ 0 w 6406337"/>
              <a:gd name="connsiteY0" fmla="*/ 5050804 h 5050804"/>
              <a:gd name="connsiteX1" fmla="*/ 1066800 w 6406337"/>
              <a:gd name="connsiteY1" fmla="*/ 4801423 h 5050804"/>
              <a:gd name="connsiteX2" fmla="*/ 2632364 w 6406337"/>
              <a:gd name="connsiteY2" fmla="*/ 3762331 h 5050804"/>
              <a:gd name="connsiteX3" fmla="*/ 3671455 w 6406337"/>
              <a:gd name="connsiteY3" fmla="*/ 3069604 h 5050804"/>
              <a:gd name="connsiteX4" fmla="*/ 4918363 w 6406337"/>
              <a:gd name="connsiteY4" fmla="*/ 2307604 h 5050804"/>
              <a:gd name="connsiteX5" fmla="*/ 5694218 w 6406337"/>
              <a:gd name="connsiteY5" fmla="*/ 1337786 h 5050804"/>
              <a:gd name="connsiteX6" fmla="*/ 6192982 w 6406337"/>
              <a:gd name="connsiteY6" fmla="*/ 520368 h 5050804"/>
              <a:gd name="connsiteX7" fmla="*/ 6386946 w 6406337"/>
              <a:gd name="connsiteY7" fmla="*/ 49313 h 5050804"/>
              <a:gd name="connsiteX8" fmla="*/ 6386946 w 6406337"/>
              <a:gd name="connsiteY8" fmla="*/ 35459 h 5050804"/>
              <a:gd name="connsiteX0" fmla="*/ 0 w 6406337"/>
              <a:gd name="connsiteY0" fmla="*/ 5050804 h 5050804"/>
              <a:gd name="connsiteX1" fmla="*/ 1066800 w 6406337"/>
              <a:gd name="connsiteY1" fmla="*/ 4801423 h 5050804"/>
              <a:gd name="connsiteX2" fmla="*/ 2632364 w 6406337"/>
              <a:gd name="connsiteY2" fmla="*/ 3762331 h 5050804"/>
              <a:gd name="connsiteX3" fmla="*/ 3671455 w 6406337"/>
              <a:gd name="connsiteY3" fmla="*/ 3069604 h 5050804"/>
              <a:gd name="connsiteX4" fmla="*/ 4918363 w 6406337"/>
              <a:gd name="connsiteY4" fmla="*/ 2307604 h 5050804"/>
              <a:gd name="connsiteX5" fmla="*/ 5763491 w 6406337"/>
              <a:gd name="connsiteY5" fmla="*/ 2002804 h 5050804"/>
              <a:gd name="connsiteX6" fmla="*/ 6192982 w 6406337"/>
              <a:gd name="connsiteY6" fmla="*/ 520368 h 5050804"/>
              <a:gd name="connsiteX7" fmla="*/ 6386946 w 6406337"/>
              <a:gd name="connsiteY7" fmla="*/ 49313 h 5050804"/>
              <a:gd name="connsiteX8" fmla="*/ 6386946 w 6406337"/>
              <a:gd name="connsiteY8" fmla="*/ 35459 h 5050804"/>
              <a:gd name="connsiteX0" fmla="*/ 0 w 6412553"/>
              <a:gd name="connsiteY0" fmla="*/ 5152262 h 5152262"/>
              <a:gd name="connsiteX1" fmla="*/ 1066800 w 6412553"/>
              <a:gd name="connsiteY1" fmla="*/ 4902881 h 5152262"/>
              <a:gd name="connsiteX2" fmla="*/ 2632364 w 6412553"/>
              <a:gd name="connsiteY2" fmla="*/ 3863789 h 5152262"/>
              <a:gd name="connsiteX3" fmla="*/ 3671455 w 6412553"/>
              <a:gd name="connsiteY3" fmla="*/ 3171062 h 5152262"/>
              <a:gd name="connsiteX4" fmla="*/ 4918363 w 6412553"/>
              <a:gd name="connsiteY4" fmla="*/ 2409062 h 5152262"/>
              <a:gd name="connsiteX5" fmla="*/ 5763491 w 6412553"/>
              <a:gd name="connsiteY5" fmla="*/ 2104262 h 5152262"/>
              <a:gd name="connsiteX6" fmla="*/ 6359237 w 6412553"/>
              <a:gd name="connsiteY6" fmla="*/ 2021136 h 5152262"/>
              <a:gd name="connsiteX7" fmla="*/ 6386946 w 6412553"/>
              <a:gd name="connsiteY7" fmla="*/ 150771 h 5152262"/>
              <a:gd name="connsiteX8" fmla="*/ 6386946 w 6412553"/>
              <a:gd name="connsiteY8" fmla="*/ 136917 h 5152262"/>
              <a:gd name="connsiteX0" fmla="*/ 0 w 7024713"/>
              <a:gd name="connsiteY0" fmla="*/ 5002128 h 5002128"/>
              <a:gd name="connsiteX1" fmla="*/ 1066800 w 7024713"/>
              <a:gd name="connsiteY1" fmla="*/ 4752747 h 5002128"/>
              <a:gd name="connsiteX2" fmla="*/ 2632364 w 7024713"/>
              <a:gd name="connsiteY2" fmla="*/ 3713655 h 5002128"/>
              <a:gd name="connsiteX3" fmla="*/ 3671455 w 7024713"/>
              <a:gd name="connsiteY3" fmla="*/ 3020928 h 5002128"/>
              <a:gd name="connsiteX4" fmla="*/ 4918363 w 7024713"/>
              <a:gd name="connsiteY4" fmla="*/ 2258928 h 5002128"/>
              <a:gd name="connsiteX5" fmla="*/ 5763491 w 7024713"/>
              <a:gd name="connsiteY5" fmla="*/ 1954128 h 5002128"/>
              <a:gd name="connsiteX6" fmla="*/ 6359237 w 7024713"/>
              <a:gd name="connsiteY6" fmla="*/ 1871002 h 5002128"/>
              <a:gd name="connsiteX7" fmla="*/ 6386946 w 7024713"/>
              <a:gd name="connsiteY7" fmla="*/ 637 h 5002128"/>
              <a:gd name="connsiteX8" fmla="*/ 7024255 w 7024713"/>
              <a:gd name="connsiteY8" fmla="*/ 2092674 h 5002128"/>
              <a:gd name="connsiteX0" fmla="*/ 0 w 7025385"/>
              <a:gd name="connsiteY0" fmla="*/ 3132231 h 3132231"/>
              <a:gd name="connsiteX1" fmla="*/ 1066800 w 7025385"/>
              <a:gd name="connsiteY1" fmla="*/ 2882850 h 3132231"/>
              <a:gd name="connsiteX2" fmla="*/ 2632364 w 7025385"/>
              <a:gd name="connsiteY2" fmla="*/ 1843758 h 3132231"/>
              <a:gd name="connsiteX3" fmla="*/ 3671455 w 7025385"/>
              <a:gd name="connsiteY3" fmla="*/ 1151031 h 3132231"/>
              <a:gd name="connsiteX4" fmla="*/ 4918363 w 7025385"/>
              <a:gd name="connsiteY4" fmla="*/ 389031 h 3132231"/>
              <a:gd name="connsiteX5" fmla="*/ 5763491 w 7025385"/>
              <a:gd name="connsiteY5" fmla="*/ 84231 h 3132231"/>
              <a:gd name="connsiteX6" fmla="*/ 6359237 w 7025385"/>
              <a:gd name="connsiteY6" fmla="*/ 1105 h 3132231"/>
              <a:gd name="connsiteX7" fmla="*/ 6719455 w 7025385"/>
              <a:gd name="connsiteY7" fmla="*/ 125794 h 3132231"/>
              <a:gd name="connsiteX8" fmla="*/ 7024255 w 7025385"/>
              <a:gd name="connsiteY8" fmla="*/ 222777 h 3132231"/>
              <a:gd name="connsiteX0" fmla="*/ 0 w 7315747"/>
              <a:gd name="connsiteY0" fmla="*/ 3132231 h 3132231"/>
              <a:gd name="connsiteX1" fmla="*/ 1066800 w 7315747"/>
              <a:gd name="connsiteY1" fmla="*/ 2882850 h 3132231"/>
              <a:gd name="connsiteX2" fmla="*/ 2632364 w 7315747"/>
              <a:gd name="connsiteY2" fmla="*/ 1843758 h 3132231"/>
              <a:gd name="connsiteX3" fmla="*/ 3671455 w 7315747"/>
              <a:gd name="connsiteY3" fmla="*/ 1151031 h 3132231"/>
              <a:gd name="connsiteX4" fmla="*/ 4918363 w 7315747"/>
              <a:gd name="connsiteY4" fmla="*/ 389031 h 3132231"/>
              <a:gd name="connsiteX5" fmla="*/ 5763491 w 7315747"/>
              <a:gd name="connsiteY5" fmla="*/ 84231 h 3132231"/>
              <a:gd name="connsiteX6" fmla="*/ 6359237 w 7315747"/>
              <a:gd name="connsiteY6" fmla="*/ 1105 h 3132231"/>
              <a:gd name="connsiteX7" fmla="*/ 6719455 w 7315747"/>
              <a:gd name="connsiteY7" fmla="*/ 125794 h 3132231"/>
              <a:gd name="connsiteX8" fmla="*/ 7315201 w 7315747"/>
              <a:gd name="connsiteY8" fmla="*/ 139650 h 3132231"/>
              <a:gd name="connsiteX0" fmla="*/ 0 w 7315781"/>
              <a:gd name="connsiteY0" fmla="*/ 3134019 h 3134019"/>
              <a:gd name="connsiteX1" fmla="*/ 1066800 w 7315781"/>
              <a:gd name="connsiteY1" fmla="*/ 2884638 h 3134019"/>
              <a:gd name="connsiteX2" fmla="*/ 2632364 w 7315781"/>
              <a:gd name="connsiteY2" fmla="*/ 1845546 h 3134019"/>
              <a:gd name="connsiteX3" fmla="*/ 3671455 w 7315781"/>
              <a:gd name="connsiteY3" fmla="*/ 1152819 h 3134019"/>
              <a:gd name="connsiteX4" fmla="*/ 4918363 w 7315781"/>
              <a:gd name="connsiteY4" fmla="*/ 390819 h 3134019"/>
              <a:gd name="connsiteX5" fmla="*/ 5763491 w 7315781"/>
              <a:gd name="connsiteY5" fmla="*/ 86019 h 3134019"/>
              <a:gd name="connsiteX6" fmla="*/ 6359237 w 7315781"/>
              <a:gd name="connsiteY6" fmla="*/ 2893 h 3134019"/>
              <a:gd name="connsiteX7" fmla="*/ 6747164 w 7315781"/>
              <a:gd name="connsiteY7" fmla="*/ 30600 h 3134019"/>
              <a:gd name="connsiteX8" fmla="*/ 7315201 w 7315781"/>
              <a:gd name="connsiteY8" fmla="*/ 141438 h 313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5781" h="3134019">
                <a:moveTo>
                  <a:pt x="0" y="3134019"/>
                </a:moveTo>
                <a:cubicBezTo>
                  <a:pt x="299027" y="3087837"/>
                  <a:pt x="628073" y="3099383"/>
                  <a:pt x="1066800" y="2884638"/>
                </a:cubicBezTo>
                <a:cubicBezTo>
                  <a:pt x="1505527" y="2669893"/>
                  <a:pt x="2198255" y="2134183"/>
                  <a:pt x="2632364" y="1845546"/>
                </a:cubicBezTo>
                <a:cubicBezTo>
                  <a:pt x="3066473" y="1556910"/>
                  <a:pt x="3290455" y="1395274"/>
                  <a:pt x="3671455" y="1152819"/>
                </a:cubicBezTo>
                <a:cubicBezTo>
                  <a:pt x="4052455" y="910364"/>
                  <a:pt x="4569690" y="568619"/>
                  <a:pt x="4918363" y="390819"/>
                </a:cubicBezTo>
                <a:cubicBezTo>
                  <a:pt x="5267036" y="213019"/>
                  <a:pt x="5523345" y="150673"/>
                  <a:pt x="5763491" y="86019"/>
                </a:cubicBezTo>
                <a:cubicBezTo>
                  <a:pt x="6003637" y="21365"/>
                  <a:pt x="6195292" y="12129"/>
                  <a:pt x="6359237" y="2893"/>
                </a:cubicBezTo>
                <a:cubicBezTo>
                  <a:pt x="6523182" y="-6343"/>
                  <a:pt x="6587837" y="7509"/>
                  <a:pt x="6747164" y="30600"/>
                </a:cubicBezTo>
                <a:cubicBezTo>
                  <a:pt x="6906491" y="53691"/>
                  <a:pt x="7333673" y="110265"/>
                  <a:pt x="7315201" y="141438"/>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n w="57150">
                <a:solidFill>
                  <a:schemeClr val="tx1"/>
                </a:solidFill>
              </a:ln>
            </a:endParaRPr>
          </a:p>
        </p:txBody>
      </p:sp>
      <p:sp>
        <p:nvSpPr>
          <p:cNvPr id="10" name="TextBox 9"/>
          <p:cNvSpPr txBox="1"/>
          <p:nvPr/>
        </p:nvSpPr>
        <p:spPr>
          <a:xfrm>
            <a:off x="6156176" y="1844824"/>
            <a:ext cx="1512168" cy="646331"/>
          </a:xfrm>
          <a:prstGeom prst="rect">
            <a:avLst/>
          </a:prstGeom>
          <a:noFill/>
        </p:spPr>
        <p:txBody>
          <a:bodyPr wrap="square" rtlCol="0">
            <a:spAutoFit/>
          </a:bodyPr>
          <a:lstStyle/>
          <a:p>
            <a:pPr algn="ctr"/>
            <a:r>
              <a:rPr lang="en-GB" dirty="0" smtClean="0"/>
              <a:t>ECONOMIC GROWTH</a:t>
            </a:r>
            <a:endParaRPr lang="en-GB" dirty="0"/>
          </a:p>
        </p:txBody>
      </p:sp>
      <p:sp>
        <p:nvSpPr>
          <p:cNvPr id="11" name="TextBox 10"/>
          <p:cNvSpPr txBox="1"/>
          <p:nvPr/>
        </p:nvSpPr>
        <p:spPr>
          <a:xfrm>
            <a:off x="5076056" y="5230941"/>
            <a:ext cx="2448272" cy="646331"/>
          </a:xfrm>
          <a:prstGeom prst="rect">
            <a:avLst/>
          </a:prstGeom>
          <a:noFill/>
        </p:spPr>
        <p:txBody>
          <a:bodyPr wrap="square" rtlCol="0">
            <a:spAutoFit/>
          </a:bodyPr>
          <a:lstStyle/>
          <a:p>
            <a:pPr algn="ctr"/>
            <a:r>
              <a:rPr lang="en-GB" dirty="0" smtClean="0"/>
              <a:t>ENVIRONMENTAL IMPACT</a:t>
            </a:r>
            <a:endParaRPr lang="en-GB" dirty="0"/>
          </a:p>
        </p:txBody>
      </p:sp>
      <p:sp>
        <p:nvSpPr>
          <p:cNvPr id="12" name="Freeform 11"/>
          <p:cNvSpPr/>
          <p:nvPr/>
        </p:nvSpPr>
        <p:spPr>
          <a:xfrm>
            <a:off x="971600" y="2996952"/>
            <a:ext cx="7495858" cy="2510490"/>
          </a:xfrm>
          <a:custGeom>
            <a:avLst/>
            <a:gdLst>
              <a:gd name="connsiteX0" fmla="*/ 0 w 6408276"/>
              <a:gd name="connsiteY0" fmla="*/ 5048938 h 5048938"/>
              <a:gd name="connsiteX1" fmla="*/ 1066800 w 6408276"/>
              <a:gd name="connsiteY1" fmla="*/ 4799557 h 5048938"/>
              <a:gd name="connsiteX2" fmla="*/ 2812473 w 6408276"/>
              <a:gd name="connsiteY2" fmla="*/ 4106829 h 5048938"/>
              <a:gd name="connsiteX3" fmla="*/ 3713018 w 6408276"/>
              <a:gd name="connsiteY3" fmla="*/ 3386393 h 5048938"/>
              <a:gd name="connsiteX4" fmla="*/ 4807527 w 6408276"/>
              <a:gd name="connsiteY4" fmla="*/ 2236466 h 5048938"/>
              <a:gd name="connsiteX5" fmla="*/ 5694218 w 6408276"/>
              <a:gd name="connsiteY5" fmla="*/ 1335920 h 5048938"/>
              <a:gd name="connsiteX6" fmla="*/ 6165273 w 6408276"/>
              <a:gd name="connsiteY6" fmla="*/ 490793 h 5048938"/>
              <a:gd name="connsiteX7" fmla="*/ 6386946 w 6408276"/>
              <a:gd name="connsiteY7" fmla="*/ 47447 h 5048938"/>
              <a:gd name="connsiteX8" fmla="*/ 6386946 w 6408276"/>
              <a:gd name="connsiteY8" fmla="*/ 33593 h 5048938"/>
              <a:gd name="connsiteX0" fmla="*/ 0 w 6408276"/>
              <a:gd name="connsiteY0" fmla="*/ 5048938 h 5048938"/>
              <a:gd name="connsiteX1" fmla="*/ 1066800 w 6408276"/>
              <a:gd name="connsiteY1" fmla="*/ 4799557 h 5048938"/>
              <a:gd name="connsiteX2" fmla="*/ 2798618 w 6408276"/>
              <a:gd name="connsiteY2" fmla="*/ 4051411 h 5048938"/>
              <a:gd name="connsiteX3" fmla="*/ 3713018 w 6408276"/>
              <a:gd name="connsiteY3" fmla="*/ 3386393 h 5048938"/>
              <a:gd name="connsiteX4" fmla="*/ 4807527 w 6408276"/>
              <a:gd name="connsiteY4" fmla="*/ 2236466 h 5048938"/>
              <a:gd name="connsiteX5" fmla="*/ 5694218 w 6408276"/>
              <a:gd name="connsiteY5" fmla="*/ 1335920 h 5048938"/>
              <a:gd name="connsiteX6" fmla="*/ 6165273 w 6408276"/>
              <a:gd name="connsiteY6" fmla="*/ 490793 h 5048938"/>
              <a:gd name="connsiteX7" fmla="*/ 6386946 w 6408276"/>
              <a:gd name="connsiteY7" fmla="*/ 47447 h 5048938"/>
              <a:gd name="connsiteX8" fmla="*/ 6386946 w 6408276"/>
              <a:gd name="connsiteY8" fmla="*/ 33593 h 5048938"/>
              <a:gd name="connsiteX0" fmla="*/ 0 w 6408276"/>
              <a:gd name="connsiteY0" fmla="*/ 5048938 h 5048938"/>
              <a:gd name="connsiteX1" fmla="*/ 1066800 w 6408276"/>
              <a:gd name="connsiteY1" fmla="*/ 4799557 h 5048938"/>
              <a:gd name="connsiteX2" fmla="*/ 2798618 w 6408276"/>
              <a:gd name="connsiteY2" fmla="*/ 4051411 h 5048938"/>
              <a:gd name="connsiteX3" fmla="*/ 3713018 w 6408276"/>
              <a:gd name="connsiteY3" fmla="*/ 3386393 h 5048938"/>
              <a:gd name="connsiteX4" fmla="*/ 4918363 w 6408276"/>
              <a:gd name="connsiteY4" fmla="*/ 2305738 h 5048938"/>
              <a:gd name="connsiteX5" fmla="*/ 5694218 w 6408276"/>
              <a:gd name="connsiteY5" fmla="*/ 1335920 h 5048938"/>
              <a:gd name="connsiteX6" fmla="*/ 6165273 w 6408276"/>
              <a:gd name="connsiteY6" fmla="*/ 490793 h 5048938"/>
              <a:gd name="connsiteX7" fmla="*/ 6386946 w 6408276"/>
              <a:gd name="connsiteY7" fmla="*/ 47447 h 5048938"/>
              <a:gd name="connsiteX8" fmla="*/ 6386946 w 6408276"/>
              <a:gd name="connsiteY8" fmla="*/ 33593 h 5048938"/>
              <a:gd name="connsiteX0" fmla="*/ 0 w 6406337"/>
              <a:gd name="connsiteY0" fmla="*/ 5050804 h 5050804"/>
              <a:gd name="connsiteX1" fmla="*/ 1066800 w 6406337"/>
              <a:gd name="connsiteY1" fmla="*/ 4801423 h 5050804"/>
              <a:gd name="connsiteX2" fmla="*/ 2798618 w 6406337"/>
              <a:gd name="connsiteY2" fmla="*/ 4053277 h 5050804"/>
              <a:gd name="connsiteX3" fmla="*/ 3713018 w 6406337"/>
              <a:gd name="connsiteY3" fmla="*/ 3388259 h 5050804"/>
              <a:gd name="connsiteX4" fmla="*/ 4918363 w 6406337"/>
              <a:gd name="connsiteY4" fmla="*/ 2307604 h 5050804"/>
              <a:gd name="connsiteX5" fmla="*/ 5694218 w 6406337"/>
              <a:gd name="connsiteY5" fmla="*/ 1337786 h 5050804"/>
              <a:gd name="connsiteX6" fmla="*/ 6192982 w 6406337"/>
              <a:gd name="connsiteY6" fmla="*/ 520368 h 5050804"/>
              <a:gd name="connsiteX7" fmla="*/ 6386946 w 6406337"/>
              <a:gd name="connsiteY7" fmla="*/ 49313 h 5050804"/>
              <a:gd name="connsiteX8" fmla="*/ 6386946 w 6406337"/>
              <a:gd name="connsiteY8" fmla="*/ 35459 h 5050804"/>
              <a:gd name="connsiteX0" fmla="*/ 0 w 6406337"/>
              <a:gd name="connsiteY0" fmla="*/ 5050804 h 5050804"/>
              <a:gd name="connsiteX1" fmla="*/ 1066800 w 6406337"/>
              <a:gd name="connsiteY1" fmla="*/ 4801423 h 5050804"/>
              <a:gd name="connsiteX2" fmla="*/ 2784764 w 6406337"/>
              <a:gd name="connsiteY2" fmla="*/ 4011713 h 5050804"/>
              <a:gd name="connsiteX3" fmla="*/ 3713018 w 6406337"/>
              <a:gd name="connsiteY3" fmla="*/ 3388259 h 5050804"/>
              <a:gd name="connsiteX4" fmla="*/ 4918363 w 6406337"/>
              <a:gd name="connsiteY4" fmla="*/ 2307604 h 5050804"/>
              <a:gd name="connsiteX5" fmla="*/ 5694218 w 6406337"/>
              <a:gd name="connsiteY5" fmla="*/ 1337786 h 5050804"/>
              <a:gd name="connsiteX6" fmla="*/ 6192982 w 6406337"/>
              <a:gd name="connsiteY6" fmla="*/ 520368 h 5050804"/>
              <a:gd name="connsiteX7" fmla="*/ 6386946 w 6406337"/>
              <a:gd name="connsiteY7" fmla="*/ 49313 h 5050804"/>
              <a:gd name="connsiteX8" fmla="*/ 6386946 w 6406337"/>
              <a:gd name="connsiteY8" fmla="*/ 35459 h 5050804"/>
              <a:gd name="connsiteX0" fmla="*/ 0 w 6406337"/>
              <a:gd name="connsiteY0" fmla="*/ 5050804 h 5050804"/>
              <a:gd name="connsiteX1" fmla="*/ 1066800 w 6406337"/>
              <a:gd name="connsiteY1" fmla="*/ 4801423 h 5050804"/>
              <a:gd name="connsiteX2" fmla="*/ 2784764 w 6406337"/>
              <a:gd name="connsiteY2" fmla="*/ 4011713 h 5050804"/>
              <a:gd name="connsiteX3" fmla="*/ 3754582 w 6406337"/>
              <a:gd name="connsiteY3" fmla="*/ 3388259 h 5050804"/>
              <a:gd name="connsiteX4" fmla="*/ 4918363 w 6406337"/>
              <a:gd name="connsiteY4" fmla="*/ 2307604 h 5050804"/>
              <a:gd name="connsiteX5" fmla="*/ 5694218 w 6406337"/>
              <a:gd name="connsiteY5" fmla="*/ 1337786 h 5050804"/>
              <a:gd name="connsiteX6" fmla="*/ 6192982 w 6406337"/>
              <a:gd name="connsiteY6" fmla="*/ 520368 h 5050804"/>
              <a:gd name="connsiteX7" fmla="*/ 6386946 w 6406337"/>
              <a:gd name="connsiteY7" fmla="*/ 49313 h 5050804"/>
              <a:gd name="connsiteX8" fmla="*/ 6386946 w 6406337"/>
              <a:gd name="connsiteY8" fmla="*/ 35459 h 5050804"/>
              <a:gd name="connsiteX0" fmla="*/ 0 w 6406337"/>
              <a:gd name="connsiteY0" fmla="*/ 5050804 h 5050804"/>
              <a:gd name="connsiteX1" fmla="*/ 1066800 w 6406337"/>
              <a:gd name="connsiteY1" fmla="*/ 4801423 h 5050804"/>
              <a:gd name="connsiteX2" fmla="*/ 2632364 w 6406337"/>
              <a:gd name="connsiteY2" fmla="*/ 3762331 h 5050804"/>
              <a:gd name="connsiteX3" fmla="*/ 3754582 w 6406337"/>
              <a:gd name="connsiteY3" fmla="*/ 3388259 h 5050804"/>
              <a:gd name="connsiteX4" fmla="*/ 4918363 w 6406337"/>
              <a:gd name="connsiteY4" fmla="*/ 2307604 h 5050804"/>
              <a:gd name="connsiteX5" fmla="*/ 5694218 w 6406337"/>
              <a:gd name="connsiteY5" fmla="*/ 1337786 h 5050804"/>
              <a:gd name="connsiteX6" fmla="*/ 6192982 w 6406337"/>
              <a:gd name="connsiteY6" fmla="*/ 520368 h 5050804"/>
              <a:gd name="connsiteX7" fmla="*/ 6386946 w 6406337"/>
              <a:gd name="connsiteY7" fmla="*/ 49313 h 5050804"/>
              <a:gd name="connsiteX8" fmla="*/ 6386946 w 6406337"/>
              <a:gd name="connsiteY8" fmla="*/ 35459 h 5050804"/>
              <a:gd name="connsiteX0" fmla="*/ 0 w 6406337"/>
              <a:gd name="connsiteY0" fmla="*/ 5050804 h 5050804"/>
              <a:gd name="connsiteX1" fmla="*/ 1066800 w 6406337"/>
              <a:gd name="connsiteY1" fmla="*/ 4801423 h 5050804"/>
              <a:gd name="connsiteX2" fmla="*/ 2632364 w 6406337"/>
              <a:gd name="connsiteY2" fmla="*/ 3762331 h 5050804"/>
              <a:gd name="connsiteX3" fmla="*/ 3671455 w 6406337"/>
              <a:gd name="connsiteY3" fmla="*/ 3069604 h 5050804"/>
              <a:gd name="connsiteX4" fmla="*/ 4918363 w 6406337"/>
              <a:gd name="connsiteY4" fmla="*/ 2307604 h 5050804"/>
              <a:gd name="connsiteX5" fmla="*/ 5694218 w 6406337"/>
              <a:gd name="connsiteY5" fmla="*/ 1337786 h 5050804"/>
              <a:gd name="connsiteX6" fmla="*/ 6192982 w 6406337"/>
              <a:gd name="connsiteY6" fmla="*/ 520368 h 5050804"/>
              <a:gd name="connsiteX7" fmla="*/ 6386946 w 6406337"/>
              <a:gd name="connsiteY7" fmla="*/ 49313 h 5050804"/>
              <a:gd name="connsiteX8" fmla="*/ 6386946 w 6406337"/>
              <a:gd name="connsiteY8" fmla="*/ 35459 h 5050804"/>
              <a:gd name="connsiteX0" fmla="*/ 0 w 6406337"/>
              <a:gd name="connsiteY0" fmla="*/ 5050804 h 5050804"/>
              <a:gd name="connsiteX1" fmla="*/ 1066800 w 6406337"/>
              <a:gd name="connsiteY1" fmla="*/ 4801423 h 5050804"/>
              <a:gd name="connsiteX2" fmla="*/ 2632364 w 6406337"/>
              <a:gd name="connsiteY2" fmla="*/ 3762331 h 5050804"/>
              <a:gd name="connsiteX3" fmla="*/ 3671455 w 6406337"/>
              <a:gd name="connsiteY3" fmla="*/ 3069604 h 5050804"/>
              <a:gd name="connsiteX4" fmla="*/ 4918363 w 6406337"/>
              <a:gd name="connsiteY4" fmla="*/ 2307604 h 5050804"/>
              <a:gd name="connsiteX5" fmla="*/ 5763491 w 6406337"/>
              <a:gd name="connsiteY5" fmla="*/ 2002804 h 5050804"/>
              <a:gd name="connsiteX6" fmla="*/ 6192982 w 6406337"/>
              <a:gd name="connsiteY6" fmla="*/ 520368 h 5050804"/>
              <a:gd name="connsiteX7" fmla="*/ 6386946 w 6406337"/>
              <a:gd name="connsiteY7" fmla="*/ 49313 h 5050804"/>
              <a:gd name="connsiteX8" fmla="*/ 6386946 w 6406337"/>
              <a:gd name="connsiteY8" fmla="*/ 35459 h 5050804"/>
              <a:gd name="connsiteX0" fmla="*/ 0 w 6412553"/>
              <a:gd name="connsiteY0" fmla="*/ 5152262 h 5152262"/>
              <a:gd name="connsiteX1" fmla="*/ 1066800 w 6412553"/>
              <a:gd name="connsiteY1" fmla="*/ 4902881 h 5152262"/>
              <a:gd name="connsiteX2" fmla="*/ 2632364 w 6412553"/>
              <a:gd name="connsiteY2" fmla="*/ 3863789 h 5152262"/>
              <a:gd name="connsiteX3" fmla="*/ 3671455 w 6412553"/>
              <a:gd name="connsiteY3" fmla="*/ 3171062 h 5152262"/>
              <a:gd name="connsiteX4" fmla="*/ 4918363 w 6412553"/>
              <a:gd name="connsiteY4" fmla="*/ 2409062 h 5152262"/>
              <a:gd name="connsiteX5" fmla="*/ 5763491 w 6412553"/>
              <a:gd name="connsiteY5" fmla="*/ 2104262 h 5152262"/>
              <a:gd name="connsiteX6" fmla="*/ 6359237 w 6412553"/>
              <a:gd name="connsiteY6" fmla="*/ 2021136 h 5152262"/>
              <a:gd name="connsiteX7" fmla="*/ 6386946 w 6412553"/>
              <a:gd name="connsiteY7" fmla="*/ 150771 h 5152262"/>
              <a:gd name="connsiteX8" fmla="*/ 6386946 w 6412553"/>
              <a:gd name="connsiteY8" fmla="*/ 136917 h 5152262"/>
              <a:gd name="connsiteX0" fmla="*/ 0 w 7024713"/>
              <a:gd name="connsiteY0" fmla="*/ 5002128 h 5002128"/>
              <a:gd name="connsiteX1" fmla="*/ 1066800 w 7024713"/>
              <a:gd name="connsiteY1" fmla="*/ 4752747 h 5002128"/>
              <a:gd name="connsiteX2" fmla="*/ 2632364 w 7024713"/>
              <a:gd name="connsiteY2" fmla="*/ 3713655 h 5002128"/>
              <a:gd name="connsiteX3" fmla="*/ 3671455 w 7024713"/>
              <a:gd name="connsiteY3" fmla="*/ 3020928 h 5002128"/>
              <a:gd name="connsiteX4" fmla="*/ 4918363 w 7024713"/>
              <a:gd name="connsiteY4" fmla="*/ 2258928 h 5002128"/>
              <a:gd name="connsiteX5" fmla="*/ 5763491 w 7024713"/>
              <a:gd name="connsiteY5" fmla="*/ 1954128 h 5002128"/>
              <a:gd name="connsiteX6" fmla="*/ 6359237 w 7024713"/>
              <a:gd name="connsiteY6" fmla="*/ 1871002 h 5002128"/>
              <a:gd name="connsiteX7" fmla="*/ 6386946 w 7024713"/>
              <a:gd name="connsiteY7" fmla="*/ 637 h 5002128"/>
              <a:gd name="connsiteX8" fmla="*/ 7024255 w 7024713"/>
              <a:gd name="connsiteY8" fmla="*/ 2092674 h 5002128"/>
              <a:gd name="connsiteX0" fmla="*/ 0 w 7025385"/>
              <a:gd name="connsiteY0" fmla="*/ 3132231 h 3132231"/>
              <a:gd name="connsiteX1" fmla="*/ 1066800 w 7025385"/>
              <a:gd name="connsiteY1" fmla="*/ 2882850 h 3132231"/>
              <a:gd name="connsiteX2" fmla="*/ 2632364 w 7025385"/>
              <a:gd name="connsiteY2" fmla="*/ 1843758 h 3132231"/>
              <a:gd name="connsiteX3" fmla="*/ 3671455 w 7025385"/>
              <a:gd name="connsiteY3" fmla="*/ 1151031 h 3132231"/>
              <a:gd name="connsiteX4" fmla="*/ 4918363 w 7025385"/>
              <a:gd name="connsiteY4" fmla="*/ 389031 h 3132231"/>
              <a:gd name="connsiteX5" fmla="*/ 5763491 w 7025385"/>
              <a:gd name="connsiteY5" fmla="*/ 84231 h 3132231"/>
              <a:gd name="connsiteX6" fmla="*/ 6359237 w 7025385"/>
              <a:gd name="connsiteY6" fmla="*/ 1105 h 3132231"/>
              <a:gd name="connsiteX7" fmla="*/ 6719455 w 7025385"/>
              <a:gd name="connsiteY7" fmla="*/ 125794 h 3132231"/>
              <a:gd name="connsiteX8" fmla="*/ 7024255 w 7025385"/>
              <a:gd name="connsiteY8" fmla="*/ 222777 h 3132231"/>
              <a:gd name="connsiteX0" fmla="*/ 0 w 7315747"/>
              <a:gd name="connsiteY0" fmla="*/ 3132231 h 3132231"/>
              <a:gd name="connsiteX1" fmla="*/ 1066800 w 7315747"/>
              <a:gd name="connsiteY1" fmla="*/ 2882850 h 3132231"/>
              <a:gd name="connsiteX2" fmla="*/ 2632364 w 7315747"/>
              <a:gd name="connsiteY2" fmla="*/ 1843758 h 3132231"/>
              <a:gd name="connsiteX3" fmla="*/ 3671455 w 7315747"/>
              <a:gd name="connsiteY3" fmla="*/ 1151031 h 3132231"/>
              <a:gd name="connsiteX4" fmla="*/ 4918363 w 7315747"/>
              <a:gd name="connsiteY4" fmla="*/ 389031 h 3132231"/>
              <a:gd name="connsiteX5" fmla="*/ 5763491 w 7315747"/>
              <a:gd name="connsiteY5" fmla="*/ 84231 h 3132231"/>
              <a:gd name="connsiteX6" fmla="*/ 6359237 w 7315747"/>
              <a:gd name="connsiteY6" fmla="*/ 1105 h 3132231"/>
              <a:gd name="connsiteX7" fmla="*/ 6719455 w 7315747"/>
              <a:gd name="connsiteY7" fmla="*/ 125794 h 3132231"/>
              <a:gd name="connsiteX8" fmla="*/ 7315201 w 7315747"/>
              <a:gd name="connsiteY8" fmla="*/ 139650 h 3132231"/>
              <a:gd name="connsiteX0" fmla="*/ 0 w 7315781"/>
              <a:gd name="connsiteY0" fmla="*/ 3134019 h 3134019"/>
              <a:gd name="connsiteX1" fmla="*/ 1066800 w 7315781"/>
              <a:gd name="connsiteY1" fmla="*/ 2884638 h 3134019"/>
              <a:gd name="connsiteX2" fmla="*/ 2632364 w 7315781"/>
              <a:gd name="connsiteY2" fmla="*/ 1845546 h 3134019"/>
              <a:gd name="connsiteX3" fmla="*/ 3671455 w 7315781"/>
              <a:gd name="connsiteY3" fmla="*/ 1152819 h 3134019"/>
              <a:gd name="connsiteX4" fmla="*/ 4918363 w 7315781"/>
              <a:gd name="connsiteY4" fmla="*/ 390819 h 3134019"/>
              <a:gd name="connsiteX5" fmla="*/ 5763491 w 7315781"/>
              <a:gd name="connsiteY5" fmla="*/ 86019 h 3134019"/>
              <a:gd name="connsiteX6" fmla="*/ 6359237 w 7315781"/>
              <a:gd name="connsiteY6" fmla="*/ 2893 h 3134019"/>
              <a:gd name="connsiteX7" fmla="*/ 6747164 w 7315781"/>
              <a:gd name="connsiteY7" fmla="*/ 30600 h 3134019"/>
              <a:gd name="connsiteX8" fmla="*/ 7315201 w 7315781"/>
              <a:gd name="connsiteY8" fmla="*/ 141438 h 3134019"/>
              <a:gd name="connsiteX0" fmla="*/ 0 w 7398908"/>
              <a:gd name="connsiteY0" fmla="*/ 2995474 h 2995474"/>
              <a:gd name="connsiteX1" fmla="*/ 1149927 w 7398908"/>
              <a:gd name="connsiteY1" fmla="*/ 2884638 h 2995474"/>
              <a:gd name="connsiteX2" fmla="*/ 2715491 w 7398908"/>
              <a:gd name="connsiteY2" fmla="*/ 1845546 h 2995474"/>
              <a:gd name="connsiteX3" fmla="*/ 3754582 w 7398908"/>
              <a:gd name="connsiteY3" fmla="*/ 1152819 h 2995474"/>
              <a:gd name="connsiteX4" fmla="*/ 5001490 w 7398908"/>
              <a:gd name="connsiteY4" fmla="*/ 390819 h 2995474"/>
              <a:gd name="connsiteX5" fmla="*/ 5846618 w 7398908"/>
              <a:gd name="connsiteY5" fmla="*/ 86019 h 2995474"/>
              <a:gd name="connsiteX6" fmla="*/ 6442364 w 7398908"/>
              <a:gd name="connsiteY6" fmla="*/ 2893 h 2995474"/>
              <a:gd name="connsiteX7" fmla="*/ 6830291 w 7398908"/>
              <a:gd name="connsiteY7" fmla="*/ 30600 h 2995474"/>
              <a:gd name="connsiteX8" fmla="*/ 7398328 w 7398908"/>
              <a:gd name="connsiteY8" fmla="*/ 141438 h 2995474"/>
              <a:gd name="connsiteX0" fmla="*/ 0 w 7398908"/>
              <a:gd name="connsiteY0" fmla="*/ 2995474 h 3024270"/>
              <a:gd name="connsiteX1" fmla="*/ 1149927 w 7398908"/>
              <a:gd name="connsiteY1" fmla="*/ 2884638 h 3024270"/>
              <a:gd name="connsiteX2" fmla="*/ 2313710 w 7398908"/>
              <a:gd name="connsiteY2" fmla="*/ 1416055 h 3024270"/>
              <a:gd name="connsiteX3" fmla="*/ 3754582 w 7398908"/>
              <a:gd name="connsiteY3" fmla="*/ 1152819 h 3024270"/>
              <a:gd name="connsiteX4" fmla="*/ 5001490 w 7398908"/>
              <a:gd name="connsiteY4" fmla="*/ 390819 h 3024270"/>
              <a:gd name="connsiteX5" fmla="*/ 5846618 w 7398908"/>
              <a:gd name="connsiteY5" fmla="*/ 86019 h 3024270"/>
              <a:gd name="connsiteX6" fmla="*/ 6442364 w 7398908"/>
              <a:gd name="connsiteY6" fmla="*/ 2893 h 3024270"/>
              <a:gd name="connsiteX7" fmla="*/ 6830291 w 7398908"/>
              <a:gd name="connsiteY7" fmla="*/ 30600 h 3024270"/>
              <a:gd name="connsiteX8" fmla="*/ 7398328 w 7398908"/>
              <a:gd name="connsiteY8" fmla="*/ 141438 h 3024270"/>
              <a:gd name="connsiteX0" fmla="*/ 0 w 7398908"/>
              <a:gd name="connsiteY0" fmla="*/ 2995474 h 3024270"/>
              <a:gd name="connsiteX1" fmla="*/ 1149927 w 7398908"/>
              <a:gd name="connsiteY1" fmla="*/ 2884638 h 3024270"/>
              <a:gd name="connsiteX2" fmla="*/ 2313710 w 7398908"/>
              <a:gd name="connsiteY2" fmla="*/ 1416055 h 3024270"/>
              <a:gd name="connsiteX3" fmla="*/ 3283528 w 7398908"/>
              <a:gd name="connsiteY3" fmla="*/ 598638 h 3024270"/>
              <a:gd name="connsiteX4" fmla="*/ 5001490 w 7398908"/>
              <a:gd name="connsiteY4" fmla="*/ 390819 h 3024270"/>
              <a:gd name="connsiteX5" fmla="*/ 5846618 w 7398908"/>
              <a:gd name="connsiteY5" fmla="*/ 86019 h 3024270"/>
              <a:gd name="connsiteX6" fmla="*/ 6442364 w 7398908"/>
              <a:gd name="connsiteY6" fmla="*/ 2893 h 3024270"/>
              <a:gd name="connsiteX7" fmla="*/ 6830291 w 7398908"/>
              <a:gd name="connsiteY7" fmla="*/ 30600 h 3024270"/>
              <a:gd name="connsiteX8" fmla="*/ 7398328 w 7398908"/>
              <a:gd name="connsiteY8" fmla="*/ 141438 h 3024270"/>
              <a:gd name="connsiteX0" fmla="*/ 0 w 7398908"/>
              <a:gd name="connsiteY0" fmla="*/ 3000569 h 3029365"/>
              <a:gd name="connsiteX1" fmla="*/ 1149927 w 7398908"/>
              <a:gd name="connsiteY1" fmla="*/ 2889733 h 3029365"/>
              <a:gd name="connsiteX2" fmla="*/ 2313710 w 7398908"/>
              <a:gd name="connsiteY2" fmla="*/ 1421150 h 3029365"/>
              <a:gd name="connsiteX3" fmla="*/ 3283528 w 7398908"/>
              <a:gd name="connsiteY3" fmla="*/ 603733 h 3029365"/>
              <a:gd name="connsiteX4" fmla="*/ 4959927 w 7398908"/>
              <a:gd name="connsiteY4" fmla="*/ 853114 h 3029365"/>
              <a:gd name="connsiteX5" fmla="*/ 5846618 w 7398908"/>
              <a:gd name="connsiteY5" fmla="*/ 91114 h 3029365"/>
              <a:gd name="connsiteX6" fmla="*/ 6442364 w 7398908"/>
              <a:gd name="connsiteY6" fmla="*/ 7988 h 3029365"/>
              <a:gd name="connsiteX7" fmla="*/ 6830291 w 7398908"/>
              <a:gd name="connsiteY7" fmla="*/ 35695 h 3029365"/>
              <a:gd name="connsiteX8" fmla="*/ 7398328 w 7398908"/>
              <a:gd name="connsiteY8" fmla="*/ 146533 h 3029365"/>
              <a:gd name="connsiteX0" fmla="*/ 0 w 7398908"/>
              <a:gd name="connsiteY0" fmla="*/ 3090144 h 3118940"/>
              <a:gd name="connsiteX1" fmla="*/ 1149927 w 7398908"/>
              <a:gd name="connsiteY1" fmla="*/ 2979308 h 3118940"/>
              <a:gd name="connsiteX2" fmla="*/ 2313710 w 7398908"/>
              <a:gd name="connsiteY2" fmla="*/ 1510725 h 3118940"/>
              <a:gd name="connsiteX3" fmla="*/ 3283528 w 7398908"/>
              <a:gd name="connsiteY3" fmla="*/ 693308 h 3118940"/>
              <a:gd name="connsiteX4" fmla="*/ 4959927 w 7398908"/>
              <a:gd name="connsiteY4" fmla="*/ 942689 h 3118940"/>
              <a:gd name="connsiteX5" fmla="*/ 5777345 w 7398908"/>
              <a:gd name="connsiteY5" fmla="*/ 1469162 h 3118940"/>
              <a:gd name="connsiteX6" fmla="*/ 6442364 w 7398908"/>
              <a:gd name="connsiteY6" fmla="*/ 97563 h 3118940"/>
              <a:gd name="connsiteX7" fmla="*/ 6830291 w 7398908"/>
              <a:gd name="connsiteY7" fmla="*/ 125270 h 3118940"/>
              <a:gd name="connsiteX8" fmla="*/ 7398328 w 7398908"/>
              <a:gd name="connsiteY8" fmla="*/ 236108 h 3118940"/>
              <a:gd name="connsiteX0" fmla="*/ 0 w 7426588"/>
              <a:gd name="connsiteY0" fmla="*/ 3222175 h 3250971"/>
              <a:gd name="connsiteX1" fmla="*/ 1149927 w 7426588"/>
              <a:gd name="connsiteY1" fmla="*/ 3111339 h 3250971"/>
              <a:gd name="connsiteX2" fmla="*/ 2313710 w 7426588"/>
              <a:gd name="connsiteY2" fmla="*/ 1642756 h 3250971"/>
              <a:gd name="connsiteX3" fmla="*/ 3283528 w 7426588"/>
              <a:gd name="connsiteY3" fmla="*/ 825339 h 3250971"/>
              <a:gd name="connsiteX4" fmla="*/ 4959927 w 7426588"/>
              <a:gd name="connsiteY4" fmla="*/ 1074720 h 3250971"/>
              <a:gd name="connsiteX5" fmla="*/ 5777345 w 7426588"/>
              <a:gd name="connsiteY5" fmla="*/ 1601193 h 3250971"/>
              <a:gd name="connsiteX6" fmla="*/ 6442364 w 7426588"/>
              <a:gd name="connsiteY6" fmla="*/ 229594 h 3250971"/>
              <a:gd name="connsiteX7" fmla="*/ 6830291 w 7426588"/>
              <a:gd name="connsiteY7" fmla="*/ 257301 h 3250971"/>
              <a:gd name="connsiteX8" fmla="*/ 7426037 w 7426588"/>
              <a:gd name="connsiteY8" fmla="*/ 2737267 h 3250971"/>
              <a:gd name="connsiteX0" fmla="*/ 0 w 7426643"/>
              <a:gd name="connsiteY0" fmla="*/ 2994184 h 3022980"/>
              <a:gd name="connsiteX1" fmla="*/ 1149927 w 7426643"/>
              <a:gd name="connsiteY1" fmla="*/ 2883348 h 3022980"/>
              <a:gd name="connsiteX2" fmla="*/ 2313710 w 7426643"/>
              <a:gd name="connsiteY2" fmla="*/ 1414765 h 3022980"/>
              <a:gd name="connsiteX3" fmla="*/ 3283528 w 7426643"/>
              <a:gd name="connsiteY3" fmla="*/ 597348 h 3022980"/>
              <a:gd name="connsiteX4" fmla="*/ 4959927 w 7426643"/>
              <a:gd name="connsiteY4" fmla="*/ 846729 h 3022980"/>
              <a:gd name="connsiteX5" fmla="*/ 5777345 w 7426643"/>
              <a:gd name="connsiteY5" fmla="*/ 1373202 h 3022980"/>
              <a:gd name="connsiteX6" fmla="*/ 6442364 w 7426643"/>
              <a:gd name="connsiteY6" fmla="*/ 1603 h 3022980"/>
              <a:gd name="connsiteX7" fmla="*/ 6871854 w 7426643"/>
              <a:gd name="connsiteY7" fmla="*/ 1691856 h 3022980"/>
              <a:gd name="connsiteX8" fmla="*/ 7426037 w 7426643"/>
              <a:gd name="connsiteY8" fmla="*/ 2509276 h 3022980"/>
              <a:gd name="connsiteX0" fmla="*/ 0 w 7426649"/>
              <a:gd name="connsiteY0" fmla="*/ 2420236 h 2449032"/>
              <a:gd name="connsiteX1" fmla="*/ 1149927 w 7426649"/>
              <a:gd name="connsiteY1" fmla="*/ 2309400 h 2449032"/>
              <a:gd name="connsiteX2" fmla="*/ 2313710 w 7426649"/>
              <a:gd name="connsiteY2" fmla="*/ 840817 h 2449032"/>
              <a:gd name="connsiteX3" fmla="*/ 3283528 w 7426649"/>
              <a:gd name="connsiteY3" fmla="*/ 23400 h 2449032"/>
              <a:gd name="connsiteX4" fmla="*/ 4959927 w 7426649"/>
              <a:gd name="connsiteY4" fmla="*/ 272781 h 2449032"/>
              <a:gd name="connsiteX5" fmla="*/ 5777345 w 7426649"/>
              <a:gd name="connsiteY5" fmla="*/ 799254 h 2449032"/>
              <a:gd name="connsiteX6" fmla="*/ 6414654 w 7426649"/>
              <a:gd name="connsiteY6" fmla="*/ 965509 h 2449032"/>
              <a:gd name="connsiteX7" fmla="*/ 6871854 w 7426649"/>
              <a:gd name="connsiteY7" fmla="*/ 1117908 h 2449032"/>
              <a:gd name="connsiteX8" fmla="*/ 7426037 w 7426649"/>
              <a:gd name="connsiteY8" fmla="*/ 1935328 h 2449032"/>
              <a:gd name="connsiteX0" fmla="*/ 0 w 7426649"/>
              <a:gd name="connsiteY0" fmla="*/ 2420236 h 2420236"/>
              <a:gd name="connsiteX1" fmla="*/ 914400 w 7426649"/>
              <a:gd name="connsiteY1" fmla="*/ 1852200 h 2420236"/>
              <a:gd name="connsiteX2" fmla="*/ 2313710 w 7426649"/>
              <a:gd name="connsiteY2" fmla="*/ 840817 h 2420236"/>
              <a:gd name="connsiteX3" fmla="*/ 3283528 w 7426649"/>
              <a:gd name="connsiteY3" fmla="*/ 23400 h 2420236"/>
              <a:gd name="connsiteX4" fmla="*/ 4959927 w 7426649"/>
              <a:gd name="connsiteY4" fmla="*/ 272781 h 2420236"/>
              <a:gd name="connsiteX5" fmla="*/ 5777345 w 7426649"/>
              <a:gd name="connsiteY5" fmla="*/ 799254 h 2420236"/>
              <a:gd name="connsiteX6" fmla="*/ 6414654 w 7426649"/>
              <a:gd name="connsiteY6" fmla="*/ 965509 h 2420236"/>
              <a:gd name="connsiteX7" fmla="*/ 6871854 w 7426649"/>
              <a:gd name="connsiteY7" fmla="*/ 1117908 h 2420236"/>
              <a:gd name="connsiteX8" fmla="*/ 7426037 w 7426649"/>
              <a:gd name="connsiteY8" fmla="*/ 1935328 h 2420236"/>
              <a:gd name="connsiteX0" fmla="*/ 0 w 7426649"/>
              <a:gd name="connsiteY0" fmla="*/ 2417811 h 2417811"/>
              <a:gd name="connsiteX1" fmla="*/ 914400 w 7426649"/>
              <a:gd name="connsiteY1" fmla="*/ 1849775 h 2417811"/>
              <a:gd name="connsiteX2" fmla="*/ 2286001 w 7426649"/>
              <a:gd name="connsiteY2" fmla="*/ 796828 h 2417811"/>
              <a:gd name="connsiteX3" fmla="*/ 3283528 w 7426649"/>
              <a:gd name="connsiteY3" fmla="*/ 20975 h 2417811"/>
              <a:gd name="connsiteX4" fmla="*/ 4959927 w 7426649"/>
              <a:gd name="connsiteY4" fmla="*/ 270356 h 2417811"/>
              <a:gd name="connsiteX5" fmla="*/ 5777345 w 7426649"/>
              <a:gd name="connsiteY5" fmla="*/ 796829 h 2417811"/>
              <a:gd name="connsiteX6" fmla="*/ 6414654 w 7426649"/>
              <a:gd name="connsiteY6" fmla="*/ 963084 h 2417811"/>
              <a:gd name="connsiteX7" fmla="*/ 6871854 w 7426649"/>
              <a:gd name="connsiteY7" fmla="*/ 1115483 h 2417811"/>
              <a:gd name="connsiteX8" fmla="*/ 7426037 w 7426649"/>
              <a:gd name="connsiteY8" fmla="*/ 1932903 h 2417811"/>
              <a:gd name="connsiteX0" fmla="*/ 0 w 7426649"/>
              <a:gd name="connsiteY0" fmla="*/ 2193029 h 2193029"/>
              <a:gd name="connsiteX1" fmla="*/ 914400 w 7426649"/>
              <a:gd name="connsiteY1" fmla="*/ 1624993 h 2193029"/>
              <a:gd name="connsiteX2" fmla="*/ 2286001 w 7426649"/>
              <a:gd name="connsiteY2" fmla="*/ 572046 h 2193029"/>
              <a:gd name="connsiteX3" fmla="*/ 3380510 w 7426649"/>
              <a:gd name="connsiteY3" fmla="*/ 87138 h 2193029"/>
              <a:gd name="connsiteX4" fmla="*/ 4959927 w 7426649"/>
              <a:gd name="connsiteY4" fmla="*/ 45574 h 2193029"/>
              <a:gd name="connsiteX5" fmla="*/ 5777345 w 7426649"/>
              <a:gd name="connsiteY5" fmla="*/ 572047 h 2193029"/>
              <a:gd name="connsiteX6" fmla="*/ 6414654 w 7426649"/>
              <a:gd name="connsiteY6" fmla="*/ 738302 h 2193029"/>
              <a:gd name="connsiteX7" fmla="*/ 6871854 w 7426649"/>
              <a:gd name="connsiteY7" fmla="*/ 890701 h 2193029"/>
              <a:gd name="connsiteX8" fmla="*/ 7426037 w 7426649"/>
              <a:gd name="connsiteY8" fmla="*/ 1708121 h 2193029"/>
              <a:gd name="connsiteX0" fmla="*/ 0 w 7426649"/>
              <a:gd name="connsiteY0" fmla="*/ 2105988 h 2105988"/>
              <a:gd name="connsiteX1" fmla="*/ 914400 w 7426649"/>
              <a:gd name="connsiteY1" fmla="*/ 1537952 h 2105988"/>
              <a:gd name="connsiteX2" fmla="*/ 2286001 w 7426649"/>
              <a:gd name="connsiteY2" fmla="*/ 485005 h 2105988"/>
              <a:gd name="connsiteX3" fmla="*/ 3380510 w 7426649"/>
              <a:gd name="connsiteY3" fmla="*/ 97 h 2105988"/>
              <a:gd name="connsiteX4" fmla="*/ 5015345 w 7426649"/>
              <a:gd name="connsiteY4" fmla="*/ 443442 h 2105988"/>
              <a:gd name="connsiteX5" fmla="*/ 5777345 w 7426649"/>
              <a:gd name="connsiteY5" fmla="*/ 485006 h 2105988"/>
              <a:gd name="connsiteX6" fmla="*/ 6414654 w 7426649"/>
              <a:gd name="connsiteY6" fmla="*/ 651261 h 2105988"/>
              <a:gd name="connsiteX7" fmla="*/ 6871854 w 7426649"/>
              <a:gd name="connsiteY7" fmla="*/ 803660 h 2105988"/>
              <a:gd name="connsiteX8" fmla="*/ 7426037 w 7426649"/>
              <a:gd name="connsiteY8" fmla="*/ 1621080 h 2105988"/>
              <a:gd name="connsiteX0" fmla="*/ 0 w 7426649"/>
              <a:gd name="connsiteY0" fmla="*/ 2106008 h 2106008"/>
              <a:gd name="connsiteX1" fmla="*/ 914400 w 7426649"/>
              <a:gd name="connsiteY1" fmla="*/ 1537972 h 2106008"/>
              <a:gd name="connsiteX2" fmla="*/ 2286001 w 7426649"/>
              <a:gd name="connsiteY2" fmla="*/ 485025 h 2106008"/>
              <a:gd name="connsiteX3" fmla="*/ 3380510 w 7426649"/>
              <a:gd name="connsiteY3" fmla="*/ 117 h 2106008"/>
              <a:gd name="connsiteX4" fmla="*/ 5015345 w 7426649"/>
              <a:gd name="connsiteY4" fmla="*/ 443462 h 2106008"/>
              <a:gd name="connsiteX5" fmla="*/ 5832764 w 7426649"/>
              <a:gd name="connsiteY5" fmla="*/ 900662 h 2106008"/>
              <a:gd name="connsiteX6" fmla="*/ 6414654 w 7426649"/>
              <a:gd name="connsiteY6" fmla="*/ 651281 h 2106008"/>
              <a:gd name="connsiteX7" fmla="*/ 6871854 w 7426649"/>
              <a:gd name="connsiteY7" fmla="*/ 803680 h 2106008"/>
              <a:gd name="connsiteX8" fmla="*/ 7426037 w 7426649"/>
              <a:gd name="connsiteY8" fmla="*/ 1621100 h 2106008"/>
              <a:gd name="connsiteX0" fmla="*/ 0 w 7426653"/>
              <a:gd name="connsiteY0" fmla="*/ 2106008 h 2106008"/>
              <a:gd name="connsiteX1" fmla="*/ 914400 w 7426653"/>
              <a:gd name="connsiteY1" fmla="*/ 1537972 h 2106008"/>
              <a:gd name="connsiteX2" fmla="*/ 2286001 w 7426653"/>
              <a:gd name="connsiteY2" fmla="*/ 485025 h 2106008"/>
              <a:gd name="connsiteX3" fmla="*/ 3380510 w 7426653"/>
              <a:gd name="connsiteY3" fmla="*/ 117 h 2106008"/>
              <a:gd name="connsiteX4" fmla="*/ 5015345 w 7426653"/>
              <a:gd name="connsiteY4" fmla="*/ 443462 h 2106008"/>
              <a:gd name="connsiteX5" fmla="*/ 5832764 w 7426653"/>
              <a:gd name="connsiteY5" fmla="*/ 900662 h 2106008"/>
              <a:gd name="connsiteX6" fmla="*/ 6400799 w 7426653"/>
              <a:gd name="connsiteY6" fmla="*/ 1066917 h 2106008"/>
              <a:gd name="connsiteX7" fmla="*/ 6871854 w 7426653"/>
              <a:gd name="connsiteY7" fmla="*/ 803680 h 2106008"/>
              <a:gd name="connsiteX8" fmla="*/ 7426037 w 7426653"/>
              <a:gd name="connsiteY8" fmla="*/ 1621100 h 2106008"/>
              <a:gd name="connsiteX0" fmla="*/ 0 w 7426580"/>
              <a:gd name="connsiteY0" fmla="*/ 2106008 h 2106008"/>
              <a:gd name="connsiteX1" fmla="*/ 914400 w 7426580"/>
              <a:gd name="connsiteY1" fmla="*/ 1537972 h 2106008"/>
              <a:gd name="connsiteX2" fmla="*/ 2286001 w 7426580"/>
              <a:gd name="connsiteY2" fmla="*/ 485025 h 2106008"/>
              <a:gd name="connsiteX3" fmla="*/ 3380510 w 7426580"/>
              <a:gd name="connsiteY3" fmla="*/ 117 h 2106008"/>
              <a:gd name="connsiteX4" fmla="*/ 5015345 w 7426580"/>
              <a:gd name="connsiteY4" fmla="*/ 443462 h 2106008"/>
              <a:gd name="connsiteX5" fmla="*/ 5832764 w 7426580"/>
              <a:gd name="connsiteY5" fmla="*/ 900662 h 2106008"/>
              <a:gd name="connsiteX6" fmla="*/ 6400799 w 7426580"/>
              <a:gd name="connsiteY6" fmla="*/ 1066917 h 2106008"/>
              <a:gd name="connsiteX7" fmla="*/ 6816436 w 7426580"/>
              <a:gd name="connsiteY7" fmla="*/ 1302444 h 2106008"/>
              <a:gd name="connsiteX8" fmla="*/ 7426037 w 7426580"/>
              <a:gd name="connsiteY8" fmla="*/ 1621100 h 2106008"/>
              <a:gd name="connsiteX0" fmla="*/ 0 w 7426580"/>
              <a:gd name="connsiteY0" fmla="*/ 2106008 h 2106008"/>
              <a:gd name="connsiteX1" fmla="*/ 914400 w 7426580"/>
              <a:gd name="connsiteY1" fmla="*/ 1537972 h 2106008"/>
              <a:gd name="connsiteX2" fmla="*/ 2286001 w 7426580"/>
              <a:gd name="connsiteY2" fmla="*/ 485025 h 2106008"/>
              <a:gd name="connsiteX3" fmla="*/ 3380510 w 7426580"/>
              <a:gd name="connsiteY3" fmla="*/ 117 h 2106008"/>
              <a:gd name="connsiteX4" fmla="*/ 5015345 w 7426580"/>
              <a:gd name="connsiteY4" fmla="*/ 443462 h 2106008"/>
              <a:gd name="connsiteX5" fmla="*/ 5832764 w 7426580"/>
              <a:gd name="connsiteY5" fmla="*/ 900662 h 2106008"/>
              <a:gd name="connsiteX6" fmla="*/ 6400799 w 7426580"/>
              <a:gd name="connsiteY6" fmla="*/ 1136190 h 2106008"/>
              <a:gd name="connsiteX7" fmla="*/ 6816436 w 7426580"/>
              <a:gd name="connsiteY7" fmla="*/ 1302444 h 2106008"/>
              <a:gd name="connsiteX8" fmla="*/ 7426037 w 7426580"/>
              <a:gd name="connsiteY8" fmla="*/ 1621100 h 2106008"/>
              <a:gd name="connsiteX0" fmla="*/ 0 w 7426580"/>
              <a:gd name="connsiteY0" fmla="*/ 2105904 h 2105904"/>
              <a:gd name="connsiteX1" fmla="*/ 914400 w 7426580"/>
              <a:gd name="connsiteY1" fmla="*/ 1537868 h 2105904"/>
              <a:gd name="connsiteX2" fmla="*/ 2286001 w 7426580"/>
              <a:gd name="connsiteY2" fmla="*/ 484921 h 2105904"/>
              <a:gd name="connsiteX3" fmla="*/ 3380510 w 7426580"/>
              <a:gd name="connsiteY3" fmla="*/ 13 h 2105904"/>
              <a:gd name="connsiteX4" fmla="*/ 4876800 w 7426580"/>
              <a:gd name="connsiteY4" fmla="*/ 471067 h 2105904"/>
              <a:gd name="connsiteX5" fmla="*/ 5832764 w 7426580"/>
              <a:gd name="connsiteY5" fmla="*/ 900558 h 2105904"/>
              <a:gd name="connsiteX6" fmla="*/ 6400799 w 7426580"/>
              <a:gd name="connsiteY6" fmla="*/ 1136086 h 2105904"/>
              <a:gd name="connsiteX7" fmla="*/ 6816436 w 7426580"/>
              <a:gd name="connsiteY7" fmla="*/ 1302340 h 2105904"/>
              <a:gd name="connsiteX8" fmla="*/ 7426037 w 7426580"/>
              <a:gd name="connsiteY8" fmla="*/ 1620996 h 2105904"/>
              <a:gd name="connsiteX0" fmla="*/ 0 w 7426580"/>
              <a:gd name="connsiteY0" fmla="*/ 2109349 h 2109349"/>
              <a:gd name="connsiteX1" fmla="*/ 914400 w 7426580"/>
              <a:gd name="connsiteY1" fmla="*/ 1541313 h 2109349"/>
              <a:gd name="connsiteX2" fmla="*/ 2286001 w 7426580"/>
              <a:gd name="connsiteY2" fmla="*/ 488366 h 2109349"/>
              <a:gd name="connsiteX3" fmla="*/ 3380510 w 7426580"/>
              <a:gd name="connsiteY3" fmla="*/ 3458 h 2109349"/>
              <a:gd name="connsiteX4" fmla="*/ 4807527 w 7426580"/>
              <a:gd name="connsiteY4" fmla="*/ 710040 h 2109349"/>
              <a:gd name="connsiteX5" fmla="*/ 5832764 w 7426580"/>
              <a:gd name="connsiteY5" fmla="*/ 904003 h 2109349"/>
              <a:gd name="connsiteX6" fmla="*/ 6400799 w 7426580"/>
              <a:gd name="connsiteY6" fmla="*/ 1139531 h 2109349"/>
              <a:gd name="connsiteX7" fmla="*/ 6816436 w 7426580"/>
              <a:gd name="connsiteY7" fmla="*/ 1305785 h 2109349"/>
              <a:gd name="connsiteX8" fmla="*/ 7426037 w 7426580"/>
              <a:gd name="connsiteY8" fmla="*/ 1624441 h 2109349"/>
              <a:gd name="connsiteX0" fmla="*/ 0 w 7426580"/>
              <a:gd name="connsiteY0" fmla="*/ 2109349 h 2109349"/>
              <a:gd name="connsiteX1" fmla="*/ 914400 w 7426580"/>
              <a:gd name="connsiteY1" fmla="*/ 1541313 h 2109349"/>
              <a:gd name="connsiteX2" fmla="*/ 2286001 w 7426580"/>
              <a:gd name="connsiteY2" fmla="*/ 488366 h 2109349"/>
              <a:gd name="connsiteX3" fmla="*/ 3380510 w 7426580"/>
              <a:gd name="connsiteY3" fmla="*/ 3458 h 2109349"/>
              <a:gd name="connsiteX4" fmla="*/ 4807527 w 7426580"/>
              <a:gd name="connsiteY4" fmla="*/ 710040 h 2109349"/>
              <a:gd name="connsiteX5" fmla="*/ 5777345 w 7426580"/>
              <a:gd name="connsiteY5" fmla="*/ 1222657 h 2109349"/>
              <a:gd name="connsiteX6" fmla="*/ 6400799 w 7426580"/>
              <a:gd name="connsiteY6" fmla="*/ 1139531 h 2109349"/>
              <a:gd name="connsiteX7" fmla="*/ 6816436 w 7426580"/>
              <a:gd name="connsiteY7" fmla="*/ 1305785 h 2109349"/>
              <a:gd name="connsiteX8" fmla="*/ 7426037 w 7426580"/>
              <a:gd name="connsiteY8" fmla="*/ 1624441 h 2109349"/>
              <a:gd name="connsiteX0" fmla="*/ 0 w 7426591"/>
              <a:gd name="connsiteY0" fmla="*/ 2109349 h 2109349"/>
              <a:gd name="connsiteX1" fmla="*/ 914400 w 7426591"/>
              <a:gd name="connsiteY1" fmla="*/ 1541313 h 2109349"/>
              <a:gd name="connsiteX2" fmla="*/ 2286001 w 7426591"/>
              <a:gd name="connsiteY2" fmla="*/ 488366 h 2109349"/>
              <a:gd name="connsiteX3" fmla="*/ 3380510 w 7426591"/>
              <a:gd name="connsiteY3" fmla="*/ 3458 h 2109349"/>
              <a:gd name="connsiteX4" fmla="*/ 4807527 w 7426591"/>
              <a:gd name="connsiteY4" fmla="*/ 710040 h 2109349"/>
              <a:gd name="connsiteX5" fmla="*/ 5777345 w 7426591"/>
              <a:gd name="connsiteY5" fmla="*/ 1222657 h 2109349"/>
              <a:gd name="connsiteX6" fmla="*/ 6345381 w 7426591"/>
              <a:gd name="connsiteY6" fmla="*/ 1472040 h 2109349"/>
              <a:gd name="connsiteX7" fmla="*/ 6816436 w 7426591"/>
              <a:gd name="connsiteY7" fmla="*/ 1305785 h 2109349"/>
              <a:gd name="connsiteX8" fmla="*/ 7426037 w 7426591"/>
              <a:gd name="connsiteY8" fmla="*/ 1624441 h 2109349"/>
              <a:gd name="connsiteX0" fmla="*/ 0 w 7426591"/>
              <a:gd name="connsiteY0" fmla="*/ 2109349 h 2109349"/>
              <a:gd name="connsiteX1" fmla="*/ 914400 w 7426591"/>
              <a:gd name="connsiteY1" fmla="*/ 1541313 h 2109349"/>
              <a:gd name="connsiteX2" fmla="*/ 2286001 w 7426591"/>
              <a:gd name="connsiteY2" fmla="*/ 488366 h 2109349"/>
              <a:gd name="connsiteX3" fmla="*/ 3380510 w 7426591"/>
              <a:gd name="connsiteY3" fmla="*/ 3458 h 2109349"/>
              <a:gd name="connsiteX4" fmla="*/ 4807527 w 7426591"/>
              <a:gd name="connsiteY4" fmla="*/ 710040 h 2109349"/>
              <a:gd name="connsiteX5" fmla="*/ 5777345 w 7426591"/>
              <a:gd name="connsiteY5" fmla="*/ 1222657 h 2109349"/>
              <a:gd name="connsiteX6" fmla="*/ 6345381 w 7426591"/>
              <a:gd name="connsiteY6" fmla="*/ 1472040 h 2109349"/>
              <a:gd name="connsiteX7" fmla="*/ 6816436 w 7426591"/>
              <a:gd name="connsiteY7" fmla="*/ 1582876 h 2109349"/>
              <a:gd name="connsiteX8" fmla="*/ 7426037 w 7426591"/>
              <a:gd name="connsiteY8" fmla="*/ 1624441 h 2109349"/>
              <a:gd name="connsiteX0" fmla="*/ 0 w 7426591"/>
              <a:gd name="connsiteY0" fmla="*/ 2109349 h 2109349"/>
              <a:gd name="connsiteX1" fmla="*/ 914400 w 7426591"/>
              <a:gd name="connsiteY1" fmla="*/ 1541313 h 2109349"/>
              <a:gd name="connsiteX2" fmla="*/ 2286001 w 7426591"/>
              <a:gd name="connsiteY2" fmla="*/ 488366 h 2109349"/>
              <a:gd name="connsiteX3" fmla="*/ 3380510 w 7426591"/>
              <a:gd name="connsiteY3" fmla="*/ 3458 h 2109349"/>
              <a:gd name="connsiteX4" fmla="*/ 4807527 w 7426591"/>
              <a:gd name="connsiteY4" fmla="*/ 710040 h 2109349"/>
              <a:gd name="connsiteX5" fmla="*/ 5777345 w 7426591"/>
              <a:gd name="connsiteY5" fmla="*/ 1222657 h 2109349"/>
              <a:gd name="connsiteX6" fmla="*/ 6345381 w 7426591"/>
              <a:gd name="connsiteY6" fmla="*/ 1472040 h 2109349"/>
              <a:gd name="connsiteX7" fmla="*/ 6816436 w 7426591"/>
              <a:gd name="connsiteY7" fmla="*/ 1582876 h 2109349"/>
              <a:gd name="connsiteX8" fmla="*/ 7426037 w 7426591"/>
              <a:gd name="connsiteY8" fmla="*/ 1624441 h 2109349"/>
              <a:gd name="connsiteX0" fmla="*/ 0 w 7426602"/>
              <a:gd name="connsiteY0" fmla="*/ 2109349 h 2109349"/>
              <a:gd name="connsiteX1" fmla="*/ 914400 w 7426602"/>
              <a:gd name="connsiteY1" fmla="*/ 1541313 h 2109349"/>
              <a:gd name="connsiteX2" fmla="*/ 2286001 w 7426602"/>
              <a:gd name="connsiteY2" fmla="*/ 488366 h 2109349"/>
              <a:gd name="connsiteX3" fmla="*/ 3380510 w 7426602"/>
              <a:gd name="connsiteY3" fmla="*/ 3458 h 2109349"/>
              <a:gd name="connsiteX4" fmla="*/ 4807527 w 7426602"/>
              <a:gd name="connsiteY4" fmla="*/ 710040 h 2109349"/>
              <a:gd name="connsiteX5" fmla="*/ 5777345 w 7426602"/>
              <a:gd name="connsiteY5" fmla="*/ 1222657 h 2109349"/>
              <a:gd name="connsiteX6" fmla="*/ 6289963 w 7426602"/>
              <a:gd name="connsiteY6" fmla="*/ 1762986 h 2109349"/>
              <a:gd name="connsiteX7" fmla="*/ 6816436 w 7426602"/>
              <a:gd name="connsiteY7" fmla="*/ 1582876 h 2109349"/>
              <a:gd name="connsiteX8" fmla="*/ 7426037 w 7426602"/>
              <a:gd name="connsiteY8" fmla="*/ 1624441 h 2109349"/>
              <a:gd name="connsiteX0" fmla="*/ 0 w 7426602"/>
              <a:gd name="connsiteY0" fmla="*/ 2109349 h 2109349"/>
              <a:gd name="connsiteX1" fmla="*/ 914400 w 7426602"/>
              <a:gd name="connsiteY1" fmla="*/ 1541313 h 2109349"/>
              <a:gd name="connsiteX2" fmla="*/ 2286001 w 7426602"/>
              <a:gd name="connsiteY2" fmla="*/ 488366 h 2109349"/>
              <a:gd name="connsiteX3" fmla="*/ 3380510 w 7426602"/>
              <a:gd name="connsiteY3" fmla="*/ 3458 h 2109349"/>
              <a:gd name="connsiteX4" fmla="*/ 4807527 w 7426602"/>
              <a:gd name="connsiteY4" fmla="*/ 710040 h 2109349"/>
              <a:gd name="connsiteX5" fmla="*/ 5694218 w 7426602"/>
              <a:gd name="connsiteY5" fmla="*/ 1430476 h 2109349"/>
              <a:gd name="connsiteX6" fmla="*/ 6289963 w 7426602"/>
              <a:gd name="connsiteY6" fmla="*/ 1762986 h 2109349"/>
              <a:gd name="connsiteX7" fmla="*/ 6816436 w 7426602"/>
              <a:gd name="connsiteY7" fmla="*/ 1582876 h 2109349"/>
              <a:gd name="connsiteX8" fmla="*/ 7426037 w 7426602"/>
              <a:gd name="connsiteY8" fmla="*/ 1624441 h 2109349"/>
              <a:gd name="connsiteX0" fmla="*/ 0 w 7426639"/>
              <a:gd name="connsiteY0" fmla="*/ 2109349 h 2124606"/>
              <a:gd name="connsiteX1" fmla="*/ 914400 w 7426639"/>
              <a:gd name="connsiteY1" fmla="*/ 1541313 h 2124606"/>
              <a:gd name="connsiteX2" fmla="*/ 2286001 w 7426639"/>
              <a:gd name="connsiteY2" fmla="*/ 488366 h 2124606"/>
              <a:gd name="connsiteX3" fmla="*/ 3380510 w 7426639"/>
              <a:gd name="connsiteY3" fmla="*/ 3458 h 2124606"/>
              <a:gd name="connsiteX4" fmla="*/ 4807527 w 7426639"/>
              <a:gd name="connsiteY4" fmla="*/ 710040 h 2124606"/>
              <a:gd name="connsiteX5" fmla="*/ 5694218 w 7426639"/>
              <a:gd name="connsiteY5" fmla="*/ 1430476 h 2124606"/>
              <a:gd name="connsiteX6" fmla="*/ 6289963 w 7426639"/>
              <a:gd name="connsiteY6" fmla="*/ 1762986 h 2124606"/>
              <a:gd name="connsiteX7" fmla="*/ 6844145 w 7426639"/>
              <a:gd name="connsiteY7" fmla="*/ 2123203 h 2124606"/>
              <a:gd name="connsiteX8" fmla="*/ 7426037 w 7426639"/>
              <a:gd name="connsiteY8" fmla="*/ 1624441 h 2124606"/>
              <a:gd name="connsiteX0" fmla="*/ 0 w 7426642"/>
              <a:gd name="connsiteY0" fmla="*/ 2109349 h 2127009"/>
              <a:gd name="connsiteX1" fmla="*/ 914400 w 7426642"/>
              <a:gd name="connsiteY1" fmla="*/ 1541313 h 2127009"/>
              <a:gd name="connsiteX2" fmla="*/ 2286001 w 7426642"/>
              <a:gd name="connsiteY2" fmla="*/ 488366 h 2127009"/>
              <a:gd name="connsiteX3" fmla="*/ 3380510 w 7426642"/>
              <a:gd name="connsiteY3" fmla="*/ 3458 h 2127009"/>
              <a:gd name="connsiteX4" fmla="*/ 4807527 w 7426642"/>
              <a:gd name="connsiteY4" fmla="*/ 710040 h 2127009"/>
              <a:gd name="connsiteX5" fmla="*/ 5694218 w 7426642"/>
              <a:gd name="connsiteY5" fmla="*/ 1430476 h 2127009"/>
              <a:gd name="connsiteX6" fmla="*/ 6276108 w 7426642"/>
              <a:gd name="connsiteY6" fmla="*/ 1832259 h 2127009"/>
              <a:gd name="connsiteX7" fmla="*/ 6844145 w 7426642"/>
              <a:gd name="connsiteY7" fmla="*/ 2123203 h 2127009"/>
              <a:gd name="connsiteX8" fmla="*/ 7426037 w 7426642"/>
              <a:gd name="connsiteY8" fmla="*/ 1624441 h 2127009"/>
              <a:gd name="connsiteX0" fmla="*/ 0 w 7495843"/>
              <a:gd name="connsiteY0" fmla="*/ 2109349 h 2497278"/>
              <a:gd name="connsiteX1" fmla="*/ 914400 w 7495843"/>
              <a:gd name="connsiteY1" fmla="*/ 1541313 h 2497278"/>
              <a:gd name="connsiteX2" fmla="*/ 2286001 w 7495843"/>
              <a:gd name="connsiteY2" fmla="*/ 488366 h 2497278"/>
              <a:gd name="connsiteX3" fmla="*/ 3380510 w 7495843"/>
              <a:gd name="connsiteY3" fmla="*/ 3458 h 2497278"/>
              <a:gd name="connsiteX4" fmla="*/ 4807527 w 7495843"/>
              <a:gd name="connsiteY4" fmla="*/ 710040 h 2497278"/>
              <a:gd name="connsiteX5" fmla="*/ 5694218 w 7495843"/>
              <a:gd name="connsiteY5" fmla="*/ 1430476 h 2497278"/>
              <a:gd name="connsiteX6" fmla="*/ 6276108 w 7495843"/>
              <a:gd name="connsiteY6" fmla="*/ 1832259 h 2497278"/>
              <a:gd name="connsiteX7" fmla="*/ 6844145 w 7495843"/>
              <a:gd name="connsiteY7" fmla="*/ 2123203 h 2497278"/>
              <a:gd name="connsiteX8" fmla="*/ 7495310 w 7495843"/>
              <a:gd name="connsiteY8" fmla="*/ 2497278 h 2497278"/>
              <a:gd name="connsiteX0" fmla="*/ 0 w 7495843"/>
              <a:gd name="connsiteY0" fmla="*/ 2109349 h 2497278"/>
              <a:gd name="connsiteX1" fmla="*/ 914400 w 7495843"/>
              <a:gd name="connsiteY1" fmla="*/ 1541313 h 2497278"/>
              <a:gd name="connsiteX2" fmla="*/ 2286001 w 7495843"/>
              <a:gd name="connsiteY2" fmla="*/ 488366 h 2497278"/>
              <a:gd name="connsiteX3" fmla="*/ 3380510 w 7495843"/>
              <a:gd name="connsiteY3" fmla="*/ 3458 h 2497278"/>
              <a:gd name="connsiteX4" fmla="*/ 4807527 w 7495843"/>
              <a:gd name="connsiteY4" fmla="*/ 710040 h 2497278"/>
              <a:gd name="connsiteX5" fmla="*/ 5666509 w 7495843"/>
              <a:gd name="connsiteY5" fmla="*/ 1375058 h 2497278"/>
              <a:gd name="connsiteX6" fmla="*/ 6276108 w 7495843"/>
              <a:gd name="connsiteY6" fmla="*/ 1832259 h 2497278"/>
              <a:gd name="connsiteX7" fmla="*/ 6844145 w 7495843"/>
              <a:gd name="connsiteY7" fmla="*/ 2123203 h 2497278"/>
              <a:gd name="connsiteX8" fmla="*/ 7495310 w 7495843"/>
              <a:gd name="connsiteY8" fmla="*/ 2497278 h 2497278"/>
              <a:gd name="connsiteX0" fmla="*/ 0 w 7495858"/>
              <a:gd name="connsiteY0" fmla="*/ 2109349 h 2497278"/>
              <a:gd name="connsiteX1" fmla="*/ 914400 w 7495858"/>
              <a:gd name="connsiteY1" fmla="*/ 1541313 h 2497278"/>
              <a:gd name="connsiteX2" fmla="*/ 2286001 w 7495858"/>
              <a:gd name="connsiteY2" fmla="*/ 488366 h 2497278"/>
              <a:gd name="connsiteX3" fmla="*/ 3380510 w 7495858"/>
              <a:gd name="connsiteY3" fmla="*/ 3458 h 2497278"/>
              <a:gd name="connsiteX4" fmla="*/ 4807527 w 7495858"/>
              <a:gd name="connsiteY4" fmla="*/ 710040 h 2497278"/>
              <a:gd name="connsiteX5" fmla="*/ 5666509 w 7495858"/>
              <a:gd name="connsiteY5" fmla="*/ 1375058 h 2497278"/>
              <a:gd name="connsiteX6" fmla="*/ 6276108 w 7495858"/>
              <a:gd name="connsiteY6" fmla="*/ 1832259 h 2497278"/>
              <a:gd name="connsiteX7" fmla="*/ 6858000 w 7495858"/>
              <a:gd name="connsiteY7" fmla="*/ 2192476 h 2497278"/>
              <a:gd name="connsiteX8" fmla="*/ 7495310 w 7495858"/>
              <a:gd name="connsiteY8" fmla="*/ 2497278 h 2497278"/>
              <a:gd name="connsiteX0" fmla="*/ 0 w 7495858"/>
              <a:gd name="connsiteY0" fmla="*/ 2122561 h 2510490"/>
              <a:gd name="connsiteX1" fmla="*/ 914400 w 7495858"/>
              <a:gd name="connsiteY1" fmla="*/ 1554525 h 2510490"/>
              <a:gd name="connsiteX2" fmla="*/ 2133601 w 7495858"/>
              <a:gd name="connsiteY2" fmla="*/ 335323 h 2510490"/>
              <a:gd name="connsiteX3" fmla="*/ 3380510 w 7495858"/>
              <a:gd name="connsiteY3" fmla="*/ 16670 h 2510490"/>
              <a:gd name="connsiteX4" fmla="*/ 4807527 w 7495858"/>
              <a:gd name="connsiteY4" fmla="*/ 723252 h 2510490"/>
              <a:gd name="connsiteX5" fmla="*/ 5666509 w 7495858"/>
              <a:gd name="connsiteY5" fmla="*/ 1388270 h 2510490"/>
              <a:gd name="connsiteX6" fmla="*/ 6276108 w 7495858"/>
              <a:gd name="connsiteY6" fmla="*/ 1845471 h 2510490"/>
              <a:gd name="connsiteX7" fmla="*/ 6858000 w 7495858"/>
              <a:gd name="connsiteY7" fmla="*/ 2205688 h 2510490"/>
              <a:gd name="connsiteX8" fmla="*/ 7495310 w 7495858"/>
              <a:gd name="connsiteY8" fmla="*/ 2510490 h 25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5858" h="2510490">
                <a:moveTo>
                  <a:pt x="0" y="2122561"/>
                </a:moveTo>
                <a:cubicBezTo>
                  <a:pt x="299027" y="2076379"/>
                  <a:pt x="558800" y="1852398"/>
                  <a:pt x="914400" y="1554525"/>
                </a:cubicBezTo>
                <a:cubicBezTo>
                  <a:pt x="1270000" y="1256652"/>
                  <a:pt x="1722583" y="591632"/>
                  <a:pt x="2133601" y="335323"/>
                </a:cubicBezTo>
                <a:cubicBezTo>
                  <a:pt x="2544619" y="79014"/>
                  <a:pt x="2934856" y="-47985"/>
                  <a:pt x="3380510" y="16670"/>
                </a:cubicBezTo>
                <a:cubicBezTo>
                  <a:pt x="3826164" y="81325"/>
                  <a:pt x="4426527" y="494652"/>
                  <a:pt x="4807527" y="723252"/>
                </a:cubicBezTo>
                <a:cubicBezTo>
                  <a:pt x="5188527" y="951852"/>
                  <a:pt x="5421746" y="1201234"/>
                  <a:pt x="5666509" y="1388270"/>
                </a:cubicBezTo>
                <a:cubicBezTo>
                  <a:pt x="5911272" y="1575306"/>
                  <a:pt x="6077526" y="1709235"/>
                  <a:pt x="6276108" y="1845471"/>
                </a:cubicBezTo>
                <a:cubicBezTo>
                  <a:pt x="6474690" y="1981707"/>
                  <a:pt x="6654800" y="2094852"/>
                  <a:pt x="6858000" y="2205688"/>
                </a:cubicBezTo>
                <a:cubicBezTo>
                  <a:pt x="7061200" y="2316525"/>
                  <a:pt x="7513782" y="2479317"/>
                  <a:pt x="7495310" y="2510490"/>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n w="57150">
                <a:solidFill>
                  <a:srgbClr val="FF0000"/>
                </a:solidFill>
              </a:ln>
            </a:endParaRPr>
          </a:p>
        </p:txBody>
      </p:sp>
    </p:spTree>
    <p:extLst>
      <p:ext uri="{BB962C8B-B14F-4D97-AF65-F5344CB8AC3E}">
        <p14:creationId xmlns:p14="http://schemas.microsoft.com/office/powerpoint/2010/main" val="2486280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smtClean="0"/>
              <a:t>MANAGED TRANSITION</a:t>
            </a:r>
            <a:br>
              <a:rPr lang="en-GB" dirty="0" smtClean="0"/>
            </a:br>
            <a:r>
              <a:rPr lang="en-GB" sz="2200" dirty="0" smtClean="0"/>
              <a:t>Zero-Carbon Britain approach</a:t>
            </a:r>
            <a:endParaRPr lang="en-GB" dirty="0"/>
          </a:p>
        </p:txBody>
      </p:sp>
      <p:cxnSp>
        <p:nvCxnSpPr>
          <p:cNvPr id="4" name="Straight Connector 3"/>
          <p:cNvCxnSpPr/>
          <p:nvPr/>
        </p:nvCxnSpPr>
        <p:spPr>
          <a:xfrm>
            <a:off x="971600" y="1772816"/>
            <a:ext cx="0" cy="44644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71600" y="6237312"/>
            <a:ext cx="74168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969817" y="2160566"/>
            <a:ext cx="7315781" cy="2197915"/>
          </a:xfrm>
          <a:custGeom>
            <a:avLst/>
            <a:gdLst>
              <a:gd name="connsiteX0" fmla="*/ 0 w 6408276"/>
              <a:gd name="connsiteY0" fmla="*/ 5048938 h 5048938"/>
              <a:gd name="connsiteX1" fmla="*/ 1066800 w 6408276"/>
              <a:gd name="connsiteY1" fmla="*/ 4799557 h 5048938"/>
              <a:gd name="connsiteX2" fmla="*/ 2812473 w 6408276"/>
              <a:gd name="connsiteY2" fmla="*/ 4106829 h 5048938"/>
              <a:gd name="connsiteX3" fmla="*/ 3713018 w 6408276"/>
              <a:gd name="connsiteY3" fmla="*/ 3386393 h 5048938"/>
              <a:gd name="connsiteX4" fmla="*/ 4807527 w 6408276"/>
              <a:gd name="connsiteY4" fmla="*/ 2236466 h 5048938"/>
              <a:gd name="connsiteX5" fmla="*/ 5694218 w 6408276"/>
              <a:gd name="connsiteY5" fmla="*/ 1335920 h 5048938"/>
              <a:gd name="connsiteX6" fmla="*/ 6165273 w 6408276"/>
              <a:gd name="connsiteY6" fmla="*/ 490793 h 5048938"/>
              <a:gd name="connsiteX7" fmla="*/ 6386946 w 6408276"/>
              <a:gd name="connsiteY7" fmla="*/ 47447 h 5048938"/>
              <a:gd name="connsiteX8" fmla="*/ 6386946 w 6408276"/>
              <a:gd name="connsiteY8" fmla="*/ 33593 h 5048938"/>
              <a:gd name="connsiteX0" fmla="*/ 0 w 6408276"/>
              <a:gd name="connsiteY0" fmla="*/ 5048938 h 5048938"/>
              <a:gd name="connsiteX1" fmla="*/ 1066800 w 6408276"/>
              <a:gd name="connsiteY1" fmla="*/ 4799557 h 5048938"/>
              <a:gd name="connsiteX2" fmla="*/ 2798618 w 6408276"/>
              <a:gd name="connsiteY2" fmla="*/ 4051411 h 5048938"/>
              <a:gd name="connsiteX3" fmla="*/ 3713018 w 6408276"/>
              <a:gd name="connsiteY3" fmla="*/ 3386393 h 5048938"/>
              <a:gd name="connsiteX4" fmla="*/ 4807527 w 6408276"/>
              <a:gd name="connsiteY4" fmla="*/ 2236466 h 5048938"/>
              <a:gd name="connsiteX5" fmla="*/ 5694218 w 6408276"/>
              <a:gd name="connsiteY5" fmla="*/ 1335920 h 5048938"/>
              <a:gd name="connsiteX6" fmla="*/ 6165273 w 6408276"/>
              <a:gd name="connsiteY6" fmla="*/ 490793 h 5048938"/>
              <a:gd name="connsiteX7" fmla="*/ 6386946 w 6408276"/>
              <a:gd name="connsiteY7" fmla="*/ 47447 h 5048938"/>
              <a:gd name="connsiteX8" fmla="*/ 6386946 w 6408276"/>
              <a:gd name="connsiteY8" fmla="*/ 33593 h 5048938"/>
              <a:gd name="connsiteX0" fmla="*/ 0 w 6408276"/>
              <a:gd name="connsiteY0" fmla="*/ 5048938 h 5048938"/>
              <a:gd name="connsiteX1" fmla="*/ 1066800 w 6408276"/>
              <a:gd name="connsiteY1" fmla="*/ 4799557 h 5048938"/>
              <a:gd name="connsiteX2" fmla="*/ 2798618 w 6408276"/>
              <a:gd name="connsiteY2" fmla="*/ 4051411 h 5048938"/>
              <a:gd name="connsiteX3" fmla="*/ 3713018 w 6408276"/>
              <a:gd name="connsiteY3" fmla="*/ 3386393 h 5048938"/>
              <a:gd name="connsiteX4" fmla="*/ 4918363 w 6408276"/>
              <a:gd name="connsiteY4" fmla="*/ 2305738 h 5048938"/>
              <a:gd name="connsiteX5" fmla="*/ 5694218 w 6408276"/>
              <a:gd name="connsiteY5" fmla="*/ 1335920 h 5048938"/>
              <a:gd name="connsiteX6" fmla="*/ 6165273 w 6408276"/>
              <a:gd name="connsiteY6" fmla="*/ 490793 h 5048938"/>
              <a:gd name="connsiteX7" fmla="*/ 6386946 w 6408276"/>
              <a:gd name="connsiteY7" fmla="*/ 47447 h 5048938"/>
              <a:gd name="connsiteX8" fmla="*/ 6386946 w 6408276"/>
              <a:gd name="connsiteY8" fmla="*/ 33593 h 5048938"/>
              <a:gd name="connsiteX0" fmla="*/ 0 w 6406337"/>
              <a:gd name="connsiteY0" fmla="*/ 5050804 h 5050804"/>
              <a:gd name="connsiteX1" fmla="*/ 1066800 w 6406337"/>
              <a:gd name="connsiteY1" fmla="*/ 4801423 h 5050804"/>
              <a:gd name="connsiteX2" fmla="*/ 2798618 w 6406337"/>
              <a:gd name="connsiteY2" fmla="*/ 4053277 h 5050804"/>
              <a:gd name="connsiteX3" fmla="*/ 3713018 w 6406337"/>
              <a:gd name="connsiteY3" fmla="*/ 3388259 h 5050804"/>
              <a:gd name="connsiteX4" fmla="*/ 4918363 w 6406337"/>
              <a:gd name="connsiteY4" fmla="*/ 2307604 h 5050804"/>
              <a:gd name="connsiteX5" fmla="*/ 5694218 w 6406337"/>
              <a:gd name="connsiteY5" fmla="*/ 1337786 h 5050804"/>
              <a:gd name="connsiteX6" fmla="*/ 6192982 w 6406337"/>
              <a:gd name="connsiteY6" fmla="*/ 520368 h 5050804"/>
              <a:gd name="connsiteX7" fmla="*/ 6386946 w 6406337"/>
              <a:gd name="connsiteY7" fmla="*/ 49313 h 5050804"/>
              <a:gd name="connsiteX8" fmla="*/ 6386946 w 6406337"/>
              <a:gd name="connsiteY8" fmla="*/ 35459 h 5050804"/>
              <a:gd name="connsiteX0" fmla="*/ 0 w 6406337"/>
              <a:gd name="connsiteY0" fmla="*/ 5050804 h 5050804"/>
              <a:gd name="connsiteX1" fmla="*/ 1066800 w 6406337"/>
              <a:gd name="connsiteY1" fmla="*/ 4801423 h 5050804"/>
              <a:gd name="connsiteX2" fmla="*/ 2784764 w 6406337"/>
              <a:gd name="connsiteY2" fmla="*/ 4011713 h 5050804"/>
              <a:gd name="connsiteX3" fmla="*/ 3713018 w 6406337"/>
              <a:gd name="connsiteY3" fmla="*/ 3388259 h 5050804"/>
              <a:gd name="connsiteX4" fmla="*/ 4918363 w 6406337"/>
              <a:gd name="connsiteY4" fmla="*/ 2307604 h 5050804"/>
              <a:gd name="connsiteX5" fmla="*/ 5694218 w 6406337"/>
              <a:gd name="connsiteY5" fmla="*/ 1337786 h 5050804"/>
              <a:gd name="connsiteX6" fmla="*/ 6192982 w 6406337"/>
              <a:gd name="connsiteY6" fmla="*/ 520368 h 5050804"/>
              <a:gd name="connsiteX7" fmla="*/ 6386946 w 6406337"/>
              <a:gd name="connsiteY7" fmla="*/ 49313 h 5050804"/>
              <a:gd name="connsiteX8" fmla="*/ 6386946 w 6406337"/>
              <a:gd name="connsiteY8" fmla="*/ 35459 h 5050804"/>
              <a:gd name="connsiteX0" fmla="*/ 0 w 6406337"/>
              <a:gd name="connsiteY0" fmla="*/ 5050804 h 5050804"/>
              <a:gd name="connsiteX1" fmla="*/ 1066800 w 6406337"/>
              <a:gd name="connsiteY1" fmla="*/ 4801423 h 5050804"/>
              <a:gd name="connsiteX2" fmla="*/ 2784764 w 6406337"/>
              <a:gd name="connsiteY2" fmla="*/ 4011713 h 5050804"/>
              <a:gd name="connsiteX3" fmla="*/ 3754582 w 6406337"/>
              <a:gd name="connsiteY3" fmla="*/ 3388259 h 5050804"/>
              <a:gd name="connsiteX4" fmla="*/ 4918363 w 6406337"/>
              <a:gd name="connsiteY4" fmla="*/ 2307604 h 5050804"/>
              <a:gd name="connsiteX5" fmla="*/ 5694218 w 6406337"/>
              <a:gd name="connsiteY5" fmla="*/ 1337786 h 5050804"/>
              <a:gd name="connsiteX6" fmla="*/ 6192982 w 6406337"/>
              <a:gd name="connsiteY6" fmla="*/ 520368 h 5050804"/>
              <a:gd name="connsiteX7" fmla="*/ 6386946 w 6406337"/>
              <a:gd name="connsiteY7" fmla="*/ 49313 h 5050804"/>
              <a:gd name="connsiteX8" fmla="*/ 6386946 w 6406337"/>
              <a:gd name="connsiteY8" fmla="*/ 35459 h 5050804"/>
              <a:gd name="connsiteX0" fmla="*/ 0 w 6406337"/>
              <a:gd name="connsiteY0" fmla="*/ 5050804 h 5050804"/>
              <a:gd name="connsiteX1" fmla="*/ 1066800 w 6406337"/>
              <a:gd name="connsiteY1" fmla="*/ 4801423 h 5050804"/>
              <a:gd name="connsiteX2" fmla="*/ 2632364 w 6406337"/>
              <a:gd name="connsiteY2" fmla="*/ 3762331 h 5050804"/>
              <a:gd name="connsiteX3" fmla="*/ 3754582 w 6406337"/>
              <a:gd name="connsiteY3" fmla="*/ 3388259 h 5050804"/>
              <a:gd name="connsiteX4" fmla="*/ 4918363 w 6406337"/>
              <a:gd name="connsiteY4" fmla="*/ 2307604 h 5050804"/>
              <a:gd name="connsiteX5" fmla="*/ 5694218 w 6406337"/>
              <a:gd name="connsiteY5" fmla="*/ 1337786 h 5050804"/>
              <a:gd name="connsiteX6" fmla="*/ 6192982 w 6406337"/>
              <a:gd name="connsiteY6" fmla="*/ 520368 h 5050804"/>
              <a:gd name="connsiteX7" fmla="*/ 6386946 w 6406337"/>
              <a:gd name="connsiteY7" fmla="*/ 49313 h 5050804"/>
              <a:gd name="connsiteX8" fmla="*/ 6386946 w 6406337"/>
              <a:gd name="connsiteY8" fmla="*/ 35459 h 5050804"/>
              <a:gd name="connsiteX0" fmla="*/ 0 w 6406337"/>
              <a:gd name="connsiteY0" fmla="*/ 5050804 h 5050804"/>
              <a:gd name="connsiteX1" fmla="*/ 1066800 w 6406337"/>
              <a:gd name="connsiteY1" fmla="*/ 4801423 h 5050804"/>
              <a:gd name="connsiteX2" fmla="*/ 2632364 w 6406337"/>
              <a:gd name="connsiteY2" fmla="*/ 3762331 h 5050804"/>
              <a:gd name="connsiteX3" fmla="*/ 3671455 w 6406337"/>
              <a:gd name="connsiteY3" fmla="*/ 3069604 h 5050804"/>
              <a:gd name="connsiteX4" fmla="*/ 4918363 w 6406337"/>
              <a:gd name="connsiteY4" fmla="*/ 2307604 h 5050804"/>
              <a:gd name="connsiteX5" fmla="*/ 5694218 w 6406337"/>
              <a:gd name="connsiteY5" fmla="*/ 1337786 h 5050804"/>
              <a:gd name="connsiteX6" fmla="*/ 6192982 w 6406337"/>
              <a:gd name="connsiteY6" fmla="*/ 520368 h 5050804"/>
              <a:gd name="connsiteX7" fmla="*/ 6386946 w 6406337"/>
              <a:gd name="connsiteY7" fmla="*/ 49313 h 5050804"/>
              <a:gd name="connsiteX8" fmla="*/ 6386946 w 6406337"/>
              <a:gd name="connsiteY8" fmla="*/ 35459 h 5050804"/>
              <a:gd name="connsiteX0" fmla="*/ 0 w 6406337"/>
              <a:gd name="connsiteY0" fmla="*/ 5050804 h 5050804"/>
              <a:gd name="connsiteX1" fmla="*/ 1066800 w 6406337"/>
              <a:gd name="connsiteY1" fmla="*/ 4801423 h 5050804"/>
              <a:gd name="connsiteX2" fmla="*/ 2632364 w 6406337"/>
              <a:gd name="connsiteY2" fmla="*/ 3762331 h 5050804"/>
              <a:gd name="connsiteX3" fmla="*/ 3671455 w 6406337"/>
              <a:gd name="connsiteY3" fmla="*/ 3069604 h 5050804"/>
              <a:gd name="connsiteX4" fmla="*/ 4918363 w 6406337"/>
              <a:gd name="connsiteY4" fmla="*/ 2307604 h 5050804"/>
              <a:gd name="connsiteX5" fmla="*/ 5763491 w 6406337"/>
              <a:gd name="connsiteY5" fmla="*/ 2002804 h 5050804"/>
              <a:gd name="connsiteX6" fmla="*/ 6192982 w 6406337"/>
              <a:gd name="connsiteY6" fmla="*/ 520368 h 5050804"/>
              <a:gd name="connsiteX7" fmla="*/ 6386946 w 6406337"/>
              <a:gd name="connsiteY7" fmla="*/ 49313 h 5050804"/>
              <a:gd name="connsiteX8" fmla="*/ 6386946 w 6406337"/>
              <a:gd name="connsiteY8" fmla="*/ 35459 h 5050804"/>
              <a:gd name="connsiteX0" fmla="*/ 0 w 6412553"/>
              <a:gd name="connsiteY0" fmla="*/ 5152262 h 5152262"/>
              <a:gd name="connsiteX1" fmla="*/ 1066800 w 6412553"/>
              <a:gd name="connsiteY1" fmla="*/ 4902881 h 5152262"/>
              <a:gd name="connsiteX2" fmla="*/ 2632364 w 6412553"/>
              <a:gd name="connsiteY2" fmla="*/ 3863789 h 5152262"/>
              <a:gd name="connsiteX3" fmla="*/ 3671455 w 6412553"/>
              <a:gd name="connsiteY3" fmla="*/ 3171062 h 5152262"/>
              <a:gd name="connsiteX4" fmla="*/ 4918363 w 6412553"/>
              <a:gd name="connsiteY4" fmla="*/ 2409062 h 5152262"/>
              <a:gd name="connsiteX5" fmla="*/ 5763491 w 6412553"/>
              <a:gd name="connsiteY5" fmla="*/ 2104262 h 5152262"/>
              <a:gd name="connsiteX6" fmla="*/ 6359237 w 6412553"/>
              <a:gd name="connsiteY6" fmla="*/ 2021136 h 5152262"/>
              <a:gd name="connsiteX7" fmla="*/ 6386946 w 6412553"/>
              <a:gd name="connsiteY7" fmla="*/ 150771 h 5152262"/>
              <a:gd name="connsiteX8" fmla="*/ 6386946 w 6412553"/>
              <a:gd name="connsiteY8" fmla="*/ 136917 h 5152262"/>
              <a:gd name="connsiteX0" fmla="*/ 0 w 7024713"/>
              <a:gd name="connsiteY0" fmla="*/ 5002128 h 5002128"/>
              <a:gd name="connsiteX1" fmla="*/ 1066800 w 7024713"/>
              <a:gd name="connsiteY1" fmla="*/ 4752747 h 5002128"/>
              <a:gd name="connsiteX2" fmla="*/ 2632364 w 7024713"/>
              <a:gd name="connsiteY2" fmla="*/ 3713655 h 5002128"/>
              <a:gd name="connsiteX3" fmla="*/ 3671455 w 7024713"/>
              <a:gd name="connsiteY3" fmla="*/ 3020928 h 5002128"/>
              <a:gd name="connsiteX4" fmla="*/ 4918363 w 7024713"/>
              <a:gd name="connsiteY4" fmla="*/ 2258928 h 5002128"/>
              <a:gd name="connsiteX5" fmla="*/ 5763491 w 7024713"/>
              <a:gd name="connsiteY5" fmla="*/ 1954128 h 5002128"/>
              <a:gd name="connsiteX6" fmla="*/ 6359237 w 7024713"/>
              <a:gd name="connsiteY6" fmla="*/ 1871002 h 5002128"/>
              <a:gd name="connsiteX7" fmla="*/ 6386946 w 7024713"/>
              <a:gd name="connsiteY7" fmla="*/ 637 h 5002128"/>
              <a:gd name="connsiteX8" fmla="*/ 7024255 w 7024713"/>
              <a:gd name="connsiteY8" fmla="*/ 2092674 h 5002128"/>
              <a:gd name="connsiteX0" fmla="*/ 0 w 7025385"/>
              <a:gd name="connsiteY0" fmla="*/ 3132231 h 3132231"/>
              <a:gd name="connsiteX1" fmla="*/ 1066800 w 7025385"/>
              <a:gd name="connsiteY1" fmla="*/ 2882850 h 3132231"/>
              <a:gd name="connsiteX2" fmla="*/ 2632364 w 7025385"/>
              <a:gd name="connsiteY2" fmla="*/ 1843758 h 3132231"/>
              <a:gd name="connsiteX3" fmla="*/ 3671455 w 7025385"/>
              <a:gd name="connsiteY3" fmla="*/ 1151031 h 3132231"/>
              <a:gd name="connsiteX4" fmla="*/ 4918363 w 7025385"/>
              <a:gd name="connsiteY4" fmla="*/ 389031 h 3132231"/>
              <a:gd name="connsiteX5" fmla="*/ 5763491 w 7025385"/>
              <a:gd name="connsiteY5" fmla="*/ 84231 h 3132231"/>
              <a:gd name="connsiteX6" fmla="*/ 6359237 w 7025385"/>
              <a:gd name="connsiteY6" fmla="*/ 1105 h 3132231"/>
              <a:gd name="connsiteX7" fmla="*/ 6719455 w 7025385"/>
              <a:gd name="connsiteY7" fmla="*/ 125794 h 3132231"/>
              <a:gd name="connsiteX8" fmla="*/ 7024255 w 7025385"/>
              <a:gd name="connsiteY8" fmla="*/ 222777 h 3132231"/>
              <a:gd name="connsiteX0" fmla="*/ 0 w 7315747"/>
              <a:gd name="connsiteY0" fmla="*/ 3132231 h 3132231"/>
              <a:gd name="connsiteX1" fmla="*/ 1066800 w 7315747"/>
              <a:gd name="connsiteY1" fmla="*/ 2882850 h 3132231"/>
              <a:gd name="connsiteX2" fmla="*/ 2632364 w 7315747"/>
              <a:gd name="connsiteY2" fmla="*/ 1843758 h 3132231"/>
              <a:gd name="connsiteX3" fmla="*/ 3671455 w 7315747"/>
              <a:gd name="connsiteY3" fmla="*/ 1151031 h 3132231"/>
              <a:gd name="connsiteX4" fmla="*/ 4918363 w 7315747"/>
              <a:gd name="connsiteY4" fmla="*/ 389031 h 3132231"/>
              <a:gd name="connsiteX5" fmla="*/ 5763491 w 7315747"/>
              <a:gd name="connsiteY5" fmla="*/ 84231 h 3132231"/>
              <a:gd name="connsiteX6" fmla="*/ 6359237 w 7315747"/>
              <a:gd name="connsiteY6" fmla="*/ 1105 h 3132231"/>
              <a:gd name="connsiteX7" fmla="*/ 6719455 w 7315747"/>
              <a:gd name="connsiteY7" fmla="*/ 125794 h 3132231"/>
              <a:gd name="connsiteX8" fmla="*/ 7315201 w 7315747"/>
              <a:gd name="connsiteY8" fmla="*/ 139650 h 3132231"/>
              <a:gd name="connsiteX0" fmla="*/ 0 w 7315781"/>
              <a:gd name="connsiteY0" fmla="*/ 3134019 h 3134019"/>
              <a:gd name="connsiteX1" fmla="*/ 1066800 w 7315781"/>
              <a:gd name="connsiteY1" fmla="*/ 2884638 h 3134019"/>
              <a:gd name="connsiteX2" fmla="*/ 2632364 w 7315781"/>
              <a:gd name="connsiteY2" fmla="*/ 1845546 h 3134019"/>
              <a:gd name="connsiteX3" fmla="*/ 3671455 w 7315781"/>
              <a:gd name="connsiteY3" fmla="*/ 1152819 h 3134019"/>
              <a:gd name="connsiteX4" fmla="*/ 4918363 w 7315781"/>
              <a:gd name="connsiteY4" fmla="*/ 390819 h 3134019"/>
              <a:gd name="connsiteX5" fmla="*/ 5763491 w 7315781"/>
              <a:gd name="connsiteY5" fmla="*/ 86019 h 3134019"/>
              <a:gd name="connsiteX6" fmla="*/ 6359237 w 7315781"/>
              <a:gd name="connsiteY6" fmla="*/ 2893 h 3134019"/>
              <a:gd name="connsiteX7" fmla="*/ 6747164 w 7315781"/>
              <a:gd name="connsiteY7" fmla="*/ 30600 h 3134019"/>
              <a:gd name="connsiteX8" fmla="*/ 7315201 w 7315781"/>
              <a:gd name="connsiteY8" fmla="*/ 141438 h 313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5781" h="3134019">
                <a:moveTo>
                  <a:pt x="0" y="3134019"/>
                </a:moveTo>
                <a:cubicBezTo>
                  <a:pt x="299027" y="3087837"/>
                  <a:pt x="628073" y="3099383"/>
                  <a:pt x="1066800" y="2884638"/>
                </a:cubicBezTo>
                <a:cubicBezTo>
                  <a:pt x="1505527" y="2669893"/>
                  <a:pt x="2198255" y="2134183"/>
                  <a:pt x="2632364" y="1845546"/>
                </a:cubicBezTo>
                <a:cubicBezTo>
                  <a:pt x="3066473" y="1556910"/>
                  <a:pt x="3290455" y="1395274"/>
                  <a:pt x="3671455" y="1152819"/>
                </a:cubicBezTo>
                <a:cubicBezTo>
                  <a:pt x="4052455" y="910364"/>
                  <a:pt x="4569690" y="568619"/>
                  <a:pt x="4918363" y="390819"/>
                </a:cubicBezTo>
                <a:cubicBezTo>
                  <a:pt x="5267036" y="213019"/>
                  <a:pt x="5523345" y="150673"/>
                  <a:pt x="5763491" y="86019"/>
                </a:cubicBezTo>
                <a:cubicBezTo>
                  <a:pt x="6003637" y="21365"/>
                  <a:pt x="6195292" y="12129"/>
                  <a:pt x="6359237" y="2893"/>
                </a:cubicBezTo>
                <a:cubicBezTo>
                  <a:pt x="6523182" y="-6343"/>
                  <a:pt x="6587837" y="7509"/>
                  <a:pt x="6747164" y="30600"/>
                </a:cubicBezTo>
                <a:cubicBezTo>
                  <a:pt x="6906491" y="53691"/>
                  <a:pt x="7333673" y="110265"/>
                  <a:pt x="7315201" y="141438"/>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n w="57150">
                <a:solidFill>
                  <a:schemeClr val="tx1"/>
                </a:solidFill>
              </a:ln>
            </a:endParaRPr>
          </a:p>
        </p:txBody>
      </p:sp>
      <p:sp>
        <p:nvSpPr>
          <p:cNvPr id="10" name="TextBox 9"/>
          <p:cNvSpPr txBox="1"/>
          <p:nvPr/>
        </p:nvSpPr>
        <p:spPr>
          <a:xfrm>
            <a:off x="6603388" y="2327316"/>
            <a:ext cx="1512168" cy="646331"/>
          </a:xfrm>
          <a:prstGeom prst="rect">
            <a:avLst/>
          </a:prstGeom>
          <a:noFill/>
        </p:spPr>
        <p:txBody>
          <a:bodyPr wrap="square" rtlCol="0">
            <a:spAutoFit/>
          </a:bodyPr>
          <a:lstStyle/>
          <a:p>
            <a:pPr algn="ctr"/>
            <a:r>
              <a:rPr lang="en-GB" dirty="0" smtClean="0"/>
              <a:t>ECONOMIC GROWTH</a:t>
            </a:r>
            <a:endParaRPr lang="en-GB" dirty="0"/>
          </a:p>
        </p:txBody>
      </p:sp>
      <p:sp>
        <p:nvSpPr>
          <p:cNvPr id="11" name="TextBox 10"/>
          <p:cNvSpPr txBox="1"/>
          <p:nvPr/>
        </p:nvSpPr>
        <p:spPr>
          <a:xfrm>
            <a:off x="5076056" y="5230941"/>
            <a:ext cx="2448272" cy="646331"/>
          </a:xfrm>
          <a:prstGeom prst="rect">
            <a:avLst/>
          </a:prstGeom>
          <a:noFill/>
        </p:spPr>
        <p:txBody>
          <a:bodyPr wrap="square" rtlCol="0">
            <a:spAutoFit/>
          </a:bodyPr>
          <a:lstStyle/>
          <a:p>
            <a:pPr algn="ctr"/>
            <a:r>
              <a:rPr lang="en-GB" dirty="0" smtClean="0"/>
              <a:t>ENVIRONMENTAL IMPACT</a:t>
            </a:r>
            <a:endParaRPr lang="en-GB" dirty="0"/>
          </a:p>
        </p:txBody>
      </p:sp>
      <p:sp>
        <p:nvSpPr>
          <p:cNvPr id="12" name="Freeform 11"/>
          <p:cNvSpPr/>
          <p:nvPr/>
        </p:nvSpPr>
        <p:spPr>
          <a:xfrm>
            <a:off x="971600" y="2839717"/>
            <a:ext cx="7426502" cy="2633217"/>
          </a:xfrm>
          <a:custGeom>
            <a:avLst/>
            <a:gdLst>
              <a:gd name="connsiteX0" fmla="*/ 0 w 6408276"/>
              <a:gd name="connsiteY0" fmla="*/ 5048938 h 5048938"/>
              <a:gd name="connsiteX1" fmla="*/ 1066800 w 6408276"/>
              <a:gd name="connsiteY1" fmla="*/ 4799557 h 5048938"/>
              <a:gd name="connsiteX2" fmla="*/ 2812473 w 6408276"/>
              <a:gd name="connsiteY2" fmla="*/ 4106829 h 5048938"/>
              <a:gd name="connsiteX3" fmla="*/ 3713018 w 6408276"/>
              <a:gd name="connsiteY3" fmla="*/ 3386393 h 5048938"/>
              <a:gd name="connsiteX4" fmla="*/ 4807527 w 6408276"/>
              <a:gd name="connsiteY4" fmla="*/ 2236466 h 5048938"/>
              <a:gd name="connsiteX5" fmla="*/ 5694218 w 6408276"/>
              <a:gd name="connsiteY5" fmla="*/ 1335920 h 5048938"/>
              <a:gd name="connsiteX6" fmla="*/ 6165273 w 6408276"/>
              <a:gd name="connsiteY6" fmla="*/ 490793 h 5048938"/>
              <a:gd name="connsiteX7" fmla="*/ 6386946 w 6408276"/>
              <a:gd name="connsiteY7" fmla="*/ 47447 h 5048938"/>
              <a:gd name="connsiteX8" fmla="*/ 6386946 w 6408276"/>
              <a:gd name="connsiteY8" fmla="*/ 33593 h 5048938"/>
              <a:gd name="connsiteX0" fmla="*/ 0 w 6408276"/>
              <a:gd name="connsiteY0" fmla="*/ 5048938 h 5048938"/>
              <a:gd name="connsiteX1" fmla="*/ 1066800 w 6408276"/>
              <a:gd name="connsiteY1" fmla="*/ 4799557 h 5048938"/>
              <a:gd name="connsiteX2" fmla="*/ 2798618 w 6408276"/>
              <a:gd name="connsiteY2" fmla="*/ 4051411 h 5048938"/>
              <a:gd name="connsiteX3" fmla="*/ 3713018 w 6408276"/>
              <a:gd name="connsiteY3" fmla="*/ 3386393 h 5048938"/>
              <a:gd name="connsiteX4" fmla="*/ 4807527 w 6408276"/>
              <a:gd name="connsiteY4" fmla="*/ 2236466 h 5048938"/>
              <a:gd name="connsiteX5" fmla="*/ 5694218 w 6408276"/>
              <a:gd name="connsiteY5" fmla="*/ 1335920 h 5048938"/>
              <a:gd name="connsiteX6" fmla="*/ 6165273 w 6408276"/>
              <a:gd name="connsiteY6" fmla="*/ 490793 h 5048938"/>
              <a:gd name="connsiteX7" fmla="*/ 6386946 w 6408276"/>
              <a:gd name="connsiteY7" fmla="*/ 47447 h 5048938"/>
              <a:gd name="connsiteX8" fmla="*/ 6386946 w 6408276"/>
              <a:gd name="connsiteY8" fmla="*/ 33593 h 5048938"/>
              <a:gd name="connsiteX0" fmla="*/ 0 w 6408276"/>
              <a:gd name="connsiteY0" fmla="*/ 5048938 h 5048938"/>
              <a:gd name="connsiteX1" fmla="*/ 1066800 w 6408276"/>
              <a:gd name="connsiteY1" fmla="*/ 4799557 h 5048938"/>
              <a:gd name="connsiteX2" fmla="*/ 2798618 w 6408276"/>
              <a:gd name="connsiteY2" fmla="*/ 4051411 h 5048938"/>
              <a:gd name="connsiteX3" fmla="*/ 3713018 w 6408276"/>
              <a:gd name="connsiteY3" fmla="*/ 3386393 h 5048938"/>
              <a:gd name="connsiteX4" fmla="*/ 4918363 w 6408276"/>
              <a:gd name="connsiteY4" fmla="*/ 2305738 h 5048938"/>
              <a:gd name="connsiteX5" fmla="*/ 5694218 w 6408276"/>
              <a:gd name="connsiteY5" fmla="*/ 1335920 h 5048938"/>
              <a:gd name="connsiteX6" fmla="*/ 6165273 w 6408276"/>
              <a:gd name="connsiteY6" fmla="*/ 490793 h 5048938"/>
              <a:gd name="connsiteX7" fmla="*/ 6386946 w 6408276"/>
              <a:gd name="connsiteY7" fmla="*/ 47447 h 5048938"/>
              <a:gd name="connsiteX8" fmla="*/ 6386946 w 6408276"/>
              <a:gd name="connsiteY8" fmla="*/ 33593 h 5048938"/>
              <a:gd name="connsiteX0" fmla="*/ 0 w 6406337"/>
              <a:gd name="connsiteY0" fmla="*/ 5050804 h 5050804"/>
              <a:gd name="connsiteX1" fmla="*/ 1066800 w 6406337"/>
              <a:gd name="connsiteY1" fmla="*/ 4801423 h 5050804"/>
              <a:gd name="connsiteX2" fmla="*/ 2798618 w 6406337"/>
              <a:gd name="connsiteY2" fmla="*/ 4053277 h 5050804"/>
              <a:gd name="connsiteX3" fmla="*/ 3713018 w 6406337"/>
              <a:gd name="connsiteY3" fmla="*/ 3388259 h 5050804"/>
              <a:gd name="connsiteX4" fmla="*/ 4918363 w 6406337"/>
              <a:gd name="connsiteY4" fmla="*/ 2307604 h 5050804"/>
              <a:gd name="connsiteX5" fmla="*/ 5694218 w 6406337"/>
              <a:gd name="connsiteY5" fmla="*/ 1337786 h 5050804"/>
              <a:gd name="connsiteX6" fmla="*/ 6192982 w 6406337"/>
              <a:gd name="connsiteY6" fmla="*/ 520368 h 5050804"/>
              <a:gd name="connsiteX7" fmla="*/ 6386946 w 6406337"/>
              <a:gd name="connsiteY7" fmla="*/ 49313 h 5050804"/>
              <a:gd name="connsiteX8" fmla="*/ 6386946 w 6406337"/>
              <a:gd name="connsiteY8" fmla="*/ 35459 h 5050804"/>
              <a:gd name="connsiteX0" fmla="*/ 0 w 6406337"/>
              <a:gd name="connsiteY0" fmla="*/ 5050804 h 5050804"/>
              <a:gd name="connsiteX1" fmla="*/ 1066800 w 6406337"/>
              <a:gd name="connsiteY1" fmla="*/ 4801423 h 5050804"/>
              <a:gd name="connsiteX2" fmla="*/ 2784764 w 6406337"/>
              <a:gd name="connsiteY2" fmla="*/ 4011713 h 5050804"/>
              <a:gd name="connsiteX3" fmla="*/ 3713018 w 6406337"/>
              <a:gd name="connsiteY3" fmla="*/ 3388259 h 5050804"/>
              <a:gd name="connsiteX4" fmla="*/ 4918363 w 6406337"/>
              <a:gd name="connsiteY4" fmla="*/ 2307604 h 5050804"/>
              <a:gd name="connsiteX5" fmla="*/ 5694218 w 6406337"/>
              <a:gd name="connsiteY5" fmla="*/ 1337786 h 5050804"/>
              <a:gd name="connsiteX6" fmla="*/ 6192982 w 6406337"/>
              <a:gd name="connsiteY6" fmla="*/ 520368 h 5050804"/>
              <a:gd name="connsiteX7" fmla="*/ 6386946 w 6406337"/>
              <a:gd name="connsiteY7" fmla="*/ 49313 h 5050804"/>
              <a:gd name="connsiteX8" fmla="*/ 6386946 w 6406337"/>
              <a:gd name="connsiteY8" fmla="*/ 35459 h 5050804"/>
              <a:gd name="connsiteX0" fmla="*/ 0 w 6406337"/>
              <a:gd name="connsiteY0" fmla="*/ 5050804 h 5050804"/>
              <a:gd name="connsiteX1" fmla="*/ 1066800 w 6406337"/>
              <a:gd name="connsiteY1" fmla="*/ 4801423 h 5050804"/>
              <a:gd name="connsiteX2" fmla="*/ 2784764 w 6406337"/>
              <a:gd name="connsiteY2" fmla="*/ 4011713 h 5050804"/>
              <a:gd name="connsiteX3" fmla="*/ 3754582 w 6406337"/>
              <a:gd name="connsiteY3" fmla="*/ 3388259 h 5050804"/>
              <a:gd name="connsiteX4" fmla="*/ 4918363 w 6406337"/>
              <a:gd name="connsiteY4" fmla="*/ 2307604 h 5050804"/>
              <a:gd name="connsiteX5" fmla="*/ 5694218 w 6406337"/>
              <a:gd name="connsiteY5" fmla="*/ 1337786 h 5050804"/>
              <a:gd name="connsiteX6" fmla="*/ 6192982 w 6406337"/>
              <a:gd name="connsiteY6" fmla="*/ 520368 h 5050804"/>
              <a:gd name="connsiteX7" fmla="*/ 6386946 w 6406337"/>
              <a:gd name="connsiteY7" fmla="*/ 49313 h 5050804"/>
              <a:gd name="connsiteX8" fmla="*/ 6386946 w 6406337"/>
              <a:gd name="connsiteY8" fmla="*/ 35459 h 5050804"/>
              <a:gd name="connsiteX0" fmla="*/ 0 w 6406337"/>
              <a:gd name="connsiteY0" fmla="*/ 5050804 h 5050804"/>
              <a:gd name="connsiteX1" fmla="*/ 1066800 w 6406337"/>
              <a:gd name="connsiteY1" fmla="*/ 4801423 h 5050804"/>
              <a:gd name="connsiteX2" fmla="*/ 2632364 w 6406337"/>
              <a:gd name="connsiteY2" fmla="*/ 3762331 h 5050804"/>
              <a:gd name="connsiteX3" fmla="*/ 3754582 w 6406337"/>
              <a:gd name="connsiteY3" fmla="*/ 3388259 h 5050804"/>
              <a:gd name="connsiteX4" fmla="*/ 4918363 w 6406337"/>
              <a:gd name="connsiteY4" fmla="*/ 2307604 h 5050804"/>
              <a:gd name="connsiteX5" fmla="*/ 5694218 w 6406337"/>
              <a:gd name="connsiteY5" fmla="*/ 1337786 h 5050804"/>
              <a:gd name="connsiteX6" fmla="*/ 6192982 w 6406337"/>
              <a:gd name="connsiteY6" fmla="*/ 520368 h 5050804"/>
              <a:gd name="connsiteX7" fmla="*/ 6386946 w 6406337"/>
              <a:gd name="connsiteY7" fmla="*/ 49313 h 5050804"/>
              <a:gd name="connsiteX8" fmla="*/ 6386946 w 6406337"/>
              <a:gd name="connsiteY8" fmla="*/ 35459 h 5050804"/>
              <a:gd name="connsiteX0" fmla="*/ 0 w 6406337"/>
              <a:gd name="connsiteY0" fmla="*/ 5050804 h 5050804"/>
              <a:gd name="connsiteX1" fmla="*/ 1066800 w 6406337"/>
              <a:gd name="connsiteY1" fmla="*/ 4801423 h 5050804"/>
              <a:gd name="connsiteX2" fmla="*/ 2632364 w 6406337"/>
              <a:gd name="connsiteY2" fmla="*/ 3762331 h 5050804"/>
              <a:gd name="connsiteX3" fmla="*/ 3671455 w 6406337"/>
              <a:gd name="connsiteY3" fmla="*/ 3069604 h 5050804"/>
              <a:gd name="connsiteX4" fmla="*/ 4918363 w 6406337"/>
              <a:gd name="connsiteY4" fmla="*/ 2307604 h 5050804"/>
              <a:gd name="connsiteX5" fmla="*/ 5694218 w 6406337"/>
              <a:gd name="connsiteY5" fmla="*/ 1337786 h 5050804"/>
              <a:gd name="connsiteX6" fmla="*/ 6192982 w 6406337"/>
              <a:gd name="connsiteY6" fmla="*/ 520368 h 5050804"/>
              <a:gd name="connsiteX7" fmla="*/ 6386946 w 6406337"/>
              <a:gd name="connsiteY7" fmla="*/ 49313 h 5050804"/>
              <a:gd name="connsiteX8" fmla="*/ 6386946 w 6406337"/>
              <a:gd name="connsiteY8" fmla="*/ 35459 h 5050804"/>
              <a:gd name="connsiteX0" fmla="*/ 0 w 6406337"/>
              <a:gd name="connsiteY0" fmla="*/ 5050804 h 5050804"/>
              <a:gd name="connsiteX1" fmla="*/ 1066800 w 6406337"/>
              <a:gd name="connsiteY1" fmla="*/ 4801423 h 5050804"/>
              <a:gd name="connsiteX2" fmla="*/ 2632364 w 6406337"/>
              <a:gd name="connsiteY2" fmla="*/ 3762331 h 5050804"/>
              <a:gd name="connsiteX3" fmla="*/ 3671455 w 6406337"/>
              <a:gd name="connsiteY3" fmla="*/ 3069604 h 5050804"/>
              <a:gd name="connsiteX4" fmla="*/ 4918363 w 6406337"/>
              <a:gd name="connsiteY4" fmla="*/ 2307604 h 5050804"/>
              <a:gd name="connsiteX5" fmla="*/ 5763491 w 6406337"/>
              <a:gd name="connsiteY5" fmla="*/ 2002804 h 5050804"/>
              <a:gd name="connsiteX6" fmla="*/ 6192982 w 6406337"/>
              <a:gd name="connsiteY6" fmla="*/ 520368 h 5050804"/>
              <a:gd name="connsiteX7" fmla="*/ 6386946 w 6406337"/>
              <a:gd name="connsiteY7" fmla="*/ 49313 h 5050804"/>
              <a:gd name="connsiteX8" fmla="*/ 6386946 w 6406337"/>
              <a:gd name="connsiteY8" fmla="*/ 35459 h 5050804"/>
              <a:gd name="connsiteX0" fmla="*/ 0 w 6412553"/>
              <a:gd name="connsiteY0" fmla="*/ 5152262 h 5152262"/>
              <a:gd name="connsiteX1" fmla="*/ 1066800 w 6412553"/>
              <a:gd name="connsiteY1" fmla="*/ 4902881 h 5152262"/>
              <a:gd name="connsiteX2" fmla="*/ 2632364 w 6412553"/>
              <a:gd name="connsiteY2" fmla="*/ 3863789 h 5152262"/>
              <a:gd name="connsiteX3" fmla="*/ 3671455 w 6412553"/>
              <a:gd name="connsiteY3" fmla="*/ 3171062 h 5152262"/>
              <a:gd name="connsiteX4" fmla="*/ 4918363 w 6412553"/>
              <a:gd name="connsiteY4" fmla="*/ 2409062 h 5152262"/>
              <a:gd name="connsiteX5" fmla="*/ 5763491 w 6412553"/>
              <a:gd name="connsiteY5" fmla="*/ 2104262 h 5152262"/>
              <a:gd name="connsiteX6" fmla="*/ 6359237 w 6412553"/>
              <a:gd name="connsiteY6" fmla="*/ 2021136 h 5152262"/>
              <a:gd name="connsiteX7" fmla="*/ 6386946 w 6412553"/>
              <a:gd name="connsiteY7" fmla="*/ 150771 h 5152262"/>
              <a:gd name="connsiteX8" fmla="*/ 6386946 w 6412553"/>
              <a:gd name="connsiteY8" fmla="*/ 136917 h 5152262"/>
              <a:gd name="connsiteX0" fmla="*/ 0 w 7024713"/>
              <a:gd name="connsiteY0" fmla="*/ 5002128 h 5002128"/>
              <a:gd name="connsiteX1" fmla="*/ 1066800 w 7024713"/>
              <a:gd name="connsiteY1" fmla="*/ 4752747 h 5002128"/>
              <a:gd name="connsiteX2" fmla="*/ 2632364 w 7024713"/>
              <a:gd name="connsiteY2" fmla="*/ 3713655 h 5002128"/>
              <a:gd name="connsiteX3" fmla="*/ 3671455 w 7024713"/>
              <a:gd name="connsiteY3" fmla="*/ 3020928 h 5002128"/>
              <a:gd name="connsiteX4" fmla="*/ 4918363 w 7024713"/>
              <a:gd name="connsiteY4" fmla="*/ 2258928 h 5002128"/>
              <a:gd name="connsiteX5" fmla="*/ 5763491 w 7024713"/>
              <a:gd name="connsiteY5" fmla="*/ 1954128 h 5002128"/>
              <a:gd name="connsiteX6" fmla="*/ 6359237 w 7024713"/>
              <a:gd name="connsiteY6" fmla="*/ 1871002 h 5002128"/>
              <a:gd name="connsiteX7" fmla="*/ 6386946 w 7024713"/>
              <a:gd name="connsiteY7" fmla="*/ 637 h 5002128"/>
              <a:gd name="connsiteX8" fmla="*/ 7024255 w 7024713"/>
              <a:gd name="connsiteY8" fmla="*/ 2092674 h 5002128"/>
              <a:gd name="connsiteX0" fmla="*/ 0 w 7025385"/>
              <a:gd name="connsiteY0" fmla="*/ 3132231 h 3132231"/>
              <a:gd name="connsiteX1" fmla="*/ 1066800 w 7025385"/>
              <a:gd name="connsiteY1" fmla="*/ 2882850 h 3132231"/>
              <a:gd name="connsiteX2" fmla="*/ 2632364 w 7025385"/>
              <a:gd name="connsiteY2" fmla="*/ 1843758 h 3132231"/>
              <a:gd name="connsiteX3" fmla="*/ 3671455 w 7025385"/>
              <a:gd name="connsiteY3" fmla="*/ 1151031 h 3132231"/>
              <a:gd name="connsiteX4" fmla="*/ 4918363 w 7025385"/>
              <a:gd name="connsiteY4" fmla="*/ 389031 h 3132231"/>
              <a:gd name="connsiteX5" fmla="*/ 5763491 w 7025385"/>
              <a:gd name="connsiteY5" fmla="*/ 84231 h 3132231"/>
              <a:gd name="connsiteX6" fmla="*/ 6359237 w 7025385"/>
              <a:gd name="connsiteY6" fmla="*/ 1105 h 3132231"/>
              <a:gd name="connsiteX7" fmla="*/ 6719455 w 7025385"/>
              <a:gd name="connsiteY7" fmla="*/ 125794 h 3132231"/>
              <a:gd name="connsiteX8" fmla="*/ 7024255 w 7025385"/>
              <a:gd name="connsiteY8" fmla="*/ 222777 h 3132231"/>
              <a:gd name="connsiteX0" fmla="*/ 0 w 7315747"/>
              <a:gd name="connsiteY0" fmla="*/ 3132231 h 3132231"/>
              <a:gd name="connsiteX1" fmla="*/ 1066800 w 7315747"/>
              <a:gd name="connsiteY1" fmla="*/ 2882850 h 3132231"/>
              <a:gd name="connsiteX2" fmla="*/ 2632364 w 7315747"/>
              <a:gd name="connsiteY2" fmla="*/ 1843758 h 3132231"/>
              <a:gd name="connsiteX3" fmla="*/ 3671455 w 7315747"/>
              <a:gd name="connsiteY3" fmla="*/ 1151031 h 3132231"/>
              <a:gd name="connsiteX4" fmla="*/ 4918363 w 7315747"/>
              <a:gd name="connsiteY4" fmla="*/ 389031 h 3132231"/>
              <a:gd name="connsiteX5" fmla="*/ 5763491 w 7315747"/>
              <a:gd name="connsiteY5" fmla="*/ 84231 h 3132231"/>
              <a:gd name="connsiteX6" fmla="*/ 6359237 w 7315747"/>
              <a:gd name="connsiteY6" fmla="*/ 1105 h 3132231"/>
              <a:gd name="connsiteX7" fmla="*/ 6719455 w 7315747"/>
              <a:gd name="connsiteY7" fmla="*/ 125794 h 3132231"/>
              <a:gd name="connsiteX8" fmla="*/ 7315201 w 7315747"/>
              <a:gd name="connsiteY8" fmla="*/ 139650 h 3132231"/>
              <a:gd name="connsiteX0" fmla="*/ 0 w 7315781"/>
              <a:gd name="connsiteY0" fmla="*/ 3134019 h 3134019"/>
              <a:gd name="connsiteX1" fmla="*/ 1066800 w 7315781"/>
              <a:gd name="connsiteY1" fmla="*/ 2884638 h 3134019"/>
              <a:gd name="connsiteX2" fmla="*/ 2632364 w 7315781"/>
              <a:gd name="connsiteY2" fmla="*/ 1845546 h 3134019"/>
              <a:gd name="connsiteX3" fmla="*/ 3671455 w 7315781"/>
              <a:gd name="connsiteY3" fmla="*/ 1152819 h 3134019"/>
              <a:gd name="connsiteX4" fmla="*/ 4918363 w 7315781"/>
              <a:gd name="connsiteY4" fmla="*/ 390819 h 3134019"/>
              <a:gd name="connsiteX5" fmla="*/ 5763491 w 7315781"/>
              <a:gd name="connsiteY5" fmla="*/ 86019 h 3134019"/>
              <a:gd name="connsiteX6" fmla="*/ 6359237 w 7315781"/>
              <a:gd name="connsiteY6" fmla="*/ 2893 h 3134019"/>
              <a:gd name="connsiteX7" fmla="*/ 6747164 w 7315781"/>
              <a:gd name="connsiteY7" fmla="*/ 30600 h 3134019"/>
              <a:gd name="connsiteX8" fmla="*/ 7315201 w 7315781"/>
              <a:gd name="connsiteY8" fmla="*/ 141438 h 3134019"/>
              <a:gd name="connsiteX0" fmla="*/ 0 w 7398908"/>
              <a:gd name="connsiteY0" fmla="*/ 2995474 h 2995474"/>
              <a:gd name="connsiteX1" fmla="*/ 1149927 w 7398908"/>
              <a:gd name="connsiteY1" fmla="*/ 2884638 h 2995474"/>
              <a:gd name="connsiteX2" fmla="*/ 2715491 w 7398908"/>
              <a:gd name="connsiteY2" fmla="*/ 1845546 h 2995474"/>
              <a:gd name="connsiteX3" fmla="*/ 3754582 w 7398908"/>
              <a:gd name="connsiteY3" fmla="*/ 1152819 h 2995474"/>
              <a:gd name="connsiteX4" fmla="*/ 5001490 w 7398908"/>
              <a:gd name="connsiteY4" fmla="*/ 390819 h 2995474"/>
              <a:gd name="connsiteX5" fmla="*/ 5846618 w 7398908"/>
              <a:gd name="connsiteY5" fmla="*/ 86019 h 2995474"/>
              <a:gd name="connsiteX6" fmla="*/ 6442364 w 7398908"/>
              <a:gd name="connsiteY6" fmla="*/ 2893 h 2995474"/>
              <a:gd name="connsiteX7" fmla="*/ 6830291 w 7398908"/>
              <a:gd name="connsiteY7" fmla="*/ 30600 h 2995474"/>
              <a:gd name="connsiteX8" fmla="*/ 7398328 w 7398908"/>
              <a:gd name="connsiteY8" fmla="*/ 141438 h 2995474"/>
              <a:gd name="connsiteX0" fmla="*/ 0 w 7398908"/>
              <a:gd name="connsiteY0" fmla="*/ 2995474 h 3024270"/>
              <a:gd name="connsiteX1" fmla="*/ 1149927 w 7398908"/>
              <a:gd name="connsiteY1" fmla="*/ 2884638 h 3024270"/>
              <a:gd name="connsiteX2" fmla="*/ 2313710 w 7398908"/>
              <a:gd name="connsiteY2" fmla="*/ 1416055 h 3024270"/>
              <a:gd name="connsiteX3" fmla="*/ 3754582 w 7398908"/>
              <a:gd name="connsiteY3" fmla="*/ 1152819 h 3024270"/>
              <a:gd name="connsiteX4" fmla="*/ 5001490 w 7398908"/>
              <a:gd name="connsiteY4" fmla="*/ 390819 h 3024270"/>
              <a:gd name="connsiteX5" fmla="*/ 5846618 w 7398908"/>
              <a:gd name="connsiteY5" fmla="*/ 86019 h 3024270"/>
              <a:gd name="connsiteX6" fmla="*/ 6442364 w 7398908"/>
              <a:gd name="connsiteY6" fmla="*/ 2893 h 3024270"/>
              <a:gd name="connsiteX7" fmla="*/ 6830291 w 7398908"/>
              <a:gd name="connsiteY7" fmla="*/ 30600 h 3024270"/>
              <a:gd name="connsiteX8" fmla="*/ 7398328 w 7398908"/>
              <a:gd name="connsiteY8" fmla="*/ 141438 h 3024270"/>
              <a:gd name="connsiteX0" fmla="*/ 0 w 7398908"/>
              <a:gd name="connsiteY0" fmla="*/ 2995474 h 3024270"/>
              <a:gd name="connsiteX1" fmla="*/ 1149927 w 7398908"/>
              <a:gd name="connsiteY1" fmla="*/ 2884638 h 3024270"/>
              <a:gd name="connsiteX2" fmla="*/ 2313710 w 7398908"/>
              <a:gd name="connsiteY2" fmla="*/ 1416055 h 3024270"/>
              <a:gd name="connsiteX3" fmla="*/ 3283528 w 7398908"/>
              <a:gd name="connsiteY3" fmla="*/ 598638 h 3024270"/>
              <a:gd name="connsiteX4" fmla="*/ 5001490 w 7398908"/>
              <a:gd name="connsiteY4" fmla="*/ 390819 h 3024270"/>
              <a:gd name="connsiteX5" fmla="*/ 5846618 w 7398908"/>
              <a:gd name="connsiteY5" fmla="*/ 86019 h 3024270"/>
              <a:gd name="connsiteX6" fmla="*/ 6442364 w 7398908"/>
              <a:gd name="connsiteY6" fmla="*/ 2893 h 3024270"/>
              <a:gd name="connsiteX7" fmla="*/ 6830291 w 7398908"/>
              <a:gd name="connsiteY7" fmla="*/ 30600 h 3024270"/>
              <a:gd name="connsiteX8" fmla="*/ 7398328 w 7398908"/>
              <a:gd name="connsiteY8" fmla="*/ 141438 h 3024270"/>
              <a:gd name="connsiteX0" fmla="*/ 0 w 7398908"/>
              <a:gd name="connsiteY0" fmla="*/ 3000569 h 3029365"/>
              <a:gd name="connsiteX1" fmla="*/ 1149927 w 7398908"/>
              <a:gd name="connsiteY1" fmla="*/ 2889733 h 3029365"/>
              <a:gd name="connsiteX2" fmla="*/ 2313710 w 7398908"/>
              <a:gd name="connsiteY2" fmla="*/ 1421150 h 3029365"/>
              <a:gd name="connsiteX3" fmla="*/ 3283528 w 7398908"/>
              <a:gd name="connsiteY3" fmla="*/ 603733 h 3029365"/>
              <a:gd name="connsiteX4" fmla="*/ 4959927 w 7398908"/>
              <a:gd name="connsiteY4" fmla="*/ 853114 h 3029365"/>
              <a:gd name="connsiteX5" fmla="*/ 5846618 w 7398908"/>
              <a:gd name="connsiteY5" fmla="*/ 91114 h 3029365"/>
              <a:gd name="connsiteX6" fmla="*/ 6442364 w 7398908"/>
              <a:gd name="connsiteY6" fmla="*/ 7988 h 3029365"/>
              <a:gd name="connsiteX7" fmla="*/ 6830291 w 7398908"/>
              <a:gd name="connsiteY7" fmla="*/ 35695 h 3029365"/>
              <a:gd name="connsiteX8" fmla="*/ 7398328 w 7398908"/>
              <a:gd name="connsiteY8" fmla="*/ 146533 h 3029365"/>
              <a:gd name="connsiteX0" fmla="*/ 0 w 7398908"/>
              <a:gd name="connsiteY0" fmla="*/ 3090144 h 3118940"/>
              <a:gd name="connsiteX1" fmla="*/ 1149927 w 7398908"/>
              <a:gd name="connsiteY1" fmla="*/ 2979308 h 3118940"/>
              <a:gd name="connsiteX2" fmla="*/ 2313710 w 7398908"/>
              <a:gd name="connsiteY2" fmla="*/ 1510725 h 3118940"/>
              <a:gd name="connsiteX3" fmla="*/ 3283528 w 7398908"/>
              <a:gd name="connsiteY3" fmla="*/ 693308 h 3118940"/>
              <a:gd name="connsiteX4" fmla="*/ 4959927 w 7398908"/>
              <a:gd name="connsiteY4" fmla="*/ 942689 h 3118940"/>
              <a:gd name="connsiteX5" fmla="*/ 5777345 w 7398908"/>
              <a:gd name="connsiteY5" fmla="*/ 1469162 h 3118940"/>
              <a:gd name="connsiteX6" fmla="*/ 6442364 w 7398908"/>
              <a:gd name="connsiteY6" fmla="*/ 97563 h 3118940"/>
              <a:gd name="connsiteX7" fmla="*/ 6830291 w 7398908"/>
              <a:gd name="connsiteY7" fmla="*/ 125270 h 3118940"/>
              <a:gd name="connsiteX8" fmla="*/ 7398328 w 7398908"/>
              <a:gd name="connsiteY8" fmla="*/ 236108 h 3118940"/>
              <a:gd name="connsiteX0" fmla="*/ 0 w 7426588"/>
              <a:gd name="connsiteY0" fmla="*/ 3222175 h 3250971"/>
              <a:gd name="connsiteX1" fmla="*/ 1149927 w 7426588"/>
              <a:gd name="connsiteY1" fmla="*/ 3111339 h 3250971"/>
              <a:gd name="connsiteX2" fmla="*/ 2313710 w 7426588"/>
              <a:gd name="connsiteY2" fmla="*/ 1642756 h 3250971"/>
              <a:gd name="connsiteX3" fmla="*/ 3283528 w 7426588"/>
              <a:gd name="connsiteY3" fmla="*/ 825339 h 3250971"/>
              <a:gd name="connsiteX4" fmla="*/ 4959927 w 7426588"/>
              <a:gd name="connsiteY4" fmla="*/ 1074720 h 3250971"/>
              <a:gd name="connsiteX5" fmla="*/ 5777345 w 7426588"/>
              <a:gd name="connsiteY5" fmla="*/ 1601193 h 3250971"/>
              <a:gd name="connsiteX6" fmla="*/ 6442364 w 7426588"/>
              <a:gd name="connsiteY6" fmla="*/ 229594 h 3250971"/>
              <a:gd name="connsiteX7" fmla="*/ 6830291 w 7426588"/>
              <a:gd name="connsiteY7" fmla="*/ 257301 h 3250971"/>
              <a:gd name="connsiteX8" fmla="*/ 7426037 w 7426588"/>
              <a:gd name="connsiteY8" fmla="*/ 2737267 h 3250971"/>
              <a:gd name="connsiteX0" fmla="*/ 0 w 7426643"/>
              <a:gd name="connsiteY0" fmla="*/ 2994184 h 3022980"/>
              <a:gd name="connsiteX1" fmla="*/ 1149927 w 7426643"/>
              <a:gd name="connsiteY1" fmla="*/ 2883348 h 3022980"/>
              <a:gd name="connsiteX2" fmla="*/ 2313710 w 7426643"/>
              <a:gd name="connsiteY2" fmla="*/ 1414765 h 3022980"/>
              <a:gd name="connsiteX3" fmla="*/ 3283528 w 7426643"/>
              <a:gd name="connsiteY3" fmla="*/ 597348 h 3022980"/>
              <a:gd name="connsiteX4" fmla="*/ 4959927 w 7426643"/>
              <a:gd name="connsiteY4" fmla="*/ 846729 h 3022980"/>
              <a:gd name="connsiteX5" fmla="*/ 5777345 w 7426643"/>
              <a:gd name="connsiteY5" fmla="*/ 1373202 h 3022980"/>
              <a:gd name="connsiteX6" fmla="*/ 6442364 w 7426643"/>
              <a:gd name="connsiteY6" fmla="*/ 1603 h 3022980"/>
              <a:gd name="connsiteX7" fmla="*/ 6871854 w 7426643"/>
              <a:gd name="connsiteY7" fmla="*/ 1691856 h 3022980"/>
              <a:gd name="connsiteX8" fmla="*/ 7426037 w 7426643"/>
              <a:gd name="connsiteY8" fmla="*/ 2509276 h 3022980"/>
              <a:gd name="connsiteX0" fmla="*/ 0 w 7426649"/>
              <a:gd name="connsiteY0" fmla="*/ 2420236 h 2449032"/>
              <a:gd name="connsiteX1" fmla="*/ 1149927 w 7426649"/>
              <a:gd name="connsiteY1" fmla="*/ 2309400 h 2449032"/>
              <a:gd name="connsiteX2" fmla="*/ 2313710 w 7426649"/>
              <a:gd name="connsiteY2" fmla="*/ 840817 h 2449032"/>
              <a:gd name="connsiteX3" fmla="*/ 3283528 w 7426649"/>
              <a:gd name="connsiteY3" fmla="*/ 23400 h 2449032"/>
              <a:gd name="connsiteX4" fmla="*/ 4959927 w 7426649"/>
              <a:gd name="connsiteY4" fmla="*/ 272781 h 2449032"/>
              <a:gd name="connsiteX5" fmla="*/ 5777345 w 7426649"/>
              <a:gd name="connsiteY5" fmla="*/ 799254 h 2449032"/>
              <a:gd name="connsiteX6" fmla="*/ 6414654 w 7426649"/>
              <a:gd name="connsiteY6" fmla="*/ 965509 h 2449032"/>
              <a:gd name="connsiteX7" fmla="*/ 6871854 w 7426649"/>
              <a:gd name="connsiteY7" fmla="*/ 1117908 h 2449032"/>
              <a:gd name="connsiteX8" fmla="*/ 7426037 w 7426649"/>
              <a:gd name="connsiteY8" fmla="*/ 1935328 h 2449032"/>
              <a:gd name="connsiteX0" fmla="*/ 0 w 7426649"/>
              <a:gd name="connsiteY0" fmla="*/ 2420236 h 2420236"/>
              <a:gd name="connsiteX1" fmla="*/ 914400 w 7426649"/>
              <a:gd name="connsiteY1" fmla="*/ 1852200 h 2420236"/>
              <a:gd name="connsiteX2" fmla="*/ 2313710 w 7426649"/>
              <a:gd name="connsiteY2" fmla="*/ 840817 h 2420236"/>
              <a:gd name="connsiteX3" fmla="*/ 3283528 w 7426649"/>
              <a:gd name="connsiteY3" fmla="*/ 23400 h 2420236"/>
              <a:gd name="connsiteX4" fmla="*/ 4959927 w 7426649"/>
              <a:gd name="connsiteY4" fmla="*/ 272781 h 2420236"/>
              <a:gd name="connsiteX5" fmla="*/ 5777345 w 7426649"/>
              <a:gd name="connsiteY5" fmla="*/ 799254 h 2420236"/>
              <a:gd name="connsiteX6" fmla="*/ 6414654 w 7426649"/>
              <a:gd name="connsiteY6" fmla="*/ 965509 h 2420236"/>
              <a:gd name="connsiteX7" fmla="*/ 6871854 w 7426649"/>
              <a:gd name="connsiteY7" fmla="*/ 1117908 h 2420236"/>
              <a:gd name="connsiteX8" fmla="*/ 7426037 w 7426649"/>
              <a:gd name="connsiteY8" fmla="*/ 1935328 h 2420236"/>
              <a:gd name="connsiteX0" fmla="*/ 0 w 7426649"/>
              <a:gd name="connsiteY0" fmla="*/ 2417811 h 2417811"/>
              <a:gd name="connsiteX1" fmla="*/ 914400 w 7426649"/>
              <a:gd name="connsiteY1" fmla="*/ 1849775 h 2417811"/>
              <a:gd name="connsiteX2" fmla="*/ 2286001 w 7426649"/>
              <a:gd name="connsiteY2" fmla="*/ 796828 h 2417811"/>
              <a:gd name="connsiteX3" fmla="*/ 3283528 w 7426649"/>
              <a:gd name="connsiteY3" fmla="*/ 20975 h 2417811"/>
              <a:gd name="connsiteX4" fmla="*/ 4959927 w 7426649"/>
              <a:gd name="connsiteY4" fmla="*/ 270356 h 2417811"/>
              <a:gd name="connsiteX5" fmla="*/ 5777345 w 7426649"/>
              <a:gd name="connsiteY5" fmla="*/ 796829 h 2417811"/>
              <a:gd name="connsiteX6" fmla="*/ 6414654 w 7426649"/>
              <a:gd name="connsiteY6" fmla="*/ 963084 h 2417811"/>
              <a:gd name="connsiteX7" fmla="*/ 6871854 w 7426649"/>
              <a:gd name="connsiteY7" fmla="*/ 1115483 h 2417811"/>
              <a:gd name="connsiteX8" fmla="*/ 7426037 w 7426649"/>
              <a:gd name="connsiteY8" fmla="*/ 1932903 h 2417811"/>
              <a:gd name="connsiteX0" fmla="*/ 0 w 7426649"/>
              <a:gd name="connsiteY0" fmla="*/ 2193029 h 2193029"/>
              <a:gd name="connsiteX1" fmla="*/ 914400 w 7426649"/>
              <a:gd name="connsiteY1" fmla="*/ 1624993 h 2193029"/>
              <a:gd name="connsiteX2" fmla="*/ 2286001 w 7426649"/>
              <a:gd name="connsiteY2" fmla="*/ 572046 h 2193029"/>
              <a:gd name="connsiteX3" fmla="*/ 3380510 w 7426649"/>
              <a:gd name="connsiteY3" fmla="*/ 87138 h 2193029"/>
              <a:gd name="connsiteX4" fmla="*/ 4959927 w 7426649"/>
              <a:gd name="connsiteY4" fmla="*/ 45574 h 2193029"/>
              <a:gd name="connsiteX5" fmla="*/ 5777345 w 7426649"/>
              <a:gd name="connsiteY5" fmla="*/ 572047 h 2193029"/>
              <a:gd name="connsiteX6" fmla="*/ 6414654 w 7426649"/>
              <a:gd name="connsiteY6" fmla="*/ 738302 h 2193029"/>
              <a:gd name="connsiteX7" fmla="*/ 6871854 w 7426649"/>
              <a:gd name="connsiteY7" fmla="*/ 890701 h 2193029"/>
              <a:gd name="connsiteX8" fmla="*/ 7426037 w 7426649"/>
              <a:gd name="connsiteY8" fmla="*/ 1708121 h 2193029"/>
              <a:gd name="connsiteX0" fmla="*/ 0 w 7426649"/>
              <a:gd name="connsiteY0" fmla="*/ 2105988 h 2105988"/>
              <a:gd name="connsiteX1" fmla="*/ 914400 w 7426649"/>
              <a:gd name="connsiteY1" fmla="*/ 1537952 h 2105988"/>
              <a:gd name="connsiteX2" fmla="*/ 2286001 w 7426649"/>
              <a:gd name="connsiteY2" fmla="*/ 485005 h 2105988"/>
              <a:gd name="connsiteX3" fmla="*/ 3380510 w 7426649"/>
              <a:gd name="connsiteY3" fmla="*/ 97 h 2105988"/>
              <a:gd name="connsiteX4" fmla="*/ 5015345 w 7426649"/>
              <a:gd name="connsiteY4" fmla="*/ 443442 h 2105988"/>
              <a:gd name="connsiteX5" fmla="*/ 5777345 w 7426649"/>
              <a:gd name="connsiteY5" fmla="*/ 485006 h 2105988"/>
              <a:gd name="connsiteX6" fmla="*/ 6414654 w 7426649"/>
              <a:gd name="connsiteY6" fmla="*/ 651261 h 2105988"/>
              <a:gd name="connsiteX7" fmla="*/ 6871854 w 7426649"/>
              <a:gd name="connsiteY7" fmla="*/ 803660 h 2105988"/>
              <a:gd name="connsiteX8" fmla="*/ 7426037 w 7426649"/>
              <a:gd name="connsiteY8" fmla="*/ 1621080 h 2105988"/>
              <a:gd name="connsiteX0" fmla="*/ 0 w 7426649"/>
              <a:gd name="connsiteY0" fmla="*/ 2106008 h 2106008"/>
              <a:gd name="connsiteX1" fmla="*/ 914400 w 7426649"/>
              <a:gd name="connsiteY1" fmla="*/ 1537972 h 2106008"/>
              <a:gd name="connsiteX2" fmla="*/ 2286001 w 7426649"/>
              <a:gd name="connsiteY2" fmla="*/ 485025 h 2106008"/>
              <a:gd name="connsiteX3" fmla="*/ 3380510 w 7426649"/>
              <a:gd name="connsiteY3" fmla="*/ 117 h 2106008"/>
              <a:gd name="connsiteX4" fmla="*/ 5015345 w 7426649"/>
              <a:gd name="connsiteY4" fmla="*/ 443462 h 2106008"/>
              <a:gd name="connsiteX5" fmla="*/ 5832764 w 7426649"/>
              <a:gd name="connsiteY5" fmla="*/ 900662 h 2106008"/>
              <a:gd name="connsiteX6" fmla="*/ 6414654 w 7426649"/>
              <a:gd name="connsiteY6" fmla="*/ 651281 h 2106008"/>
              <a:gd name="connsiteX7" fmla="*/ 6871854 w 7426649"/>
              <a:gd name="connsiteY7" fmla="*/ 803680 h 2106008"/>
              <a:gd name="connsiteX8" fmla="*/ 7426037 w 7426649"/>
              <a:gd name="connsiteY8" fmla="*/ 1621100 h 2106008"/>
              <a:gd name="connsiteX0" fmla="*/ 0 w 7426653"/>
              <a:gd name="connsiteY0" fmla="*/ 2106008 h 2106008"/>
              <a:gd name="connsiteX1" fmla="*/ 914400 w 7426653"/>
              <a:gd name="connsiteY1" fmla="*/ 1537972 h 2106008"/>
              <a:gd name="connsiteX2" fmla="*/ 2286001 w 7426653"/>
              <a:gd name="connsiteY2" fmla="*/ 485025 h 2106008"/>
              <a:gd name="connsiteX3" fmla="*/ 3380510 w 7426653"/>
              <a:gd name="connsiteY3" fmla="*/ 117 h 2106008"/>
              <a:gd name="connsiteX4" fmla="*/ 5015345 w 7426653"/>
              <a:gd name="connsiteY4" fmla="*/ 443462 h 2106008"/>
              <a:gd name="connsiteX5" fmla="*/ 5832764 w 7426653"/>
              <a:gd name="connsiteY5" fmla="*/ 900662 h 2106008"/>
              <a:gd name="connsiteX6" fmla="*/ 6400799 w 7426653"/>
              <a:gd name="connsiteY6" fmla="*/ 1066917 h 2106008"/>
              <a:gd name="connsiteX7" fmla="*/ 6871854 w 7426653"/>
              <a:gd name="connsiteY7" fmla="*/ 803680 h 2106008"/>
              <a:gd name="connsiteX8" fmla="*/ 7426037 w 7426653"/>
              <a:gd name="connsiteY8" fmla="*/ 1621100 h 2106008"/>
              <a:gd name="connsiteX0" fmla="*/ 0 w 7426580"/>
              <a:gd name="connsiteY0" fmla="*/ 2106008 h 2106008"/>
              <a:gd name="connsiteX1" fmla="*/ 914400 w 7426580"/>
              <a:gd name="connsiteY1" fmla="*/ 1537972 h 2106008"/>
              <a:gd name="connsiteX2" fmla="*/ 2286001 w 7426580"/>
              <a:gd name="connsiteY2" fmla="*/ 485025 h 2106008"/>
              <a:gd name="connsiteX3" fmla="*/ 3380510 w 7426580"/>
              <a:gd name="connsiteY3" fmla="*/ 117 h 2106008"/>
              <a:gd name="connsiteX4" fmla="*/ 5015345 w 7426580"/>
              <a:gd name="connsiteY4" fmla="*/ 443462 h 2106008"/>
              <a:gd name="connsiteX5" fmla="*/ 5832764 w 7426580"/>
              <a:gd name="connsiteY5" fmla="*/ 900662 h 2106008"/>
              <a:gd name="connsiteX6" fmla="*/ 6400799 w 7426580"/>
              <a:gd name="connsiteY6" fmla="*/ 1066917 h 2106008"/>
              <a:gd name="connsiteX7" fmla="*/ 6816436 w 7426580"/>
              <a:gd name="connsiteY7" fmla="*/ 1302444 h 2106008"/>
              <a:gd name="connsiteX8" fmla="*/ 7426037 w 7426580"/>
              <a:gd name="connsiteY8" fmla="*/ 1621100 h 2106008"/>
              <a:gd name="connsiteX0" fmla="*/ 0 w 7426580"/>
              <a:gd name="connsiteY0" fmla="*/ 2106008 h 2106008"/>
              <a:gd name="connsiteX1" fmla="*/ 914400 w 7426580"/>
              <a:gd name="connsiteY1" fmla="*/ 1537972 h 2106008"/>
              <a:gd name="connsiteX2" fmla="*/ 2286001 w 7426580"/>
              <a:gd name="connsiteY2" fmla="*/ 485025 h 2106008"/>
              <a:gd name="connsiteX3" fmla="*/ 3380510 w 7426580"/>
              <a:gd name="connsiteY3" fmla="*/ 117 h 2106008"/>
              <a:gd name="connsiteX4" fmla="*/ 5015345 w 7426580"/>
              <a:gd name="connsiteY4" fmla="*/ 443462 h 2106008"/>
              <a:gd name="connsiteX5" fmla="*/ 5832764 w 7426580"/>
              <a:gd name="connsiteY5" fmla="*/ 900662 h 2106008"/>
              <a:gd name="connsiteX6" fmla="*/ 6400799 w 7426580"/>
              <a:gd name="connsiteY6" fmla="*/ 1136190 h 2106008"/>
              <a:gd name="connsiteX7" fmla="*/ 6816436 w 7426580"/>
              <a:gd name="connsiteY7" fmla="*/ 1302444 h 2106008"/>
              <a:gd name="connsiteX8" fmla="*/ 7426037 w 7426580"/>
              <a:gd name="connsiteY8" fmla="*/ 1621100 h 2106008"/>
              <a:gd name="connsiteX0" fmla="*/ 0 w 7426580"/>
              <a:gd name="connsiteY0" fmla="*/ 2105904 h 2105904"/>
              <a:gd name="connsiteX1" fmla="*/ 914400 w 7426580"/>
              <a:gd name="connsiteY1" fmla="*/ 1537868 h 2105904"/>
              <a:gd name="connsiteX2" fmla="*/ 2286001 w 7426580"/>
              <a:gd name="connsiteY2" fmla="*/ 484921 h 2105904"/>
              <a:gd name="connsiteX3" fmla="*/ 3380510 w 7426580"/>
              <a:gd name="connsiteY3" fmla="*/ 13 h 2105904"/>
              <a:gd name="connsiteX4" fmla="*/ 4876800 w 7426580"/>
              <a:gd name="connsiteY4" fmla="*/ 471067 h 2105904"/>
              <a:gd name="connsiteX5" fmla="*/ 5832764 w 7426580"/>
              <a:gd name="connsiteY5" fmla="*/ 900558 h 2105904"/>
              <a:gd name="connsiteX6" fmla="*/ 6400799 w 7426580"/>
              <a:gd name="connsiteY6" fmla="*/ 1136086 h 2105904"/>
              <a:gd name="connsiteX7" fmla="*/ 6816436 w 7426580"/>
              <a:gd name="connsiteY7" fmla="*/ 1302340 h 2105904"/>
              <a:gd name="connsiteX8" fmla="*/ 7426037 w 7426580"/>
              <a:gd name="connsiteY8" fmla="*/ 1620996 h 2105904"/>
              <a:gd name="connsiteX0" fmla="*/ 0 w 7426580"/>
              <a:gd name="connsiteY0" fmla="*/ 2109349 h 2109349"/>
              <a:gd name="connsiteX1" fmla="*/ 914400 w 7426580"/>
              <a:gd name="connsiteY1" fmla="*/ 1541313 h 2109349"/>
              <a:gd name="connsiteX2" fmla="*/ 2286001 w 7426580"/>
              <a:gd name="connsiteY2" fmla="*/ 488366 h 2109349"/>
              <a:gd name="connsiteX3" fmla="*/ 3380510 w 7426580"/>
              <a:gd name="connsiteY3" fmla="*/ 3458 h 2109349"/>
              <a:gd name="connsiteX4" fmla="*/ 4807527 w 7426580"/>
              <a:gd name="connsiteY4" fmla="*/ 710040 h 2109349"/>
              <a:gd name="connsiteX5" fmla="*/ 5832764 w 7426580"/>
              <a:gd name="connsiteY5" fmla="*/ 904003 h 2109349"/>
              <a:gd name="connsiteX6" fmla="*/ 6400799 w 7426580"/>
              <a:gd name="connsiteY6" fmla="*/ 1139531 h 2109349"/>
              <a:gd name="connsiteX7" fmla="*/ 6816436 w 7426580"/>
              <a:gd name="connsiteY7" fmla="*/ 1305785 h 2109349"/>
              <a:gd name="connsiteX8" fmla="*/ 7426037 w 7426580"/>
              <a:gd name="connsiteY8" fmla="*/ 1624441 h 2109349"/>
              <a:gd name="connsiteX0" fmla="*/ 0 w 7426580"/>
              <a:gd name="connsiteY0" fmla="*/ 2109349 h 2109349"/>
              <a:gd name="connsiteX1" fmla="*/ 914400 w 7426580"/>
              <a:gd name="connsiteY1" fmla="*/ 1541313 h 2109349"/>
              <a:gd name="connsiteX2" fmla="*/ 2286001 w 7426580"/>
              <a:gd name="connsiteY2" fmla="*/ 488366 h 2109349"/>
              <a:gd name="connsiteX3" fmla="*/ 3380510 w 7426580"/>
              <a:gd name="connsiteY3" fmla="*/ 3458 h 2109349"/>
              <a:gd name="connsiteX4" fmla="*/ 4807527 w 7426580"/>
              <a:gd name="connsiteY4" fmla="*/ 710040 h 2109349"/>
              <a:gd name="connsiteX5" fmla="*/ 5777345 w 7426580"/>
              <a:gd name="connsiteY5" fmla="*/ 1222657 h 2109349"/>
              <a:gd name="connsiteX6" fmla="*/ 6400799 w 7426580"/>
              <a:gd name="connsiteY6" fmla="*/ 1139531 h 2109349"/>
              <a:gd name="connsiteX7" fmla="*/ 6816436 w 7426580"/>
              <a:gd name="connsiteY7" fmla="*/ 1305785 h 2109349"/>
              <a:gd name="connsiteX8" fmla="*/ 7426037 w 7426580"/>
              <a:gd name="connsiteY8" fmla="*/ 1624441 h 2109349"/>
              <a:gd name="connsiteX0" fmla="*/ 0 w 7426591"/>
              <a:gd name="connsiteY0" fmla="*/ 2109349 h 2109349"/>
              <a:gd name="connsiteX1" fmla="*/ 914400 w 7426591"/>
              <a:gd name="connsiteY1" fmla="*/ 1541313 h 2109349"/>
              <a:gd name="connsiteX2" fmla="*/ 2286001 w 7426591"/>
              <a:gd name="connsiteY2" fmla="*/ 488366 h 2109349"/>
              <a:gd name="connsiteX3" fmla="*/ 3380510 w 7426591"/>
              <a:gd name="connsiteY3" fmla="*/ 3458 h 2109349"/>
              <a:gd name="connsiteX4" fmla="*/ 4807527 w 7426591"/>
              <a:gd name="connsiteY4" fmla="*/ 710040 h 2109349"/>
              <a:gd name="connsiteX5" fmla="*/ 5777345 w 7426591"/>
              <a:gd name="connsiteY5" fmla="*/ 1222657 h 2109349"/>
              <a:gd name="connsiteX6" fmla="*/ 6345381 w 7426591"/>
              <a:gd name="connsiteY6" fmla="*/ 1472040 h 2109349"/>
              <a:gd name="connsiteX7" fmla="*/ 6816436 w 7426591"/>
              <a:gd name="connsiteY7" fmla="*/ 1305785 h 2109349"/>
              <a:gd name="connsiteX8" fmla="*/ 7426037 w 7426591"/>
              <a:gd name="connsiteY8" fmla="*/ 1624441 h 2109349"/>
              <a:gd name="connsiteX0" fmla="*/ 0 w 7426591"/>
              <a:gd name="connsiteY0" fmla="*/ 2109349 h 2109349"/>
              <a:gd name="connsiteX1" fmla="*/ 914400 w 7426591"/>
              <a:gd name="connsiteY1" fmla="*/ 1541313 h 2109349"/>
              <a:gd name="connsiteX2" fmla="*/ 2286001 w 7426591"/>
              <a:gd name="connsiteY2" fmla="*/ 488366 h 2109349"/>
              <a:gd name="connsiteX3" fmla="*/ 3380510 w 7426591"/>
              <a:gd name="connsiteY3" fmla="*/ 3458 h 2109349"/>
              <a:gd name="connsiteX4" fmla="*/ 4807527 w 7426591"/>
              <a:gd name="connsiteY4" fmla="*/ 710040 h 2109349"/>
              <a:gd name="connsiteX5" fmla="*/ 5777345 w 7426591"/>
              <a:gd name="connsiteY5" fmla="*/ 1222657 h 2109349"/>
              <a:gd name="connsiteX6" fmla="*/ 6345381 w 7426591"/>
              <a:gd name="connsiteY6" fmla="*/ 1472040 h 2109349"/>
              <a:gd name="connsiteX7" fmla="*/ 6816436 w 7426591"/>
              <a:gd name="connsiteY7" fmla="*/ 1582876 h 2109349"/>
              <a:gd name="connsiteX8" fmla="*/ 7426037 w 7426591"/>
              <a:gd name="connsiteY8" fmla="*/ 1624441 h 2109349"/>
              <a:gd name="connsiteX0" fmla="*/ 0 w 7426591"/>
              <a:gd name="connsiteY0" fmla="*/ 2109349 h 2109349"/>
              <a:gd name="connsiteX1" fmla="*/ 914400 w 7426591"/>
              <a:gd name="connsiteY1" fmla="*/ 1541313 h 2109349"/>
              <a:gd name="connsiteX2" fmla="*/ 2286001 w 7426591"/>
              <a:gd name="connsiteY2" fmla="*/ 488366 h 2109349"/>
              <a:gd name="connsiteX3" fmla="*/ 3380510 w 7426591"/>
              <a:gd name="connsiteY3" fmla="*/ 3458 h 2109349"/>
              <a:gd name="connsiteX4" fmla="*/ 4807527 w 7426591"/>
              <a:gd name="connsiteY4" fmla="*/ 710040 h 2109349"/>
              <a:gd name="connsiteX5" fmla="*/ 5777345 w 7426591"/>
              <a:gd name="connsiteY5" fmla="*/ 1222657 h 2109349"/>
              <a:gd name="connsiteX6" fmla="*/ 6345381 w 7426591"/>
              <a:gd name="connsiteY6" fmla="*/ 1472040 h 2109349"/>
              <a:gd name="connsiteX7" fmla="*/ 6816436 w 7426591"/>
              <a:gd name="connsiteY7" fmla="*/ 1582876 h 2109349"/>
              <a:gd name="connsiteX8" fmla="*/ 7426037 w 7426591"/>
              <a:gd name="connsiteY8" fmla="*/ 1624441 h 2109349"/>
              <a:gd name="connsiteX0" fmla="*/ 0 w 7426602"/>
              <a:gd name="connsiteY0" fmla="*/ 2109349 h 2109349"/>
              <a:gd name="connsiteX1" fmla="*/ 914400 w 7426602"/>
              <a:gd name="connsiteY1" fmla="*/ 1541313 h 2109349"/>
              <a:gd name="connsiteX2" fmla="*/ 2286001 w 7426602"/>
              <a:gd name="connsiteY2" fmla="*/ 488366 h 2109349"/>
              <a:gd name="connsiteX3" fmla="*/ 3380510 w 7426602"/>
              <a:gd name="connsiteY3" fmla="*/ 3458 h 2109349"/>
              <a:gd name="connsiteX4" fmla="*/ 4807527 w 7426602"/>
              <a:gd name="connsiteY4" fmla="*/ 710040 h 2109349"/>
              <a:gd name="connsiteX5" fmla="*/ 5777345 w 7426602"/>
              <a:gd name="connsiteY5" fmla="*/ 1222657 h 2109349"/>
              <a:gd name="connsiteX6" fmla="*/ 6289963 w 7426602"/>
              <a:gd name="connsiteY6" fmla="*/ 1762986 h 2109349"/>
              <a:gd name="connsiteX7" fmla="*/ 6816436 w 7426602"/>
              <a:gd name="connsiteY7" fmla="*/ 1582876 h 2109349"/>
              <a:gd name="connsiteX8" fmla="*/ 7426037 w 7426602"/>
              <a:gd name="connsiteY8" fmla="*/ 1624441 h 2109349"/>
              <a:gd name="connsiteX0" fmla="*/ 0 w 7426602"/>
              <a:gd name="connsiteY0" fmla="*/ 2109349 h 2109349"/>
              <a:gd name="connsiteX1" fmla="*/ 914400 w 7426602"/>
              <a:gd name="connsiteY1" fmla="*/ 1541313 h 2109349"/>
              <a:gd name="connsiteX2" fmla="*/ 2286001 w 7426602"/>
              <a:gd name="connsiteY2" fmla="*/ 488366 h 2109349"/>
              <a:gd name="connsiteX3" fmla="*/ 3380510 w 7426602"/>
              <a:gd name="connsiteY3" fmla="*/ 3458 h 2109349"/>
              <a:gd name="connsiteX4" fmla="*/ 4807527 w 7426602"/>
              <a:gd name="connsiteY4" fmla="*/ 710040 h 2109349"/>
              <a:gd name="connsiteX5" fmla="*/ 5694218 w 7426602"/>
              <a:gd name="connsiteY5" fmla="*/ 1430476 h 2109349"/>
              <a:gd name="connsiteX6" fmla="*/ 6289963 w 7426602"/>
              <a:gd name="connsiteY6" fmla="*/ 1762986 h 2109349"/>
              <a:gd name="connsiteX7" fmla="*/ 6816436 w 7426602"/>
              <a:gd name="connsiteY7" fmla="*/ 1582876 h 2109349"/>
              <a:gd name="connsiteX8" fmla="*/ 7426037 w 7426602"/>
              <a:gd name="connsiteY8" fmla="*/ 1624441 h 2109349"/>
              <a:gd name="connsiteX0" fmla="*/ 0 w 7426639"/>
              <a:gd name="connsiteY0" fmla="*/ 2109349 h 2124606"/>
              <a:gd name="connsiteX1" fmla="*/ 914400 w 7426639"/>
              <a:gd name="connsiteY1" fmla="*/ 1541313 h 2124606"/>
              <a:gd name="connsiteX2" fmla="*/ 2286001 w 7426639"/>
              <a:gd name="connsiteY2" fmla="*/ 488366 h 2124606"/>
              <a:gd name="connsiteX3" fmla="*/ 3380510 w 7426639"/>
              <a:gd name="connsiteY3" fmla="*/ 3458 h 2124606"/>
              <a:gd name="connsiteX4" fmla="*/ 4807527 w 7426639"/>
              <a:gd name="connsiteY4" fmla="*/ 710040 h 2124606"/>
              <a:gd name="connsiteX5" fmla="*/ 5694218 w 7426639"/>
              <a:gd name="connsiteY5" fmla="*/ 1430476 h 2124606"/>
              <a:gd name="connsiteX6" fmla="*/ 6289963 w 7426639"/>
              <a:gd name="connsiteY6" fmla="*/ 1762986 h 2124606"/>
              <a:gd name="connsiteX7" fmla="*/ 6844145 w 7426639"/>
              <a:gd name="connsiteY7" fmla="*/ 2123203 h 2124606"/>
              <a:gd name="connsiteX8" fmla="*/ 7426037 w 7426639"/>
              <a:gd name="connsiteY8" fmla="*/ 1624441 h 2124606"/>
              <a:gd name="connsiteX0" fmla="*/ 0 w 7426642"/>
              <a:gd name="connsiteY0" fmla="*/ 2109349 h 2127009"/>
              <a:gd name="connsiteX1" fmla="*/ 914400 w 7426642"/>
              <a:gd name="connsiteY1" fmla="*/ 1541313 h 2127009"/>
              <a:gd name="connsiteX2" fmla="*/ 2286001 w 7426642"/>
              <a:gd name="connsiteY2" fmla="*/ 488366 h 2127009"/>
              <a:gd name="connsiteX3" fmla="*/ 3380510 w 7426642"/>
              <a:gd name="connsiteY3" fmla="*/ 3458 h 2127009"/>
              <a:gd name="connsiteX4" fmla="*/ 4807527 w 7426642"/>
              <a:gd name="connsiteY4" fmla="*/ 710040 h 2127009"/>
              <a:gd name="connsiteX5" fmla="*/ 5694218 w 7426642"/>
              <a:gd name="connsiteY5" fmla="*/ 1430476 h 2127009"/>
              <a:gd name="connsiteX6" fmla="*/ 6276108 w 7426642"/>
              <a:gd name="connsiteY6" fmla="*/ 1832259 h 2127009"/>
              <a:gd name="connsiteX7" fmla="*/ 6844145 w 7426642"/>
              <a:gd name="connsiteY7" fmla="*/ 2123203 h 2127009"/>
              <a:gd name="connsiteX8" fmla="*/ 7426037 w 7426642"/>
              <a:gd name="connsiteY8" fmla="*/ 1624441 h 2127009"/>
              <a:gd name="connsiteX0" fmla="*/ 0 w 7495843"/>
              <a:gd name="connsiteY0" fmla="*/ 2109349 h 2497278"/>
              <a:gd name="connsiteX1" fmla="*/ 914400 w 7495843"/>
              <a:gd name="connsiteY1" fmla="*/ 1541313 h 2497278"/>
              <a:gd name="connsiteX2" fmla="*/ 2286001 w 7495843"/>
              <a:gd name="connsiteY2" fmla="*/ 488366 h 2497278"/>
              <a:gd name="connsiteX3" fmla="*/ 3380510 w 7495843"/>
              <a:gd name="connsiteY3" fmla="*/ 3458 h 2497278"/>
              <a:gd name="connsiteX4" fmla="*/ 4807527 w 7495843"/>
              <a:gd name="connsiteY4" fmla="*/ 710040 h 2497278"/>
              <a:gd name="connsiteX5" fmla="*/ 5694218 w 7495843"/>
              <a:gd name="connsiteY5" fmla="*/ 1430476 h 2497278"/>
              <a:gd name="connsiteX6" fmla="*/ 6276108 w 7495843"/>
              <a:gd name="connsiteY6" fmla="*/ 1832259 h 2497278"/>
              <a:gd name="connsiteX7" fmla="*/ 6844145 w 7495843"/>
              <a:gd name="connsiteY7" fmla="*/ 2123203 h 2497278"/>
              <a:gd name="connsiteX8" fmla="*/ 7495310 w 7495843"/>
              <a:gd name="connsiteY8" fmla="*/ 2497278 h 2497278"/>
              <a:gd name="connsiteX0" fmla="*/ 0 w 7495843"/>
              <a:gd name="connsiteY0" fmla="*/ 2109349 h 2497278"/>
              <a:gd name="connsiteX1" fmla="*/ 914400 w 7495843"/>
              <a:gd name="connsiteY1" fmla="*/ 1541313 h 2497278"/>
              <a:gd name="connsiteX2" fmla="*/ 2286001 w 7495843"/>
              <a:gd name="connsiteY2" fmla="*/ 488366 h 2497278"/>
              <a:gd name="connsiteX3" fmla="*/ 3380510 w 7495843"/>
              <a:gd name="connsiteY3" fmla="*/ 3458 h 2497278"/>
              <a:gd name="connsiteX4" fmla="*/ 4807527 w 7495843"/>
              <a:gd name="connsiteY4" fmla="*/ 710040 h 2497278"/>
              <a:gd name="connsiteX5" fmla="*/ 5666509 w 7495843"/>
              <a:gd name="connsiteY5" fmla="*/ 1375058 h 2497278"/>
              <a:gd name="connsiteX6" fmla="*/ 6276108 w 7495843"/>
              <a:gd name="connsiteY6" fmla="*/ 1832259 h 2497278"/>
              <a:gd name="connsiteX7" fmla="*/ 6844145 w 7495843"/>
              <a:gd name="connsiteY7" fmla="*/ 2123203 h 2497278"/>
              <a:gd name="connsiteX8" fmla="*/ 7495310 w 7495843"/>
              <a:gd name="connsiteY8" fmla="*/ 2497278 h 2497278"/>
              <a:gd name="connsiteX0" fmla="*/ 0 w 7495858"/>
              <a:gd name="connsiteY0" fmla="*/ 2109349 h 2497278"/>
              <a:gd name="connsiteX1" fmla="*/ 914400 w 7495858"/>
              <a:gd name="connsiteY1" fmla="*/ 1541313 h 2497278"/>
              <a:gd name="connsiteX2" fmla="*/ 2286001 w 7495858"/>
              <a:gd name="connsiteY2" fmla="*/ 488366 h 2497278"/>
              <a:gd name="connsiteX3" fmla="*/ 3380510 w 7495858"/>
              <a:gd name="connsiteY3" fmla="*/ 3458 h 2497278"/>
              <a:gd name="connsiteX4" fmla="*/ 4807527 w 7495858"/>
              <a:gd name="connsiteY4" fmla="*/ 710040 h 2497278"/>
              <a:gd name="connsiteX5" fmla="*/ 5666509 w 7495858"/>
              <a:gd name="connsiteY5" fmla="*/ 1375058 h 2497278"/>
              <a:gd name="connsiteX6" fmla="*/ 6276108 w 7495858"/>
              <a:gd name="connsiteY6" fmla="*/ 1832259 h 2497278"/>
              <a:gd name="connsiteX7" fmla="*/ 6858000 w 7495858"/>
              <a:gd name="connsiteY7" fmla="*/ 2192476 h 2497278"/>
              <a:gd name="connsiteX8" fmla="*/ 7495310 w 7495858"/>
              <a:gd name="connsiteY8" fmla="*/ 2497278 h 2497278"/>
              <a:gd name="connsiteX0" fmla="*/ 0 w 7495858"/>
              <a:gd name="connsiteY0" fmla="*/ 2122561 h 2510490"/>
              <a:gd name="connsiteX1" fmla="*/ 914400 w 7495858"/>
              <a:gd name="connsiteY1" fmla="*/ 1554525 h 2510490"/>
              <a:gd name="connsiteX2" fmla="*/ 2133601 w 7495858"/>
              <a:gd name="connsiteY2" fmla="*/ 335323 h 2510490"/>
              <a:gd name="connsiteX3" fmla="*/ 3380510 w 7495858"/>
              <a:gd name="connsiteY3" fmla="*/ 16670 h 2510490"/>
              <a:gd name="connsiteX4" fmla="*/ 4807527 w 7495858"/>
              <a:gd name="connsiteY4" fmla="*/ 723252 h 2510490"/>
              <a:gd name="connsiteX5" fmla="*/ 5666509 w 7495858"/>
              <a:gd name="connsiteY5" fmla="*/ 1388270 h 2510490"/>
              <a:gd name="connsiteX6" fmla="*/ 6276108 w 7495858"/>
              <a:gd name="connsiteY6" fmla="*/ 1845471 h 2510490"/>
              <a:gd name="connsiteX7" fmla="*/ 6858000 w 7495858"/>
              <a:gd name="connsiteY7" fmla="*/ 2205688 h 2510490"/>
              <a:gd name="connsiteX8" fmla="*/ 7495310 w 7495858"/>
              <a:gd name="connsiteY8" fmla="*/ 2510490 h 2510490"/>
              <a:gd name="connsiteX0" fmla="*/ 0 w 7495858"/>
              <a:gd name="connsiteY0" fmla="*/ 2106404 h 2494333"/>
              <a:gd name="connsiteX1" fmla="*/ 914400 w 7495858"/>
              <a:gd name="connsiteY1" fmla="*/ 1538368 h 2494333"/>
              <a:gd name="connsiteX2" fmla="*/ 2189019 w 7495858"/>
              <a:gd name="connsiteY2" fmla="*/ 610112 h 2494333"/>
              <a:gd name="connsiteX3" fmla="*/ 3380510 w 7495858"/>
              <a:gd name="connsiteY3" fmla="*/ 513 h 2494333"/>
              <a:gd name="connsiteX4" fmla="*/ 4807527 w 7495858"/>
              <a:gd name="connsiteY4" fmla="*/ 707095 h 2494333"/>
              <a:gd name="connsiteX5" fmla="*/ 5666509 w 7495858"/>
              <a:gd name="connsiteY5" fmla="*/ 1372113 h 2494333"/>
              <a:gd name="connsiteX6" fmla="*/ 6276108 w 7495858"/>
              <a:gd name="connsiteY6" fmla="*/ 1829314 h 2494333"/>
              <a:gd name="connsiteX7" fmla="*/ 6858000 w 7495858"/>
              <a:gd name="connsiteY7" fmla="*/ 2189531 h 2494333"/>
              <a:gd name="connsiteX8" fmla="*/ 7495310 w 7495858"/>
              <a:gd name="connsiteY8" fmla="*/ 2494333 h 2494333"/>
              <a:gd name="connsiteX0" fmla="*/ 0 w 7495858"/>
              <a:gd name="connsiteY0" fmla="*/ 1541958 h 1929887"/>
              <a:gd name="connsiteX1" fmla="*/ 914400 w 7495858"/>
              <a:gd name="connsiteY1" fmla="*/ 973922 h 1929887"/>
              <a:gd name="connsiteX2" fmla="*/ 2189019 w 7495858"/>
              <a:gd name="connsiteY2" fmla="*/ 45666 h 1929887"/>
              <a:gd name="connsiteX3" fmla="*/ 3325092 w 7495858"/>
              <a:gd name="connsiteY3" fmla="*/ 142649 h 1929887"/>
              <a:gd name="connsiteX4" fmla="*/ 4807527 w 7495858"/>
              <a:gd name="connsiteY4" fmla="*/ 142649 h 1929887"/>
              <a:gd name="connsiteX5" fmla="*/ 5666509 w 7495858"/>
              <a:gd name="connsiteY5" fmla="*/ 807667 h 1929887"/>
              <a:gd name="connsiteX6" fmla="*/ 6276108 w 7495858"/>
              <a:gd name="connsiteY6" fmla="*/ 1264868 h 1929887"/>
              <a:gd name="connsiteX7" fmla="*/ 6858000 w 7495858"/>
              <a:gd name="connsiteY7" fmla="*/ 1625085 h 1929887"/>
              <a:gd name="connsiteX8" fmla="*/ 7495310 w 7495858"/>
              <a:gd name="connsiteY8" fmla="*/ 1929887 h 1929887"/>
              <a:gd name="connsiteX0" fmla="*/ 0 w 7495858"/>
              <a:gd name="connsiteY0" fmla="*/ 1556584 h 1944513"/>
              <a:gd name="connsiteX1" fmla="*/ 914400 w 7495858"/>
              <a:gd name="connsiteY1" fmla="*/ 988548 h 1944513"/>
              <a:gd name="connsiteX2" fmla="*/ 2189019 w 7495858"/>
              <a:gd name="connsiteY2" fmla="*/ 60292 h 1944513"/>
              <a:gd name="connsiteX3" fmla="*/ 3325092 w 7495858"/>
              <a:gd name="connsiteY3" fmla="*/ 157275 h 1944513"/>
              <a:gd name="connsiteX4" fmla="*/ 4627418 w 7495858"/>
              <a:gd name="connsiteY4" fmla="*/ 697603 h 1944513"/>
              <a:gd name="connsiteX5" fmla="*/ 5666509 w 7495858"/>
              <a:gd name="connsiteY5" fmla="*/ 822293 h 1944513"/>
              <a:gd name="connsiteX6" fmla="*/ 6276108 w 7495858"/>
              <a:gd name="connsiteY6" fmla="*/ 1279494 h 1944513"/>
              <a:gd name="connsiteX7" fmla="*/ 6858000 w 7495858"/>
              <a:gd name="connsiteY7" fmla="*/ 1639711 h 1944513"/>
              <a:gd name="connsiteX8" fmla="*/ 7495310 w 7495858"/>
              <a:gd name="connsiteY8" fmla="*/ 1944513 h 1944513"/>
              <a:gd name="connsiteX0" fmla="*/ 0 w 7495858"/>
              <a:gd name="connsiteY0" fmla="*/ 1556584 h 1944513"/>
              <a:gd name="connsiteX1" fmla="*/ 914400 w 7495858"/>
              <a:gd name="connsiteY1" fmla="*/ 988548 h 1944513"/>
              <a:gd name="connsiteX2" fmla="*/ 2189019 w 7495858"/>
              <a:gd name="connsiteY2" fmla="*/ 60292 h 1944513"/>
              <a:gd name="connsiteX3" fmla="*/ 3325092 w 7495858"/>
              <a:gd name="connsiteY3" fmla="*/ 157275 h 1944513"/>
              <a:gd name="connsiteX4" fmla="*/ 4627418 w 7495858"/>
              <a:gd name="connsiteY4" fmla="*/ 697603 h 1944513"/>
              <a:gd name="connsiteX5" fmla="*/ 5555673 w 7495858"/>
              <a:gd name="connsiteY5" fmla="*/ 1210220 h 1944513"/>
              <a:gd name="connsiteX6" fmla="*/ 6276108 w 7495858"/>
              <a:gd name="connsiteY6" fmla="*/ 1279494 h 1944513"/>
              <a:gd name="connsiteX7" fmla="*/ 6858000 w 7495858"/>
              <a:gd name="connsiteY7" fmla="*/ 1639711 h 1944513"/>
              <a:gd name="connsiteX8" fmla="*/ 7495310 w 7495858"/>
              <a:gd name="connsiteY8" fmla="*/ 1944513 h 1944513"/>
              <a:gd name="connsiteX0" fmla="*/ 0 w 7495867"/>
              <a:gd name="connsiteY0" fmla="*/ 1556584 h 1944513"/>
              <a:gd name="connsiteX1" fmla="*/ 914400 w 7495867"/>
              <a:gd name="connsiteY1" fmla="*/ 988548 h 1944513"/>
              <a:gd name="connsiteX2" fmla="*/ 2189019 w 7495867"/>
              <a:gd name="connsiteY2" fmla="*/ 60292 h 1944513"/>
              <a:gd name="connsiteX3" fmla="*/ 3325092 w 7495867"/>
              <a:gd name="connsiteY3" fmla="*/ 157275 h 1944513"/>
              <a:gd name="connsiteX4" fmla="*/ 4627418 w 7495867"/>
              <a:gd name="connsiteY4" fmla="*/ 697603 h 1944513"/>
              <a:gd name="connsiteX5" fmla="*/ 5555673 w 7495867"/>
              <a:gd name="connsiteY5" fmla="*/ 1210220 h 1944513"/>
              <a:gd name="connsiteX6" fmla="*/ 6234544 w 7495867"/>
              <a:gd name="connsiteY6" fmla="*/ 1598149 h 1944513"/>
              <a:gd name="connsiteX7" fmla="*/ 6858000 w 7495867"/>
              <a:gd name="connsiteY7" fmla="*/ 1639711 h 1944513"/>
              <a:gd name="connsiteX8" fmla="*/ 7495310 w 7495867"/>
              <a:gd name="connsiteY8" fmla="*/ 1944513 h 1944513"/>
              <a:gd name="connsiteX0" fmla="*/ 0 w 7495710"/>
              <a:gd name="connsiteY0" fmla="*/ 1556584 h 2227789"/>
              <a:gd name="connsiteX1" fmla="*/ 914400 w 7495710"/>
              <a:gd name="connsiteY1" fmla="*/ 988548 h 2227789"/>
              <a:gd name="connsiteX2" fmla="*/ 2189019 w 7495710"/>
              <a:gd name="connsiteY2" fmla="*/ 60292 h 2227789"/>
              <a:gd name="connsiteX3" fmla="*/ 3325092 w 7495710"/>
              <a:gd name="connsiteY3" fmla="*/ 157275 h 2227789"/>
              <a:gd name="connsiteX4" fmla="*/ 4627418 w 7495710"/>
              <a:gd name="connsiteY4" fmla="*/ 697603 h 2227789"/>
              <a:gd name="connsiteX5" fmla="*/ 5555673 w 7495710"/>
              <a:gd name="connsiteY5" fmla="*/ 1210220 h 2227789"/>
              <a:gd name="connsiteX6" fmla="*/ 6234544 w 7495710"/>
              <a:gd name="connsiteY6" fmla="*/ 1598149 h 2227789"/>
              <a:gd name="connsiteX7" fmla="*/ 6677891 w 7495710"/>
              <a:gd name="connsiteY7" fmla="*/ 2221602 h 2227789"/>
              <a:gd name="connsiteX8" fmla="*/ 7495310 w 7495710"/>
              <a:gd name="connsiteY8" fmla="*/ 1944513 h 2227789"/>
              <a:gd name="connsiteX0" fmla="*/ 0 w 7426477"/>
              <a:gd name="connsiteY0" fmla="*/ 1556584 h 2678804"/>
              <a:gd name="connsiteX1" fmla="*/ 914400 w 7426477"/>
              <a:gd name="connsiteY1" fmla="*/ 988548 h 2678804"/>
              <a:gd name="connsiteX2" fmla="*/ 2189019 w 7426477"/>
              <a:gd name="connsiteY2" fmla="*/ 60292 h 2678804"/>
              <a:gd name="connsiteX3" fmla="*/ 3325092 w 7426477"/>
              <a:gd name="connsiteY3" fmla="*/ 157275 h 2678804"/>
              <a:gd name="connsiteX4" fmla="*/ 4627418 w 7426477"/>
              <a:gd name="connsiteY4" fmla="*/ 697603 h 2678804"/>
              <a:gd name="connsiteX5" fmla="*/ 5555673 w 7426477"/>
              <a:gd name="connsiteY5" fmla="*/ 1210220 h 2678804"/>
              <a:gd name="connsiteX6" fmla="*/ 6234544 w 7426477"/>
              <a:gd name="connsiteY6" fmla="*/ 1598149 h 2678804"/>
              <a:gd name="connsiteX7" fmla="*/ 6677891 w 7426477"/>
              <a:gd name="connsiteY7" fmla="*/ 2221602 h 2678804"/>
              <a:gd name="connsiteX8" fmla="*/ 7426037 w 7426477"/>
              <a:gd name="connsiteY8" fmla="*/ 2678804 h 2678804"/>
              <a:gd name="connsiteX0" fmla="*/ 0 w 7426477"/>
              <a:gd name="connsiteY0" fmla="*/ 1556584 h 2678804"/>
              <a:gd name="connsiteX1" fmla="*/ 914400 w 7426477"/>
              <a:gd name="connsiteY1" fmla="*/ 988548 h 2678804"/>
              <a:gd name="connsiteX2" fmla="*/ 2189019 w 7426477"/>
              <a:gd name="connsiteY2" fmla="*/ 60292 h 2678804"/>
              <a:gd name="connsiteX3" fmla="*/ 3325092 w 7426477"/>
              <a:gd name="connsiteY3" fmla="*/ 157275 h 2678804"/>
              <a:gd name="connsiteX4" fmla="*/ 4627418 w 7426477"/>
              <a:gd name="connsiteY4" fmla="*/ 697603 h 2678804"/>
              <a:gd name="connsiteX5" fmla="*/ 5417128 w 7426477"/>
              <a:gd name="connsiteY5" fmla="*/ 1431893 h 2678804"/>
              <a:gd name="connsiteX6" fmla="*/ 6234544 w 7426477"/>
              <a:gd name="connsiteY6" fmla="*/ 1598149 h 2678804"/>
              <a:gd name="connsiteX7" fmla="*/ 6677891 w 7426477"/>
              <a:gd name="connsiteY7" fmla="*/ 2221602 h 2678804"/>
              <a:gd name="connsiteX8" fmla="*/ 7426037 w 7426477"/>
              <a:gd name="connsiteY8" fmla="*/ 2678804 h 2678804"/>
              <a:gd name="connsiteX0" fmla="*/ 0 w 7426489"/>
              <a:gd name="connsiteY0" fmla="*/ 1556584 h 2678804"/>
              <a:gd name="connsiteX1" fmla="*/ 914400 w 7426489"/>
              <a:gd name="connsiteY1" fmla="*/ 988548 h 2678804"/>
              <a:gd name="connsiteX2" fmla="*/ 2189019 w 7426489"/>
              <a:gd name="connsiteY2" fmla="*/ 60292 h 2678804"/>
              <a:gd name="connsiteX3" fmla="*/ 3325092 w 7426489"/>
              <a:gd name="connsiteY3" fmla="*/ 157275 h 2678804"/>
              <a:gd name="connsiteX4" fmla="*/ 4627418 w 7426489"/>
              <a:gd name="connsiteY4" fmla="*/ 697603 h 2678804"/>
              <a:gd name="connsiteX5" fmla="*/ 5417128 w 7426489"/>
              <a:gd name="connsiteY5" fmla="*/ 1431893 h 2678804"/>
              <a:gd name="connsiteX6" fmla="*/ 6137562 w 7426489"/>
              <a:gd name="connsiteY6" fmla="*/ 1902949 h 2678804"/>
              <a:gd name="connsiteX7" fmla="*/ 6677891 w 7426489"/>
              <a:gd name="connsiteY7" fmla="*/ 2221602 h 2678804"/>
              <a:gd name="connsiteX8" fmla="*/ 7426037 w 7426489"/>
              <a:gd name="connsiteY8" fmla="*/ 2678804 h 2678804"/>
              <a:gd name="connsiteX0" fmla="*/ 0 w 7426489"/>
              <a:gd name="connsiteY0" fmla="*/ 1558473 h 2680693"/>
              <a:gd name="connsiteX1" fmla="*/ 914400 w 7426489"/>
              <a:gd name="connsiteY1" fmla="*/ 990437 h 2680693"/>
              <a:gd name="connsiteX2" fmla="*/ 2189019 w 7426489"/>
              <a:gd name="connsiteY2" fmla="*/ 62181 h 2680693"/>
              <a:gd name="connsiteX3" fmla="*/ 3325092 w 7426489"/>
              <a:gd name="connsiteY3" fmla="*/ 159164 h 2680693"/>
              <a:gd name="connsiteX4" fmla="*/ 4530436 w 7426489"/>
              <a:gd name="connsiteY4" fmla="*/ 754910 h 2680693"/>
              <a:gd name="connsiteX5" fmla="*/ 5417128 w 7426489"/>
              <a:gd name="connsiteY5" fmla="*/ 1433782 h 2680693"/>
              <a:gd name="connsiteX6" fmla="*/ 6137562 w 7426489"/>
              <a:gd name="connsiteY6" fmla="*/ 1904838 h 2680693"/>
              <a:gd name="connsiteX7" fmla="*/ 6677891 w 7426489"/>
              <a:gd name="connsiteY7" fmla="*/ 2223491 h 2680693"/>
              <a:gd name="connsiteX8" fmla="*/ 7426037 w 7426489"/>
              <a:gd name="connsiteY8" fmla="*/ 2680693 h 2680693"/>
              <a:gd name="connsiteX0" fmla="*/ 0 w 7426489"/>
              <a:gd name="connsiteY0" fmla="*/ 1545152 h 2667372"/>
              <a:gd name="connsiteX1" fmla="*/ 942109 w 7426489"/>
              <a:gd name="connsiteY1" fmla="*/ 797007 h 2667372"/>
              <a:gd name="connsiteX2" fmla="*/ 2189019 w 7426489"/>
              <a:gd name="connsiteY2" fmla="*/ 48860 h 2667372"/>
              <a:gd name="connsiteX3" fmla="*/ 3325092 w 7426489"/>
              <a:gd name="connsiteY3" fmla="*/ 145843 h 2667372"/>
              <a:gd name="connsiteX4" fmla="*/ 4530436 w 7426489"/>
              <a:gd name="connsiteY4" fmla="*/ 741589 h 2667372"/>
              <a:gd name="connsiteX5" fmla="*/ 5417128 w 7426489"/>
              <a:gd name="connsiteY5" fmla="*/ 1420461 h 2667372"/>
              <a:gd name="connsiteX6" fmla="*/ 6137562 w 7426489"/>
              <a:gd name="connsiteY6" fmla="*/ 1891517 h 2667372"/>
              <a:gd name="connsiteX7" fmla="*/ 6677891 w 7426489"/>
              <a:gd name="connsiteY7" fmla="*/ 2210170 h 2667372"/>
              <a:gd name="connsiteX8" fmla="*/ 7426037 w 7426489"/>
              <a:gd name="connsiteY8" fmla="*/ 2667372 h 2667372"/>
              <a:gd name="connsiteX0" fmla="*/ 0 w 7426489"/>
              <a:gd name="connsiteY0" fmla="*/ 1508020 h 2630240"/>
              <a:gd name="connsiteX1" fmla="*/ 942109 w 7426489"/>
              <a:gd name="connsiteY1" fmla="*/ 759875 h 2630240"/>
              <a:gd name="connsiteX2" fmla="*/ 2189019 w 7426489"/>
              <a:gd name="connsiteY2" fmla="*/ 11728 h 2630240"/>
              <a:gd name="connsiteX3" fmla="*/ 3325092 w 7426489"/>
              <a:gd name="connsiteY3" fmla="*/ 330384 h 2630240"/>
              <a:gd name="connsiteX4" fmla="*/ 4530436 w 7426489"/>
              <a:gd name="connsiteY4" fmla="*/ 704457 h 2630240"/>
              <a:gd name="connsiteX5" fmla="*/ 5417128 w 7426489"/>
              <a:gd name="connsiteY5" fmla="*/ 1383329 h 2630240"/>
              <a:gd name="connsiteX6" fmla="*/ 6137562 w 7426489"/>
              <a:gd name="connsiteY6" fmla="*/ 1854385 h 2630240"/>
              <a:gd name="connsiteX7" fmla="*/ 6677891 w 7426489"/>
              <a:gd name="connsiteY7" fmla="*/ 2173038 h 2630240"/>
              <a:gd name="connsiteX8" fmla="*/ 7426037 w 7426489"/>
              <a:gd name="connsiteY8" fmla="*/ 2630240 h 2630240"/>
              <a:gd name="connsiteX0" fmla="*/ 0 w 7426489"/>
              <a:gd name="connsiteY0" fmla="*/ 1509307 h 2631527"/>
              <a:gd name="connsiteX1" fmla="*/ 942109 w 7426489"/>
              <a:gd name="connsiteY1" fmla="*/ 761162 h 2631527"/>
              <a:gd name="connsiteX2" fmla="*/ 2189019 w 7426489"/>
              <a:gd name="connsiteY2" fmla="*/ 13015 h 2631527"/>
              <a:gd name="connsiteX3" fmla="*/ 3325092 w 7426489"/>
              <a:gd name="connsiteY3" fmla="*/ 331671 h 2631527"/>
              <a:gd name="connsiteX4" fmla="*/ 4488872 w 7426489"/>
              <a:gd name="connsiteY4" fmla="*/ 913563 h 2631527"/>
              <a:gd name="connsiteX5" fmla="*/ 5417128 w 7426489"/>
              <a:gd name="connsiteY5" fmla="*/ 1384616 h 2631527"/>
              <a:gd name="connsiteX6" fmla="*/ 6137562 w 7426489"/>
              <a:gd name="connsiteY6" fmla="*/ 1855672 h 2631527"/>
              <a:gd name="connsiteX7" fmla="*/ 6677891 w 7426489"/>
              <a:gd name="connsiteY7" fmla="*/ 2174325 h 2631527"/>
              <a:gd name="connsiteX8" fmla="*/ 7426037 w 7426489"/>
              <a:gd name="connsiteY8" fmla="*/ 2631527 h 2631527"/>
              <a:gd name="connsiteX0" fmla="*/ 0 w 7426489"/>
              <a:gd name="connsiteY0" fmla="*/ 1510997 h 2633217"/>
              <a:gd name="connsiteX1" fmla="*/ 942109 w 7426489"/>
              <a:gd name="connsiteY1" fmla="*/ 762852 h 2633217"/>
              <a:gd name="connsiteX2" fmla="*/ 2189019 w 7426489"/>
              <a:gd name="connsiteY2" fmla="*/ 14705 h 2633217"/>
              <a:gd name="connsiteX3" fmla="*/ 3325092 w 7426489"/>
              <a:gd name="connsiteY3" fmla="*/ 333361 h 2633217"/>
              <a:gd name="connsiteX4" fmla="*/ 4447308 w 7426489"/>
              <a:gd name="connsiteY4" fmla="*/ 1136926 h 2633217"/>
              <a:gd name="connsiteX5" fmla="*/ 5417128 w 7426489"/>
              <a:gd name="connsiteY5" fmla="*/ 1386306 h 2633217"/>
              <a:gd name="connsiteX6" fmla="*/ 6137562 w 7426489"/>
              <a:gd name="connsiteY6" fmla="*/ 1857362 h 2633217"/>
              <a:gd name="connsiteX7" fmla="*/ 6677891 w 7426489"/>
              <a:gd name="connsiteY7" fmla="*/ 2176015 h 2633217"/>
              <a:gd name="connsiteX8" fmla="*/ 7426037 w 7426489"/>
              <a:gd name="connsiteY8" fmla="*/ 2633217 h 2633217"/>
              <a:gd name="connsiteX0" fmla="*/ 0 w 7426489"/>
              <a:gd name="connsiteY0" fmla="*/ 1510997 h 2633217"/>
              <a:gd name="connsiteX1" fmla="*/ 942109 w 7426489"/>
              <a:gd name="connsiteY1" fmla="*/ 762852 h 2633217"/>
              <a:gd name="connsiteX2" fmla="*/ 2189019 w 7426489"/>
              <a:gd name="connsiteY2" fmla="*/ 14705 h 2633217"/>
              <a:gd name="connsiteX3" fmla="*/ 3325092 w 7426489"/>
              <a:gd name="connsiteY3" fmla="*/ 333361 h 2633217"/>
              <a:gd name="connsiteX4" fmla="*/ 4447308 w 7426489"/>
              <a:gd name="connsiteY4" fmla="*/ 1136926 h 2633217"/>
              <a:gd name="connsiteX5" fmla="*/ 5417128 w 7426489"/>
              <a:gd name="connsiteY5" fmla="*/ 1386306 h 2633217"/>
              <a:gd name="connsiteX6" fmla="*/ 5346074 w 7426489"/>
              <a:gd name="connsiteY6" fmla="*/ 1663883 h 2633217"/>
              <a:gd name="connsiteX7" fmla="*/ 6137562 w 7426489"/>
              <a:gd name="connsiteY7" fmla="*/ 1857362 h 2633217"/>
              <a:gd name="connsiteX8" fmla="*/ 6677891 w 7426489"/>
              <a:gd name="connsiteY8" fmla="*/ 2176015 h 2633217"/>
              <a:gd name="connsiteX9" fmla="*/ 7426037 w 7426489"/>
              <a:gd name="connsiteY9" fmla="*/ 2633217 h 2633217"/>
              <a:gd name="connsiteX0" fmla="*/ 0 w 7426489"/>
              <a:gd name="connsiteY0" fmla="*/ 1510997 h 2633217"/>
              <a:gd name="connsiteX1" fmla="*/ 942109 w 7426489"/>
              <a:gd name="connsiteY1" fmla="*/ 762852 h 2633217"/>
              <a:gd name="connsiteX2" fmla="*/ 2189019 w 7426489"/>
              <a:gd name="connsiteY2" fmla="*/ 14705 h 2633217"/>
              <a:gd name="connsiteX3" fmla="*/ 3325092 w 7426489"/>
              <a:gd name="connsiteY3" fmla="*/ 333361 h 2633217"/>
              <a:gd name="connsiteX4" fmla="*/ 4447308 w 7426489"/>
              <a:gd name="connsiteY4" fmla="*/ 1136926 h 2633217"/>
              <a:gd name="connsiteX5" fmla="*/ 5126182 w 7426489"/>
              <a:gd name="connsiteY5" fmla="*/ 1497142 h 2633217"/>
              <a:gd name="connsiteX6" fmla="*/ 5346074 w 7426489"/>
              <a:gd name="connsiteY6" fmla="*/ 1663883 h 2633217"/>
              <a:gd name="connsiteX7" fmla="*/ 6137562 w 7426489"/>
              <a:gd name="connsiteY7" fmla="*/ 1857362 h 2633217"/>
              <a:gd name="connsiteX8" fmla="*/ 6677891 w 7426489"/>
              <a:gd name="connsiteY8" fmla="*/ 2176015 h 2633217"/>
              <a:gd name="connsiteX9" fmla="*/ 7426037 w 7426489"/>
              <a:gd name="connsiteY9" fmla="*/ 2633217 h 2633217"/>
              <a:gd name="connsiteX0" fmla="*/ 0 w 7426489"/>
              <a:gd name="connsiteY0" fmla="*/ 1510997 h 2633217"/>
              <a:gd name="connsiteX1" fmla="*/ 942109 w 7426489"/>
              <a:gd name="connsiteY1" fmla="*/ 762852 h 2633217"/>
              <a:gd name="connsiteX2" fmla="*/ 2189019 w 7426489"/>
              <a:gd name="connsiteY2" fmla="*/ 14705 h 2633217"/>
              <a:gd name="connsiteX3" fmla="*/ 3325092 w 7426489"/>
              <a:gd name="connsiteY3" fmla="*/ 333361 h 2633217"/>
              <a:gd name="connsiteX4" fmla="*/ 4447308 w 7426489"/>
              <a:gd name="connsiteY4" fmla="*/ 1136926 h 2633217"/>
              <a:gd name="connsiteX5" fmla="*/ 5084618 w 7426489"/>
              <a:gd name="connsiteY5" fmla="*/ 1497142 h 2633217"/>
              <a:gd name="connsiteX6" fmla="*/ 5346074 w 7426489"/>
              <a:gd name="connsiteY6" fmla="*/ 1663883 h 2633217"/>
              <a:gd name="connsiteX7" fmla="*/ 6137562 w 7426489"/>
              <a:gd name="connsiteY7" fmla="*/ 1857362 h 2633217"/>
              <a:gd name="connsiteX8" fmla="*/ 6677891 w 7426489"/>
              <a:gd name="connsiteY8" fmla="*/ 2176015 h 2633217"/>
              <a:gd name="connsiteX9" fmla="*/ 7426037 w 7426489"/>
              <a:gd name="connsiteY9" fmla="*/ 2633217 h 2633217"/>
              <a:gd name="connsiteX0" fmla="*/ 0 w 7426491"/>
              <a:gd name="connsiteY0" fmla="*/ 1510997 h 2633217"/>
              <a:gd name="connsiteX1" fmla="*/ 942109 w 7426491"/>
              <a:gd name="connsiteY1" fmla="*/ 762852 h 2633217"/>
              <a:gd name="connsiteX2" fmla="*/ 2189019 w 7426491"/>
              <a:gd name="connsiteY2" fmla="*/ 14705 h 2633217"/>
              <a:gd name="connsiteX3" fmla="*/ 3325092 w 7426491"/>
              <a:gd name="connsiteY3" fmla="*/ 333361 h 2633217"/>
              <a:gd name="connsiteX4" fmla="*/ 4447308 w 7426491"/>
              <a:gd name="connsiteY4" fmla="*/ 1136926 h 2633217"/>
              <a:gd name="connsiteX5" fmla="*/ 5084618 w 7426491"/>
              <a:gd name="connsiteY5" fmla="*/ 1497142 h 2633217"/>
              <a:gd name="connsiteX6" fmla="*/ 5346074 w 7426491"/>
              <a:gd name="connsiteY6" fmla="*/ 1663883 h 2633217"/>
              <a:gd name="connsiteX7" fmla="*/ 6123707 w 7426491"/>
              <a:gd name="connsiteY7" fmla="*/ 2023617 h 2633217"/>
              <a:gd name="connsiteX8" fmla="*/ 6677891 w 7426491"/>
              <a:gd name="connsiteY8" fmla="*/ 2176015 h 2633217"/>
              <a:gd name="connsiteX9" fmla="*/ 7426037 w 7426491"/>
              <a:gd name="connsiteY9" fmla="*/ 2633217 h 2633217"/>
              <a:gd name="connsiteX0" fmla="*/ 0 w 7426502"/>
              <a:gd name="connsiteY0" fmla="*/ 1510997 h 2633217"/>
              <a:gd name="connsiteX1" fmla="*/ 942109 w 7426502"/>
              <a:gd name="connsiteY1" fmla="*/ 762852 h 2633217"/>
              <a:gd name="connsiteX2" fmla="*/ 2189019 w 7426502"/>
              <a:gd name="connsiteY2" fmla="*/ 14705 h 2633217"/>
              <a:gd name="connsiteX3" fmla="*/ 3325092 w 7426502"/>
              <a:gd name="connsiteY3" fmla="*/ 333361 h 2633217"/>
              <a:gd name="connsiteX4" fmla="*/ 4447308 w 7426502"/>
              <a:gd name="connsiteY4" fmla="*/ 1136926 h 2633217"/>
              <a:gd name="connsiteX5" fmla="*/ 5084618 w 7426502"/>
              <a:gd name="connsiteY5" fmla="*/ 1497142 h 2633217"/>
              <a:gd name="connsiteX6" fmla="*/ 5346074 w 7426502"/>
              <a:gd name="connsiteY6" fmla="*/ 1663883 h 2633217"/>
              <a:gd name="connsiteX7" fmla="*/ 6123707 w 7426502"/>
              <a:gd name="connsiteY7" fmla="*/ 2023617 h 2633217"/>
              <a:gd name="connsiteX8" fmla="*/ 6691746 w 7426502"/>
              <a:gd name="connsiteY8" fmla="*/ 2286852 h 2633217"/>
              <a:gd name="connsiteX9" fmla="*/ 7426037 w 7426502"/>
              <a:gd name="connsiteY9" fmla="*/ 2633217 h 2633217"/>
              <a:gd name="connsiteX0" fmla="*/ 0 w 7426502"/>
              <a:gd name="connsiteY0" fmla="*/ 1510997 h 2633217"/>
              <a:gd name="connsiteX1" fmla="*/ 942109 w 7426502"/>
              <a:gd name="connsiteY1" fmla="*/ 762852 h 2633217"/>
              <a:gd name="connsiteX2" fmla="*/ 2189019 w 7426502"/>
              <a:gd name="connsiteY2" fmla="*/ 14705 h 2633217"/>
              <a:gd name="connsiteX3" fmla="*/ 3325092 w 7426502"/>
              <a:gd name="connsiteY3" fmla="*/ 333361 h 2633217"/>
              <a:gd name="connsiteX4" fmla="*/ 4447308 w 7426502"/>
              <a:gd name="connsiteY4" fmla="*/ 1136926 h 2633217"/>
              <a:gd name="connsiteX5" fmla="*/ 5001491 w 7426502"/>
              <a:gd name="connsiteY5" fmla="*/ 1497142 h 2633217"/>
              <a:gd name="connsiteX6" fmla="*/ 5346074 w 7426502"/>
              <a:gd name="connsiteY6" fmla="*/ 1663883 h 2633217"/>
              <a:gd name="connsiteX7" fmla="*/ 6123707 w 7426502"/>
              <a:gd name="connsiteY7" fmla="*/ 2023617 h 2633217"/>
              <a:gd name="connsiteX8" fmla="*/ 6691746 w 7426502"/>
              <a:gd name="connsiteY8" fmla="*/ 2286852 h 2633217"/>
              <a:gd name="connsiteX9" fmla="*/ 7426037 w 7426502"/>
              <a:gd name="connsiteY9" fmla="*/ 2633217 h 2633217"/>
              <a:gd name="connsiteX0" fmla="*/ 0 w 7426502"/>
              <a:gd name="connsiteY0" fmla="*/ 1510997 h 2633217"/>
              <a:gd name="connsiteX1" fmla="*/ 942109 w 7426502"/>
              <a:gd name="connsiteY1" fmla="*/ 762852 h 2633217"/>
              <a:gd name="connsiteX2" fmla="*/ 2189019 w 7426502"/>
              <a:gd name="connsiteY2" fmla="*/ 14705 h 2633217"/>
              <a:gd name="connsiteX3" fmla="*/ 3325092 w 7426502"/>
              <a:gd name="connsiteY3" fmla="*/ 333361 h 2633217"/>
              <a:gd name="connsiteX4" fmla="*/ 4447308 w 7426502"/>
              <a:gd name="connsiteY4" fmla="*/ 1136926 h 2633217"/>
              <a:gd name="connsiteX5" fmla="*/ 5001491 w 7426502"/>
              <a:gd name="connsiteY5" fmla="*/ 1497142 h 2633217"/>
              <a:gd name="connsiteX6" fmla="*/ 5470765 w 7426502"/>
              <a:gd name="connsiteY6" fmla="*/ 1733156 h 2633217"/>
              <a:gd name="connsiteX7" fmla="*/ 6123707 w 7426502"/>
              <a:gd name="connsiteY7" fmla="*/ 2023617 h 2633217"/>
              <a:gd name="connsiteX8" fmla="*/ 6691746 w 7426502"/>
              <a:gd name="connsiteY8" fmla="*/ 2286852 h 2633217"/>
              <a:gd name="connsiteX9" fmla="*/ 7426037 w 7426502"/>
              <a:gd name="connsiteY9" fmla="*/ 2633217 h 263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6502" h="2633217">
                <a:moveTo>
                  <a:pt x="0" y="1510997"/>
                </a:moveTo>
                <a:cubicBezTo>
                  <a:pt x="299027" y="1464815"/>
                  <a:pt x="577273" y="1012234"/>
                  <a:pt x="942109" y="762852"/>
                </a:cubicBezTo>
                <a:cubicBezTo>
                  <a:pt x="1306945" y="513470"/>
                  <a:pt x="1791855" y="86287"/>
                  <a:pt x="2189019" y="14705"/>
                </a:cubicBezTo>
                <a:cubicBezTo>
                  <a:pt x="2586183" y="-56877"/>
                  <a:pt x="2948711" y="146324"/>
                  <a:pt x="3325092" y="333361"/>
                </a:cubicBezTo>
                <a:cubicBezTo>
                  <a:pt x="3701473" y="520398"/>
                  <a:pt x="4167908" y="942963"/>
                  <a:pt x="4447308" y="1136926"/>
                </a:cubicBezTo>
                <a:cubicBezTo>
                  <a:pt x="4726708" y="1330889"/>
                  <a:pt x="4830915" y="1397770"/>
                  <a:pt x="5001491" y="1497142"/>
                </a:cubicBezTo>
                <a:cubicBezTo>
                  <a:pt x="5172067" y="1596514"/>
                  <a:pt x="5350693" y="1654647"/>
                  <a:pt x="5470765" y="1733156"/>
                </a:cubicBezTo>
                <a:cubicBezTo>
                  <a:pt x="5590837" y="1811665"/>
                  <a:pt x="5920210" y="1931334"/>
                  <a:pt x="6123707" y="2023617"/>
                </a:cubicBezTo>
                <a:lnTo>
                  <a:pt x="6691746" y="2286852"/>
                </a:lnTo>
                <a:cubicBezTo>
                  <a:pt x="6908801" y="2388452"/>
                  <a:pt x="7444509" y="2602044"/>
                  <a:pt x="7426037" y="263321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n w="57150">
                <a:solidFill>
                  <a:srgbClr val="FF0000"/>
                </a:solidFill>
              </a:ln>
            </a:endParaRPr>
          </a:p>
        </p:txBody>
      </p:sp>
      <p:cxnSp>
        <p:nvCxnSpPr>
          <p:cNvPr id="5" name="Straight Connector 4"/>
          <p:cNvCxnSpPr/>
          <p:nvPr/>
        </p:nvCxnSpPr>
        <p:spPr>
          <a:xfrm>
            <a:off x="981278" y="4365104"/>
            <a:ext cx="7416824" cy="33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969818" y="2175164"/>
            <a:ext cx="7398327" cy="1330036"/>
          </a:xfrm>
          <a:custGeom>
            <a:avLst/>
            <a:gdLst>
              <a:gd name="connsiteX0" fmla="*/ 0 w 7398327"/>
              <a:gd name="connsiteY0" fmla="*/ 0 h 1330036"/>
              <a:gd name="connsiteX1" fmla="*/ 1385455 w 7398327"/>
              <a:gd name="connsiteY1" fmla="*/ 235527 h 1330036"/>
              <a:gd name="connsiteX2" fmla="*/ 2175164 w 7398327"/>
              <a:gd name="connsiteY2" fmla="*/ 304800 h 1330036"/>
              <a:gd name="connsiteX3" fmla="*/ 4045527 w 7398327"/>
              <a:gd name="connsiteY3" fmla="*/ 803563 h 1330036"/>
              <a:gd name="connsiteX4" fmla="*/ 5029200 w 7398327"/>
              <a:gd name="connsiteY4" fmla="*/ 1011381 h 1330036"/>
              <a:gd name="connsiteX5" fmla="*/ 6137564 w 7398327"/>
              <a:gd name="connsiteY5" fmla="*/ 1219200 h 1330036"/>
              <a:gd name="connsiteX6" fmla="*/ 6941127 w 7398327"/>
              <a:gd name="connsiteY6" fmla="*/ 1288472 h 1330036"/>
              <a:gd name="connsiteX7" fmla="*/ 7398327 w 7398327"/>
              <a:gd name="connsiteY7" fmla="*/ 1330036 h 1330036"/>
              <a:gd name="connsiteX0" fmla="*/ 0 w 7398327"/>
              <a:gd name="connsiteY0" fmla="*/ 0 h 1330036"/>
              <a:gd name="connsiteX1" fmla="*/ 1385455 w 7398327"/>
              <a:gd name="connsiteY1" fmla="*/ 235527 h 1330036"/>
              <a:gd name="connsiteX2" fmla="*/ 2216727 w 7398327"/>
              <a:gd name="connsiteY2" fmla="*/ 429491 h 1330036"/>
              <a:gd name="connsiteX3" fmla="*/ 4045527 w 7398327"/>
              <a:gd name="connsiteY3" fmla="*/ 803563 h 1330036"/>
              <a:gd name="connsiteX4" fmla="*/ 5029200 w 7398327"/>
              <a:gd name="connsiteY4" fmla="*/ 1011381 h 1330036"/>
              <a:gd name="connsiteX5" fmla="*/ 6137564 w 7398327"/>
              <a:gd name="connsiteY5" fmla="*/ 1219200 h 1330036"/>
              <a:gd name="connsiteX6" fmla="*/ 6941127 w 7398327"/>
              <a:gd name="connsiteY6" fmla="*/ 1288472 h 1330036"/>
              <a:gd name="connsiteX7" fmla="*/ 7398327 w 7398327"/>
              <a:gd name="connsiteY7" fmla="*/ 1330036 h 1330036"/>
              <a:gd name="connsiteX0" fmla="*/ 0 w 7398327"/>
              <a:gd name="connsiteY0" fmla="*/ 0 h 1330036"/>
              <a:gd name="connsiteX1" fmla="*/ 1385455 w 7398327"/>
              <a:gd name="connsiteY1" fmla="*/ 235527 h 1330036"/>
              <a:gd name="connsiteX2" fmla="*/ 2216727 w 7398327"/>
              <a:gd name="connsiteY2" fmla="*/ 429491 h 1330036"/>
              <a:gd name="connsiteX3" fmla="*/ 4045527 w 7398327"/>
              <a:gd name="connsiteY3" fmla="*/ 803563 h 1330036"/>
              <a:gd name="connsiteX4" fmla="*/ 5029200 w 7398327"/>
              <a:gd name="connsiteY4" fmla="*/ 1011381 h 1330036"/>
              <a:gd name="connsiteX5" fmla="*/ 6109855 w 7398327"/>
              <a:gd name="connsiteY5" fmla="*/ 1177636 h 1330036"/>
              <a:gd name="connsiteX6" fmla="*/ 6941127 w 7398327"/>
              <a:gd name="connsiteY6" fmla="*/ 1288472 h 1330036"/>
              <a:gd name="connsiteX7" fmla="*/ 7398327 w 7398327"/>
              <a:gd name="connsiteY7" fmla="*/ 1330036 h 1330036"/>
              <a:gd name="connsiteX0" fmla="*/ 0 w 7398327"/>
              <a:gd name="connsiteY0" fmla="*/ 0 h 1330036"/>
              <a:gd name="connsiteX1" fmla="*/ 1233055 w 7398327"/>
              <a:gd name="connsiteY1" fmla="*/ 166255 h 1330036"/>
              <a:gd name="connsiteX2" fmla="*/ 2216727 w 7398327"/>
              <a:gd name="connsiteY2" fmla="*/ 429491 h 1330036"/>
              <a:gd name="connsiteX3" fmla="*/ 4045527 w 7398327"/>
              <a:gd name="connsiteY3" fmla="*/ 803563 h 1330036"/>
              <a:gd name="connsiteX4" fmla="*/ 5029200 w 7398327"/>
              <a:gd name="connsiteY4" fmla="*/ 1011381 h 1330036"/>
              <a:gd name="connsiteX5" fmla="*/ 6109855 w 7398327"/>
              <a:gd name="connsiteY5" fmla="*/ 1177636 h 1330036"/>
              <a:gd name="connsiteX6" fmla="*/ 6941127 w 7398327"/>
              <a:gd name="connsiteY6" fmla="*/ 1288472 h 1330036"/>
              <a:gd name="connsiteX7" fmla="*/ 7398327 w 7398327"/>
              <a:gd name="connsiteY7" fmla="*/ 1330036 h 1330036"/>
              <a:gd name="connsiteX0" fmla="*/ 0 w 7398327"/>
              <a:gd name="connsiteY0" fmla="*/ 0 h 1330036"/>
              <a:gd name="connsiteX1" fmla="*/ 1233055 w 7398327"/>
              <a:gd name="connsiteY1" fmla="*/ 166255 h 1330036"/>
              <a:gd name="connsiteX2" fmla="*/ 2493818 w 7398327"/>
              <a:gd name="connsiteY2" fmla="*/ 429491 h 1330036"/>
              <a:gd name="connsiteX3" fmla="*/ 4045527 w 7398327"/>
              <a:gd name="connsiteY3" fmla="*/ 803563 h 1330036"/>
              <a:gd name="connsiteX4" fmla="*/ 5029200 w 7398327"/>
              <a:gd name="connsiteY4" fmla="*/ 1011381 h 1330036"/>
              <a:gd name="connsiteX5" fmla="*/ 6109855 w 7398327"/>
              <a:gd name="connsiteY5" fmla="*/ 1177636 h 1330036"/>
              <a:gd name="connsiteX6" fmla="*/ 6941127 w 7398327"/>
              <a:gd name="connsiteY6" fmla="*/ 1288472 h 1330036"/>
              <a:gd name="connsiteX7" fmla="*/ 7398327 w 7398327"/>
              <a:gd name="connsiteY7" fmla="*/ 1330036 h 133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98327" h="1330036">
                <a:moveTo>
                  <a:pt x="0" y="0"/>
                </a:moveTo>
                <a:cubicBezTo>
                  <a:pt x="511464" y="92363"/>
                  <a:pt x="817419" y="94673"/>
                  <a:pt x="1233055" y="166255"/>
                </a:cubicBezTo>
                <a:cubicBezTo>
                  <a:pt x="1648691" y="237837"/>
                  <a:pt x="2025073" y="323273"/>
                  <a:pt x="2493818" y="429491"/>
                </a:cubicBezTo>
                <a:cubicBezTo>
                  <a:pt x="2962563" y="535709"/>
                  <a:pt x="3622963" y="706581"/>
                  <a:pt x="4045527" y="803563"/>
                </a:cubicBezTo>
                <a:cubicBezTo>
                  <a:pt x="4468091" y="900545"/>
                  <a:pt x="4685145" y="949036"/>
                  <a:pt x="5029200" y="1011381"/>
                </a:cubicBezTo>
                <a:cubicBezTo>
                  <a:pt x="5373255" y="1073726"/>
                  <a:pt x="5791201" y="1131454"/>
                  <a:pt x="6109855" y="1177636"/>
                </a:cubicBezTo>
                <a:cubicBezTo>
                  <a:pt x="6428509" y="1223818"/>
                  <a:pt x="6726382" y="1263072"/>
                  <a:pt x="6941127" y="1288472"/>
                </a:cubicBezTo>
                <a:cubicBezTo>
                  <a:pt x="7155872" y="1313872"/>
                  <a:pt x="7245927" y="1316181"/>
                  <a:pt x="7398327" y="1330036"/>
                </a:cubicBezTo>
              </a:path>
            </a:pathLst>
          </a:custGeom>
          <a:ln w="571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Freeform 8"/>
          <p:cNvSpPr/>
          <p:nvPr/>
        </p:nvSpPr>
        <p:spPr>
          <a:xfrm>
            <a:off x="969818" y="1233055"/>
            <a:ext cx="7412182" cy="3117272"/>
          </a:xfrm>
          <a:custGeom>
            <a:avLst/>
            <a:gdLst>
              <a:gd name="connsiteX0" fmla="*/ 0 w 7412182"/>
              <a:gd name="connsiteY0" fmla="*/ 3117272 h 3117272"/>
              <a:gd name="connsiteX1" fmla="*/ 928255 w 7412182"/>
              <a:gd name="connsiteY1" fmla="*/ 2798618 h 3117272"/>
              <a:gd name="connsiteX2" fmla="*/ 1551709 w 7412182"/>
              <a:gd name="connsiteY2" fmla="*/ 2521527 h 3117272"/>
              <a:gd name="connsiteX3" fmla="*/ 2133600 w 7412182"/>
              <a:gd name="connsiteY3" fmla="*/ 2147454 h 3117272"/>
              <a:gd name="connsiteX4" fmla="*/ 2646218 w 7412182"/>
              <a:gd name="connsiteY4" fmla="*/ 1717963 h 3117272"/>
              <a:gd name="connsiteX5" fmla="*/ 3408218 w 7412182"/>
              <a:gd name="connsiteY5" fmla="*/ 1330036 h 3117272"/>
              <a:gd name="connsiteX6" fmla="*/ 4142509 w 7412182"/>
              <a:gd name="connsiteY6" fmla="*/ 955963 h 3117272"/>
              <a:gd name="connsiteX7" fmla="*/ 5805055 w 7412182"/>
              <a:gd name="connsiteY7" fmla="*/ 290945 h 3117272"/>
              <a:gd name="connsiteX8" fmla="*/ 6470073 w 7412182"/>
              <a:gd name="connsiteY8" fmla="*/ 166254 h 3117272"/>
              <a:gd name="connsiteX9" fmla="*/ 7412182 w 7412182"/>
              <a:gd name="connsiteY9" fmla="*/ 0 h 3117272"/>
              <a:gd name="connsiteX0" fmla="*/ 0 w 7412182"/>
              <a:gd name="connsiteY0" fmla="*/ 3117272 h 3117272"/>
              <a:gd name="connsiteX1" fmla="*/ 928255 w 7412182"/>
              <a:gd name="connsiteY1" fmla="*/ 2798618 h 3117272"/>
              <a:gd name="connsiteX2" fmla="*/ 1551709 w 7412182"/>
              <a:gd name="connsiteY2" fmla="*/ 2466109 h 3117272"/>
              <a:gd name="connsiteX3" fmla="*/ 2133600 w 7412182"/>
              <a:gd name="connsiteY3" fmla="*/ 2147454 h 3117272"/>
              <a:gd name="connsiteX4" fmla="*/ 2646218 w 7412182"/>
              <a:gd name="connsiteY4" fmla="*/ 1717963 h 3117272"/>
              <a:gd name="connsiteX5" fmla="*/ 3408218 w 7412182"/>
              <a:gd name="connsiteY5" fmla="*/ 1330036 h 3117272"/>
              <a:gd name="connsiteX6" fmla="*/ 4142509 w 7412182"/>
              <a:gd name="connsiteY6" fmla="*/ 955963 h 3117272"/>
              <a:gd name="connsiteX7" fmla="*/ 5805055 w 7412182"/>
              <a:gd name="connsiteY7" fmla="*/ 290945 h 3117272"/>
              <a:gd name="connsiteX8" fmla="*/ 6470073 w 7412182"/>
              <a:gd name="connsiteY8" fmla="*/ 166254 h 3117272"/>
              <a:gd name="connsiteX9" fmla="*/ 7412182 w 7412182"/>
              <a:gd name="connsiteY9" fmla="*/ 0 h 3117272"/>
              <a:gd name="connsiteX0" fmla="*/ 0 w 7412182"/>
              <a:gd name="connsiteY0" fmla="*/ 3117272 h 3117272"/>
              <a:gd name="connsiteX1" fmla="*/ 928255 w 7412182"/>
              <a:gd name="connsiteY1" fmla="*/ 2798618 h 3117272"/>
              <a:gd name="connsiteX2" fmla="*/ 1551709 w 7412182"/>
              <a:gd name="connsiteY2" fmla="*/ 2466109 h 3117272"/>
              <a:gd name="connsiteX3" fmla="*/ 2133600 w 7412182"/>
              <a:gd name="connsiteY3" fmla="*/ 2147454 h 3117272"/>
              <a:gd name="connsiteX4" fmla="*/ 2812472 w 7412182"/>
              <a:gd name="connsiteY4" fmla="*/ 1759526 h 3117272"/>
              <a:gd name="connsiteX5" fmla="*/ 3408218 w 7412182"/>
              <a:gd name="connsiteY5" fmla="*/ 1330036 h 3117272"/>
              <a:gd name="connsiteX6" fmla="*/ 4142509 w 7412182"/>
              <a:gd name="connsiteY6" fmla="*/ 955963 h 3117272"/>
              <a:gd name="connsiteX7" fmla="*/ 5805055 w 7412182"/>
              <a:gd name="connsiteY7" fmla="*/ 290945 h 3117272"/>
              <a:gd name="connsiteX8" fmla="*/ 6470073 w 7412182"/>
              <a:gd name="connsiteY8" fmla="*/ 166254 h 3117272"/>
              <a:gd name="connsiteX9" fmla="*/ 7412182 w 7412182"/>
              <a:gd name="connsiteY9" fmla="*/ 0 h 3117272"/>
              <a:gd name="connsiteX0" fmla="*/ 0 w 7412182"/>
              <a:gd name="connsiteY0" fmla="*/ 3117272 h 3117272"/>
              <a:gd name="connsiteX1" fmla="*/ 928255 w 7412182"/>
              <a:gd name="connsiteY1" fmla="*/ 2798618 h 3117272"/>
              <a:gd name="connsiteX2" fmla="*/ 1551709 w 7412182"/>
              <a:gd name="connsiteY2" fmla="*/ 2466109 h 3117272"/>
              <a:gd name="connsiteX3" fmla="*/ 2133600 w 7412182"/>
              <a:gd name="connsiteY3" fmla="*/ 2147454 h 3117272"/>
              <a:gd name="connsiteX4" fmla="*/ 2812472 w 7412182"/>
              <a:gd name="connsiteY4" fmla="*/ 1759526 h 3117272"/>
              <a:gd name="connsiteX5" fmla="*/ 3408218 w 7412182"/>
              <a:gd name="connsiteY5" fmla="*/ 1330036 h 3117272"/>
              <a:gd name="connsiteX6" fmla="*/ 4267200 w 7412182"/>
              <a:gd name="connsiteY6" fmla="*/ 831272 h 3117272"/>
              <a:gd name="connsiteX7" fmla="*/ 5805055 w 7412182"/>
              <a:gd name="connsiteY7" fmla="*/ 290945 h 3117272"/>
              <a:gd name="connsiteX8" fmla="*/ 6470073 w 7412182"/>
              <a:gd name="connsiteY8" fmla="*/ 166254 h 3117272"/>
              <a:gd name="connsiteX9" fmla="*/ 7412182 w 7412182"/>
              <a:gd name="connsiteY9" fmla="*/ 0 h 3117272"/>
              <a:gd name="connsiteX0" fmla="*/ 0 w 7412182"/>
              <a:gd name="connsiteY0" fmla="*/ 3117272 h 3117272"/>
              <a:gd name="connsiteX1" fmla="*/ 928255 w 7412182"/>
              <a:gd name="connsiteY1" fmla="*/ 2798618 h 3117272"/>
              <a:gd name="connsiteX2" fmla="*/ 1551709 w 7412182"/>
              <a:gd name="connsiteY2" fmla="*/ 2466109 h 3117272"/>
              <a:gd name="connsiteX3" fmla="*/ 2133600 w 7412182"/>
              <a:gd name="connsiteY3" fmla="*/ 2147454 h 3117272"/>
              <a:gd name="connsiteX4" fmla="*/ 2812472 w 7412182"/>
              <a:gd name="connsiteY4" fmla="*/ 1759526 h 3117272"/>
              <a:gd name="connsiteX5" fmla="*/ 3408218 w 7412182"/>
              <a:gd name="connsiteY5" fmla="*/ 1330036 h 3117272"/>
              <a:gd name="connsiteX6" fmla="*/ 4267200 w 7412182"/>
              <a:gd name="connsiteY6" fmla="*/ 831272 h 3117272"/>
              <a:gd name="connsiteX7" fmla="*/ 5583382 w 7412182"/>
              <a:gd name="connsiteY7" fmla="*/ 290945 h 3117272"/>
              <a:gd name="connsiteX8" fmla="*/ 6470073 w 7412182"/>
              <a:gd name="connsiteY8" fmla="*/ 166254 h 3117272"/>
              <a:gd name="connsiteX9" fmla="*/ 7412182 w 7412182"/>
              <a:gd name="connsiteY9" fmla="*/ 0 h 3117272"/>
              <a:gd name="connsiteX0" fmla="*/ 0 w 7412182"/>
              <a:gd name="connsiteY0" fmla="*/ 3117272 h 3117272"/>
              <a:gd name="connsiteX1" fmla="*/ 928255 w 7412182"/>
              <a:gd name="connsiteY1" fmla="*/ 2798618 h 3117272"/>
              <a:gd name="connsiteX2" fmla="*/ 1551709 w 7412182"/>
              <a:gd name="connsiteY2" fmla="*/ 2466109 h 3117272"/>
              <a:gd name="connsiteX3" fmla="*/ 2133600 w 7412182"/>
              <a:gd name="connsiteY3" fmla="*/ 2147454 h 3117272"/>
              <a:gd name="connsiteX4" fmla="*/ 2812472 w 7412182"/>
              <a:gd name="connsiteY4" fmla="*/ 1759526 h 3117272"/>
              <a:gd name="connsiteX5" fmla="*/ 3408218 w 7412182"/>
              <a:gd name="connsiteY5" fmla="*/ 1330036 h 3117272"/>
              <a:gd name="connsiteX6" fmla="*/ 4267200 w 7412182"/>
              <a:gd name="connsiteY6" fmla="*/ 831272 h 3117272"/>
              <a:gd name="connsiteX7" fmla="*/ 5583382 w 7412182"/>
              <a:gd name="connsiteY7" fmla="*/ 290945 h 3117272"/>
              <a:gd name="connsiteX8" fmla="*/ 6470073 w 7412182"/>
              <a:gd name="connsiteY8" fmla="*/ 96981 h 3117272"/>
              <a:gd name="connsiteX9" fmla="*/ 7412182 w 7412182"/>
              <a:gd name="connsiteY9" fmla="*/ 0 h 3117272"/>
              <a:gd name="connsiteX0" fmla="*/ 0 w 7412182"/>
              <a:gd name="connsiteY0" fmla="*/ 3117272 h 3117272"/>
              <a:gd name="connsiteX1" fmla="*/ 928255 w 7412182"/>
              <a:gd name="connsiteY1" fmla="*/ 2798618 h 3117272"/>
              <a:gd name="connsiteX2" fmla="*/ 1551709 w 7412182"/>
              <a:gd name="connsiteY2" fmla="*/ 2466109 h 3117272"/>
              <a:gd name="connsiteX3" fmla="*/ 2133600 w 7412182"/>
              <a:gd name="connsiteY3" fmla="*/ 2147454 h 3117272"/>
              <a:gd name="connsiteX4" fmla="*/ 2784763 w 7412182"/>
              <a:gd name="connsiteY4" fmla="*/ 1717962 h 3117272"/>
              <a:gd name="connsiteX5" fmla="*/ 3408218 w 7412182"/>
              <a:gd name="connsiteY5" fmla="*/ 1330036 h 3117272"/>
              <a:gd name="connsiteX6" fmla="*/ 4267200 w 7412182"/>
              <a:gd name="connsiteY6" fmla="*/ 831272 h 3117272"/>
              <a:gd name="connsiteX7" fmla="*/ 5583382 w 7412182"/>
              <a:gd name="connsiteY7" fmla="*/ 290945 h 3117272"/>
              <a:gd name="connsiteX8" fmla="*/ 6470073 w 7412182"/>
              <a:gd name="connsiteY8" fmla="*/ 96981 h 3117272"/>
              <a:gd name="connsiteX9" fmla="*/ 7412182 w 7412182"/>
              <a:gd name="connsiteY9" fmla="*/ 0 h 311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2182" h="3117272">
                <a:moveTo>
                  <a:pt x="0" y="3117272"/>
                </a:moveTo>
                <a:cubicBezTo>
                  <a:pt x="334818" y="3007590"/>
                  <a:pt x="669637" y="2907145"/>
                  <a:pt x="928255" y="2798618"/>
                </a:cubicBezTo>
                <a:cubicBezTo>
                  <a:pt x="1186873" y="2690091"/>
                  <a:pt x="1350818" y="2574636"/>
                  <a:pt x="1551709" y="2466109"/>
                </a:cubicBezTo>
                <a:cubicBezTo>
                  <a:pt x="1745673" y="2359891"/>
                  <a:pt x="1928091" y="2272145"/>
                  <a:pt x="2133600" y="2147454"/>
                </a:cubicBezTo>
                <a:cubicBezTo>
                  <a:pt x="2339109" y="2022763"/>
                  <a:pt x="2572327" y="1854198"/>
                  <a:pt x="2784763" y="1717962"/>
                </a:cubicBezTo>
                <a:cubicBezTo>
                  <a:pt x="2997199" y="1581726"/>
                  <a:pt x="3161145" y="1477818"/>
                  <a:pt x="3408218" y="1330036"/>
                </a:cubicBezTo>
                <a:cubicBezTo>
                  <a:pt x="3655291" y="1182254"/>
                  <a:pt x="3904673" y="1004454"/>
                  <a:pt x="4267200" y="831272"/>
                </a:cubicBezTo>
                <a:cubicBezTo>
                  <a:pt x="4629727" y="658090"/>
                  <a:pt x="5216237" y="413327"/>
                  <a:pt x="5583382" y="290945"/>
                </a:cubicBezTo>
                <a:cubicBezTo>
                  <a:pt x="5950527" y="168563"/>
                  <a:pt x="6165273" y="145472"/>
                  <a:pt x="6470073" y="96981"/>
                </a:cubicBezTo>
                <a:cubicBezTo>
                  <a:pt x="6774873" y="48490"/>
                  <a:pt x="7098146" y="55418"/>
                  <a:pt x="7412182" y="0"/>
                </a:cubicBezTo>
              </a:path>
            </a:pathLst>
          </a:cu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p:cNvSpPr txBox="1"/>
          <p:nvPr/>
        </p:nvSpPr>
        <p:spPr>
          <a:xfrm>
            <a:off x="7051090" y="620688"/>
            <a:ext cx="1841390" cy="646331"/>
          </a:xfrm>
          <a:prstGeom prst="rect">
            <a:avLst/>
          </a:prstGeom>
          <a:noFill/>
        </p:spPr>
        <p:txBody>
          <a:bodyPr wrap="square" rtlCol="0">
            <a:spAutoFit/>
          </a:bodyPr>
          <a:lstStyle/>
          <a:p>
            <a:pPr algn="ctr"/>
            <a:r>
              <a:rPr lang="en-GB" dirty="0" smtClean="0"/>
              <a:t>DECARBONISED INPUTS</a:t>
            </a:r>
            <a:endParaRPr lang="en-GB" dirty="0"/>
          </a:p>
        </p:txBody>
      </p:sp>
      <p:sp>
        <p:nvSpPr>
          <p:cNvPr id="14" name="TextBox 13"/>
          <p:cNvSpPr txBox="1"/>
          <p:nvPr/>
        </p:nvSpPr>
        <p:spPr>
          <a:xfrm>
            <a:off x="1187624" y="2327316"/>
            <a:ext cx="1512168" cy="369332"/>
          </a:xfrm>
          <a:prstGeom prst="rect">
            <a:avLst/>
          </a:prstGeom>
          <a:noFill/>
        </p:spPr>
        <p:txBody>
          <a:bodyPr wrap="square" rtlCol="0">
            <a:spAutoFit/>
          </a:bodyPr>
          <a:lstStyle/>
          <a:p>
            <a:pPr algn="ctr"/>
            <a:r>
              <a:rPr lang="en-GB" dirty="0" smtClean="0"/>
              <a:t>EFFICIENCY</a:t>
            </a:r>
            <a:endParaRPr lang="en-GB" dirty="0"/>
          </a:p>
        </p:txBody>
      </p:sp>
    </p:spTree>
    <p:extLst>
      <p:ext uri="{BB962C8B-B14F-4D97-AF65-F5344CB8AC3E}">
        <p14:creationId xmlns:p14="http://schemas.microsoft.com/office/powerpoint/2010/main" val="8185397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noAutofit/>
          </a:bodyPr>
          <a:lstStyle/>
          <a:p>
            <a:r>
              <a:rPr lang="en-GB" sz="2800" dirty="0" smtClean="0"/>
              <a:t>AN EXAMPLE OF CROSS-DISCIPLINARY SCENARIO-BUILDING ON THE CANUTE PRINCIPLE</a:t>
            </a:r>
            <a:endParaRPr lang="en-GB" sz="2800"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770140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8101013" y="1989138"/>
            <a:ext cx="503237"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
        <p:nvSpPr>
          <p:cNvPr id="3077" name="Rectangle 5"/>
          <p:cNvSpPr>
            <a:spLocks noChangeArrowheads="1"/>
          </p:cNvSpPr>
          <p:nvPr/>
        </p:nvSpPr>
        <p:spPr bwMode="auto">
          <a:xfrm>
            <a:off x="8101013" y="2781300"/>
            <a:ext cx="503237" cy="576263"/>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
        <p:nvSpPr>
          <p:cNvPr id="3078" name="Rectangle 6"/>
          <p:cNvSpPr>
            <a:spLocks noChangeArrowheads="1"/>
          </p:cNvSpPr>
          <p:nvPr/>
        </p:nvSpPr>
        <p:spPr bwMode="auto">
          <a:xfrm>
            <a:off x="8101013" y="3573463"/>
            <a:ext cx="503237" cy="576262"/>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
        <p:nvSpPr>
          <p:cNvPr id="3079" name="Rectangle 7"/>
          <p:cNvSpPr>
            <a:spLocks noChangeArrowheads="1"/>
          </p:cNvSpPr>
          <p:nvPr/>
        </p:nvSpPr>
        <p:spPr bwMode="auto">
          <a:xfrm>
            <a:off x="8101013" y="4365625"/>
            <a:ext cx="503237" cy="576263"/>
          </a:xfrm>
          <a:prstGeom prst="rect">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
        <p:nvSpPr>
          <p:cNvPr id="3080" name="Rectangle 8"/>
          <p:cNvSpPr>
            <a:spLocks noChangeArrowheads="1"/>
          </p:cNvSpPr>
          <p:nvPr/>
        </p:nvSpPr>
        <p:spPr bwMode="auto">
          <a:xfrm>
            <a:off x="8101013" y="5157788"/>
            <a:ext cx="503237" cy="576262"/>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
        <p:nvSpPr>
          <p:cNvPr id="3081" name="Rectangle 9"/>
          <p:cNvSpPr>
            <a:spLocks noChangeArrowheads="1"/>
          </p:cNvSpPr>
          <p:nvPr/>
        </p:nvSpPr>
        <p:spPr bwMode="auto">
          <a:xfrm>
            <a:off x="8101013" y="5949950"/>
            <a:ext cx="503237" cy="576263"/>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
        <p:nvSpPr>
          <p:cNvPr id="3082" name="Text Box 10"/>
          <p:cNvSpPr txBox="1">
            <a:spLocks noChangeArrowheads="1"/>
          </p:cNvSpPr>
          <p:nvPr/>
        </p:nvSpPr>
        <p:spPr bwMode="auto">
          <a:xfrm>
            <a:off x="7019925" y="476250"/>
            <a:ext cx="1800225"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solidFill>
                  <a:srgbClr val="000000"/>
                </a:solidFill>
              </a:rPr>
              <a:t>2030:</a:t>
            </a:r>
          </a:p>
          <a:p>
            <a:pPr fontAlgn="base">
              <a:spcBef>
                <a:spcPct val="50000"/>
              </a:spcBef>
              <a:spcAft>
                <a:spcPct val="0"/>
              </a:spcAft>
            </a:pPr>
            <a:r>
              <a:rPr lang="en-GB">
                <a:solidFill>
                  <a:srgbClr val="000000"/>
                </a:solidFill>
              </a:rPr>
              <a:t>Many possible decarbonisation scenarios</a:t>
            </a:r>
          </a:p>
        </p:txBody>
      </p:sp>
      <p:sp>
        <p:nvSpPr>
          <p:cNvPr id="3083" name="Text Box 11"/>
          <p:cNvSpPr txBox="1">
            <a:spLocks noChangeArrowheads="1"/>
          </p:cNvSpPr>
          <p:nvPr/>
        </p:nvSpPr>
        <p:spPr bwMode="auto">
          <a:xfrm>
            <a:off x="539750" y="476250"/>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a:solidFill>
                  <a:srgbClr val="000000"/>
                </a:solidFill>
              </a:rPr>
              <a:t>2011</a:t>
            </a:r>
          </a:p>
        </p:txBody>
      </p:sp>
      <p:sp>
        <p:nvSpPr>
          <p:cNvPr id="3084" name="Text Box 12"/>
          <p:cNvSpPr txBox="1">
            <a:spLocks noChangeArrowheads="1"/>
          </p:cNvSpPr>
          <p:nvPr/>
        </p:nvSpPr>
        <p:spPr bwMode="auto">
          <a:xfrm>
            <a:off x="3132138" y="2492375"/>
            <a:ext cx="23764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a:solidFill>
                  <a:srgbClr val="000000"/>
                </a:solidFill>
              </a:rPr>
              <a:t>2030 IS IN THE FUTURE</a:t>
            </a:r>
          </a:p>
        </p:txBody>
      </p:sp>
      <p:cxnSp>
        <p:nvCxnSpPr>
          <p:cNvPr id="3" name="Straight Arrow Connector 2"/>
          <p:cNvCxnSpPr/>
          <p:nvPr/>
        </p:nvCxnSpPr>
        <p:spPr bwMode="auto">
          <a:xfrm>
            <a:off x="1547664" y="659606"/>
            <a:ext cx="5472261"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p:cNvSpPr txBox="1"/>
          <p:nvPr/>
        </p:nvSpPr>
        <p:spPr>
          <a:xfrm>
            <a:off x="3923928" y="4149725"/>
            <a:ext cx="2952328" cy="1200329"/>
          </a:xfrm>
          <a:prstGeom prst="rect">
            <a:avLst/>
          </a:prstGeom>
          <a:noFill/>
        </p:spPr>
        <p:txBody>
          <a:bodyPr wrap="square" rtlCol="0">
            <a:spAutoFit/>
          </a:bodyPr>
          <a:lstStyle/>
          <a:p>
            <a:r>
              <a:rPr lang="en-GB" dirty="0" smtClean="0"/>
              <a:t>We explore about 20 key dimensions for decarbonisation scenarios, and discard 99%</a:t>
            </a:r>
            <a:endParaRPr lang="en-GB" dirty="0"/>
          </a:p>
        </p:txBody>
      </p:sp>
    </p:spTree>
    <p:extLst>
      <p:ext uri="{BB962C8B-B14F-4D97-AF65-F5344CB8AC3E}">
        <p14:creationId xmlns:p14="http://schemas.microsoft.com/office/powerpoint/2010/main" val="3596649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EMERGENCE</a:t>
            </a:r>
            <a:endParaRPr lang="en-GB" dirty="0"/>
          </a:p>
        </p:txBody>
      </p:sp>
      <p:sp>
        <p:nvSpPr>
          <p:cNvPr id="3" name="Content Placeholder 2"/>
          <p:cNvSpPr>
            <a:spLocks noGrp="1"/>
          </p:cNvSpPr>
          <p:nvPr>
            <p:ph idx="1"/>
          </p:nvPr>
        </p:nvSpPr>
        <p:spPr>
          <a:xfrm>
            <a:off x="251520" y="1673424"/>
            <a:ext cx="4834880" cy="5184576"/>
          </a:xfrm>
        </p:spPr>
        <p:txBody>
          <a:bodyPr>
            <a:normAutofit fontScale="70000" lnSpcReduction="20000"/>
          </a:bodyPr>
          <a:lstStyle/>
          <a:p>
            <a:pPr>
              <a:lnSpc>
                <a:spcPct val="120000"/>
              </a:lnSpc>
            </a:pPr>
            <a:r>
              <a:rPr lang="en-GB" dirty="0" smtClean="0"/>
              <a:t>The normal curve (</a:t>
            </a:r>
            <a:r>
              <a:rPr lang="en-GB" dirty="0" err="1" smtClean="0"/>
              <a:t>etc</a:t>
            </a:r>
            <a:r>
              <a:rPr lang="en-GB" dirty="0" smtClean="0"/>
              <a:t>)</a:t>
            </a:r>
          </a:p>
          <a:p>
            <a:pPr>
              <a:lnSpc>
                <a:spcPct val="120000"/>
              </a:lnSpc>
            </a:pPr>
            <a:r>
              <a:rPr lang="en-GB" dirty="0" smtClean="0"/>
              <a:t>Drops of rain on a pavement square</a:t>
            </a:r>
          </a:p>
          <a:p>
            <a:pPr>
              <a:lnSpc>
                <a:spcPct val="120000"/>
              </a:lnSpc>
            </a:pPr>
            <a:r>
              <a:rPr lang="en-GB" dirty="0" smtClean="0"/>
              <a:t>How do they know the equations?</a:t>
            </a:r>
          </a:p>
          <a:p>
            <a:pPr>
              <a:lnSpc>
                <a:spcPct val="120000"/>
              </a:lnSpc>
            </a:pPr>
            <a:r>
              <a:rPr lang="en-GB" dirty="0" smtClean="0"/>
              <a:t>You cannot mimic this yourself</a:t>
            </a:r>
          </a:p>
          <a:p>
            <a:pPr>
              <a:lnSpc>
                <a:spcPct val="120000"/>
              </a:lnSpc>
            </a:pPr>
            <a:r>
              <a:rPr lang="en-GB" dirty="0" smtClean="0"/>
              <a:t>The only way to achieve this perfection is to get out of the way and let it happen</a:t>
            </a:r>
          </a:p>
          <a:p>
            <a:pPr>
              <a:lnSpc>
                <a:spcPct val="120000"/>
              </a:lnSpc>
            </a:pPr>
            <a:r>
              <a:rPr lang="en-GB" i="1" dirty="0" smtClean="0"/>
              <a:t>Randomness is ordered</a:t>
            </a:r>
          </a:p>
          <a:p>
            <a:pPr>
              <a:lnSpc>
                <a:spcPct val="120000"/>
              </a:lnSpc>
            </a:pPr>
            <a:r>
              <a:rPr lang="en-GB" dirty="0" smtClean="0"/>
              <a:t>Is this mysterious? Creepy? Inevitable? Simply ‘mechanistic’?</a:t>
            </a:r>
          </a:p>
          <a:p>
            <a:endParaRPr lang="en-GB" baseline="300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149080"/>
            <a:ext cx="2880320"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430" y="404664"/>
            <a:ext cx="3672408" cy="3013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713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8101013" y="1989138"/>
            <a:ext cx="503237"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
        <p:nvSpPr>
          <p:cNvPr id="4099" name="Rectangle 3"/>
          <p:cNvSpPr>
            <a:spLocks noChangeArrowheads="1"/>
          </p:cNvSpPr>
          <p:nvPr/>
        </p:nvSpPr>
        <p:spPr bwMode="auto">
          <a:xfrm>
            <a:off x="8101013" y="2781300"/>
            <a:ext cx="503237" cy="576263"/>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
        <p:nvSpPr>
          <p:cNvPr id="4100" name="Rectangle 4"/>
          <p:cNvSpPr>
            <a:spLocks noChangeArrowheads="1"/>
          </p:cNvSpPr>
          <p:nvPr/>
        </p:nvSpPr>
        <p:spPr bwMode="auto">
          <a:xfrm>
            <a:off x="8101013" y="3573463"/>
            <a:ext cx="503237" cy="576262"/>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
        <p:nvSpPr>
          <p:cNvPr id="4101" name="Rectangle 5"/>
          <p:cNvSpPr>
            <a:spLocks noChangeArrowheads="1"/>
          </p:cNvSpPr>
          <p:nvPr/>
        </p:nvSpPr>
        <p:spPr bwMode="auto">
          <a:xfrm>
            <a:off x="8101013" y="4365625"/>
            <a:ext cx="503237" cy="576263"/>
          </a:xfrm>
          <a:prstGeom prst="rect">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
        <p:nvSpPr>
          <p:cNvPr id="4102" name="Rectangle 6"/>
          <p:cNvSpPr>
            <a:spLocks noChangeArrowheads="1"/>
          </p:cNvSpPr>
          <p:nvPr/>
        </p:nvSpPr>
        <p:spPr bwMode="auto">
          <a:xfrm>
            <a:off x="8101013" y="5157788"/>
            <a:ext cx="503237" cy="576262"/>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
        <p:nvSpPr>
          <p:cNvPr id="4103" name="Rectangle 7"/>
          <p:cNvSpPr>
            <a:spLocks noChangeArrowheads="1"/>
          </p:cNvSpPr>
          <p:nvPr/>
        </p:nvSpPr>
        <p:spPr bwMode="auto">
          <a:xfrm>
            <a:off x="8101013" y="5949950"/>
            <a:ext cx="503237" cy="576263"/>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
        <p:nvSpPr>
          <p:cNvPr id="4104" name="Text Box 8"/>
          <p:cNvSpPr txBox="1">
            <a:spLocks noChangeArrowheads="1"/>
          </p:cNvSpPr>
          <p:nvPr/>
        </p:nvSpPr>
        <p:spPr bwMode="auto">
          <a:xfrm>
            <a:off x="7019925" y="476250"/>
            <a:ext cx="1800225"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solidFill>
                  <a:srgbClr val="000000"/>
                </a:solidFill>
              </a:rPr>
              <a:t>2030:</a:t>
            </a:r>
          </a:p>
          <a:p>
            <a:pPr fontAlgn="base">
              <a:spcBef>
                <a:spcPct val="50000"/>
              </a:spcBef>
              <a:spcAft>
                <a:spcPct val="0"/>
              </a:spcAft>
            </a:pPr>
            <a:r>
              <a:rPr lang="en-GB">
                <a:solidFill>
                  <a:srgbClr val="000000"/>
                </a:solidFill>
              </a:rPr>
              <a:t>Many possible decarbonisation scenarios</a:t>
            </a:r>
          </a:p>
        </p:txBody>
      </p:sp>
      <p:sp>
        <p:nvSpPr>
          <p:cNvPr id="4105" name="Text Box 9"/>
          <p:cNvSpPr txBox="1">
            <a:spLocks noChangeArrowheads="1"/>
          </p:cNvSpPr>
          <p:nvPr/>
        </p:nvSpPr>
        <p:spPr bwMode="auto">
          <a:xfrm>
            <a:off x="4859338" y="3141663"/>
            <a:ext cx="26654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dirty="0">
                <a:solidFill>
                  <a:srgbClr val="000000"/>
                </a:solidFill>
              </a:rPr>
              <a:t>We pick this one, or you could say, we create it</a:t>
            </a:r>
          </a:p>
        </p:txBody>
      </p:sp>
      <p:sp>
        <p:nvSpPr>
          <p:cNvPr id="4106" name="AutoShape 10"/>
          <p:cNvSpPr>
            <a:spLocks noChangeArrowheads="1"/>
          </p:cNvSpPr>
          <p:nvPr/>
        </p:nvSpPr>
        <p:spPr bwMode="auto">
          <a:xfrm rot="20623271" flipV="1">
            <a:off x="7021513" y="3643313"/>
            <a:ext cx="863600" cy="649287"/>
          </a:xfrm>
          <a:custGeom>
            <a:avLst/>
            <a:gdLst>
              <a:gd name="G0" fmla="+- 12803 0 0"/>
              <a:gd name="G1" fmla="+- 4630 0 0"/>
              <a:gd name="G2" fmla="+- 12158 0 4630"/>
              <a:gd name="G3" fmla="+- G2 0 4630"/>
              <a:gd name="G4" fmla="*/ G3 32768 32059"/>
              <a:gd name="G5" fmla="*/ G4 1 2"/>
              <a:gd name="G6" fmla="+- 21600 0 12803"/>
              <a:gd name="G7" fmla="*/ G6 4630 6079"/>
              <a:gd name="G8" fmla="+- G7 12803 0"/>
              <a:gd name="T0" fmla="*/ 12803 w 21600"/>
              <a:gd name="T1" fmla="*/ 0 h 21600"/>
              <a:gd name="T2" fmla="*/ 12803 w 21600"/>
              <a:gd name="T3" fmla="*/ 12158 h 21600"/>
              <a:gd name="T4" fmla="*/ 1481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2803" y="0"/>
                </a:lnTo>
                <a:lnTo>
                  <a:pt x="12803" y="4630"/>
                </a:lnTo>
                <a:lnTo>
                  <a:pt x="12427" y="4630"/>
                </a:lnTo>
                <a:cubicBezTo>
                  <a:pt x="5564" y="4630"/>
                  <a:pt x="0" y="8000"/>
                  <a:pt x="0" y="12158"/>
                </a:cubicBezTo>
                <a:lnTo>
                  <a:pt x="0" y="21600"/>
                </a:lnTo>
                <a:lnTo>
                  <a:pt x="2962" y="21600"/>
                </a:lnTo>
                <a:lnTo>
                  <a:pt x="2962" y="12158"/>
                </a:lnTo>
                <a:cubicBezTo>
                  <a:pt x="2962" y="9601"/>
                  <a:pt x="7200" y="7528"/>
                  <a:pt x="12427" y="7528"/>
                </a:cubicBezTo>
                <a:lnTo>
                  <a:pt x="12803" y="7528"/>
                </a:lnTo>
                <a:lnTo>
                  <a:pt x="12803" y="12158"/>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Tree>
    <p:extLst>
      <p:ext uri="{BB962C8B-B14F-4D97-AF65-F5344CB8AC3E}">
        <p14:creationId xmlns:p14="http://schemas.microsoft.com/office/powerpoint/2010/main" val="16058295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8101013" y="1989138"/>
            <a:ext cx="503237"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
        <p:nvSpPr>
          <p:cNvPr id="7171" name="Rectangle 3"/>
          <p:cNvSpPr>
            <a:spLocks noChangeArrowheads="1"/>
          </p:cNvSpPr>
          <p:nvPr/>
        </p:nvSpPr>
        <p:spPr bwMode="auto">
          <a:xfrm>
            <a:off x="8101013" y="2781300"/>
            <a:ext cx="503237" cy="576263"/>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
        <p:nvSpPr>
          <p:cNvPr id="7173" name="Rectangle 5"/>
          <p:cNvSpPr>
            <a:spLocks noChangeArrowheads="1"/>
          </p:cNvSpPr>
          <p:nvPr/>
        </p:nvSpPr>
        <p:spPr bwMode="auto">
          <a:xfrm>
            <a:off x="8101013" y="4365625"/>
            <a:ext cx="503237" cy="576263"/>
          </a:xfrm>
          <a:prstGeom prst="rect">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
        <p:nvSpPr>
          <p:cNvPr id="7174" name="Rectangle 6"/>
          <p:cNvSpPr>
            <a:spLocks noChangeArrowheads="1"/>
          </p:cNvSpPr>
          <p:nvPr/>
        </p:nvSpPr>
        <p:spPr bwMode="auto">
          <a:xfrm>
            <a:off x="8101013" y="5157788"/>
            <a:ext cx="503237" cy="576262"/>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
        <p:nvSpPr>
          <p:cNvPr id="7175" name="Rectangle 7"/>
          <p:cNvSpPr>
            <a:spLocks noChangeArrowheads="1"/>
          </p:cNvSpPr>
          <p:nvPr/>
        </p:nvSpPr>
        <p:spPr bwMode="auto">
          <a:xfrm>
            <a:off x="8101013" y="5949950"/>
            <a:ext cx="503237" cy="576263"/>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
        <p:nvSpPr>
          <p:cNvPr id="7176" name="Text Box 8"/>
          <p:cNvSpPr txBox="1">
            <a:spLocks noChangeArrowheads="1"/>
          </p:cNvSpPr>
          <p:nvPr/>
        </p:nvSpPr>
        <p:spPr bwMode="auto">
          <a:xfrm>
            <a:off x="7019925" y="476250"/>
            <a:ext cx="1800225"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solidFill>
                  <a:srgbClr val="000000"/>
                </a:solidFill>
              </a:rPr>
              <a:t>2030:</a:t>
            </a:r>
          </a:p>
          <a:p>
            <a:pPr fontAlgn="base">
              <a:spcBef>
                <a:spcPct val="50000"/>
              </a:spcBef>
              <a:spcAft>
                <a:spcPct val="0"/>
              </a:spcAft>
            </a:pPr>
            <a:r>
              <a:rPr lang="en-GB">
                <a:solidFill>
                  <a:srgbClr val="000000"/>
                </a:solidFill>
              </a:rPr>
              <a:t>Many possible decarbonisation scenarios</a:t>
            </a:r>
          </a:p>
        </p:txBody>
      </p:sp>
      <p:sp>
        <p:nvSpPr>
          <p:cNvPr id="7177" name="Text Box 9"/>
          <p:cNvSpPr txBox="1">
            <a:spLocks noChangeArrowheads="1"/>
          </p:cNvSpPr>
          <p:nvPr/>
        </p:nvSpPr>
        <p:spPr bwMode="auto">
          <a:xfrm>
            <a:off x="3203575" y="2492375"/>
            <a:ext cx="40322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dirty="0">
                <a:solidFill>
                  <a:srgbClr val="000000"/>
                </a:solidFill>
              </a:rPr>
              <a:t>We explore it, challenge it, make sure it works, </a:t>
            </a:r>
            <a:r>
              <a:rPr lang="en-GB" dirty="0" smtClean="0">
                <a:solidFill>
                  <a:srgbClr val="000000"/>
                </a:solidFill>
              </a:rPr>
              <a:t>modify it, tell </a:t>
            </a:r>
            <a:r>
              <a:rPr lang="en-GB" dirty="0">
                <a:solidFill>
                  <a:srgbClr val="000000"/>
                </a:solidFill>
              </a:rPr>
              <a:t>people about it, write novels about it, invite opponents to tea, get comfortable with it, visit the neighbours regularly, make everybody want to go there</a:t>
            </a:r>
          </a:p>
        </p:txBody>
      </p:sp>
      <p:sp>
        <p:nvSpPr>
          <p:cNvPr id="7172" name="Rectangle 4"/>
          <p:cNvSpPr>
            <a:spLocks noChangeArrowheads="1"/>
          </p:cNvSpPr>
          <p:nvPr/>
        </p:nvSpPr>
        <p:spPr bwMode="auto">
          <a:xfrm>
            <a:off x="7812088" y="3213100"/>
            <a:ext cx="1008062" cy="1223963"/>
          </a:xfrm>
          <a:prstGeom prst="rect">
            <a:avLst/>
          </a:prstGeom>
          <a:gradFill rotWithShape="1">
            <a:gsLst>
              <a:gs pos="0">
                <a:schemeClr val="folHlink">
                  <a:alpha val="71001"/>
                </a:schemeClr>
              </a:gs>
              <a:gs pos="100000">
                <a:schemeClr val="folHlink">
                  <a:alpha val="69000"/>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Tree>
    <p:extLst>
      <p:ext uri="{BB962C8B-B14F-4D97-AF65-F5344CB8AC3E}">
        <p14:creationId xmlns:p14="http://schemas.microsoft.com/office/powerpoint/2010/main" val="24194775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8101013" y="1989138"/>
            <a:ext cx="503237"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
        <p:nvSpPr>
          <p:cNvPr id="5123" name="Rectangle 3"/>
          <p:cNvSpPr>
            <a:spLocks noChangeArrowheads="1"/>
          </p:cNvSpPr>
          <p:nvPr/>
        </p:nvSpPr>
        <p:spPr bwMode="auto">
          <a:xfrm>
            <a:off x="8101013" y="2781300"/>
            <a:ext cx="503237" cy="576263"/>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
        <p:nvSpPr>
          <p:cNvPr id="5124" name="Rectangle 4"/>
          <p:cNvSpPr>
            <a:spLocks noChangeArrowheads="1"/>
          </p:cNvSpPr>
          <p:nvPr/>
        </p:nvSpPr>
        <p:spPr bwMode="auto">
          <a:xfrm>
            <a:off x="8101013" y="3573463"/>
            <a:ext cx="503237" cy="576262"/>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
        <p:nvSpPr>
          <p:cNvPr id="5125" name="Rectangle 5"/>
          <p:cNvSpPr>
            <a:spLocks noChangeArrowheads="1"/>
          </p:cNvSpPr>
          <p:nvPr/>
        </p:nvSpPr>
        <p:spPr bwMode="auto">
          <a:xfrm>
            <a:off x="8101013" y="4365625"/>
            <a:ext cx="503237" cy="576263"/>
          </a:xfrm>
          <a:prstGeom prst="rect">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
        <p:nvSpPr>
          <p:cNvPr id="5126" name="Rectangle 6"/>
          <p:cNvSpPr>
            <a:spLocks noChangeArrowheads="1"/>
          </p:cNvSpPr>
          <p:nvPr/>
        </p:nvSpPr>
        <p:spPr bwMode="auto">
          <a:xfrm>
            <a:off x="8101013" y="5157788"/>
            <a:ext cx="503237" cy="576262"/>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
        <p:nvSpPr>
          <p:cNvPr id="5127" name="Rectangle 7"/>
          <p:cNvSpPr>
            <a:spLocks noChangeArrowheads="1"/>
          </p:cNvSpPr>
          <p:nvPr/>
        </p:nvSpPr>
        <p:spPr bwMode="auto">
          <a:xfrm>
            <a:off x="8101013" y="5949950"/>
            <a:ext cx="503237" cy="576263"/>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
        <p:nvSpPr>
          <p:cNvPr id="5133" name="Freeform 13"/>
          <p:cNvSpPr>
            <a:spLocks/>
          </p:cNvSpPr>
          <p:nvPr/>
        </p:nvSpPr>
        <p:spPr bwMode="auto">
          <a:xfrm>
            <a:off x="1331913" y="3429000"/>
            <a:ext cx="6769100" cy="719138"/>
          </a:xfrm>
          <a:custGeom>
            <a:avLst/>
            <a:gdLst>
              <a:gd name="T0" fmla="*/ 4264 w 4264"/>
              <a:gd name="T1" fmla="*/ 272 h 453"/>
              <a:gd name="T2" fmla="*/ 3402 w 4264"/>
              <a:gd name="T3" fmla="*/ 91 h 453"/>
              <a:gd name="T4" fmla="*/ 2495 w 4264"/>
              <a:gd name="T5" fmla="*/ 181 h 453"/>
              <a:gd name="T6" fmla="*/ 1361 w 4264"/>
              <a:gd name="T7" fmla="*/ 272 h 453"/>
              <a:gd name="T8" fmla="*/ 453 w 4264"/>
              <a:gd name="T9" fmla="*/ 408 h 453"/>
              <a:gd name="T10" fmla="*/ 0 w 4264"/>
              <a:gd name="T11" fmla="*/ 0 h 453"/>
            </a:gdLst>
            <a:ahLst/>
            <a:cxnLst>
              <a:cxn ang="0">
                <a:pos x="T0" y="T1"/>
              </a:cxn>
              <a:cxn ang="0">
                <a:pos x="T2" y="T3"/>
              </a:cxn>
              <a:cxn ang="0">
                <a:pos x="T4" y="T5"/>
              </a:cxn>
              <a:cxn ang="0">
                <a:pos x="T6" y="T7"/>
              </a:cxn>
              <a:cxn ang="0">
                <a:pos x="T8" y="T9"/>
              </a:cxn>
              <a:cxn ang="0">
                <a:pos x="T10" y="T11"/>
              </a:cxn>
            </a:cxnLst>
            <a:rect l="0" t="0" r="r" b="b"/>
            <a:pathLst>
              <a:path w="4264" h="453">
                <a:moveTo>
                  <a:pt x="4264" y="272"/>
                </a:moveTo>
                <a:cubicBezTo>
                  <a:pt x="3980" y="189"/>
                  <a:pt x="3697" y="106"/>
                  <a:pt x="3402" y="91"/>
                </a:cubicBezTo>
                <a:cubicBezTo>
                  <a:pt x="3107" y="76"/>
                  <a:pt x="2835" y="151"/>
                  <a:pt x="2495" y="181"/>
                </a:cubicBezTo>
                <a:cubicBezTo>
                  <a:pt x="2155" y="211"/>
                  <a:pt x="1701" y="234"/>
                  <a:pt x="1361" y="272"/>
                </a:cubicBezTo>
                <a:cubicBezTo>
                  <a:pt x="1021" y="310"/>
                  <a:pt x="680" y="453"/>
                  <a:pt x="453" y="408"/>
                </a:cubicBezTo>
                <a:cubicBezTo>
                  <a:pt x="226" y="363"/>
                  <a:pt x="75" y="68"/>
                  <a:pt x="0" y="0"/>
                </a:cubicBezTo>
              </a:path>
            </a:pathLst>
          </a:custGeom>
          <a:noFill/>
          <a:ln w="9525" cap="flat" cmpd="sng">
            <a:solidFill>
              <a:schemeClr val="fo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GB">
              <a:solidFill>
                <a:srgbClr val="000000"/>
              </a:solidFill>
            </a:endParaRPr>
          </a:p>
        </p:txBody>
      </p:sp>
      <p:sp>
        <p:nvSpPr>
          <p:cNvPr id="5134" name="Freeform 14"/>
          <p:cNvSpPr>
            <a:spLocks/>
          </p:cNvSpPr>
          <p:nvPr/>
        </p:nvSpPr>
        <p:spPr bwMode="auto">
          <a:xfrm>
            <a:off x="1187450" y="1855788"/>
            <a:ext cx="6840538" cy="3937000"/>
          </a:xfrm>
          <a:custGeom>
            <a:avLst/>
            <a:gdLst>
              <a:gd name="T0" fmla="*/ 4309 w 4309"/>
              <a:gd name="T1" fmla="*/ 1263 h 2480"/>
              <a:gd name="T2" fmla="*/ 3720 w 4309"/>
              <a:gd name="T3" fmla="*/ 1807 h 2480"/>
              <a:gd name="T4" fmla="*/ 2631 w 4309"/>
              <a:gd name="T5" fmla="*/ 2397 h 2480"/>
              <a:gd name="T6" fmla="*/ 2313 w 4309"/>
              <a:gd name="T7" fmla="*/ 2306 h 2480"/>
              <a:gd name="T8" fmla="*/ 2268 w 4309"/>
              <a:gd name="T9" fmla="*/ 1944 h 2480"/>
              <a:gd name="T10" fmla="*/ 2404 w 4309"/>
              <a:gd name="T11" fmla="*/ 1717 h 2480"/>
              <a:gd name="T12" fmla="*/ 2540 w 4309"/>
              <a:gd name="T13" fmla="*/ 1626 h 2480"/>
              <a:gd name="T14" fmla="*/ 2722 w 4309"/>
              <a:gd name="T15" fmla="*/ 1490 h 2480"/>
              <a:gd name="T16" fmla="*/ 2994 w 4309"/>
              <a:gd name="T17" fmla="*/ 1172 h 2480"/>
              <a:gd name="T18" fmla="*/ 2767 w 4309"/>
              <a:gd name="T19" fmla="*/ 719 h 2480"/>
              <a:gd name="T20" fmla="*/ 1951 w 4309"/>
              <a:gd name="T21" fmla="*/ 537 h 2480"/>
              <a:gd name="T22" fmla="*/ 1452 w 4309"/>
              <a:gd name="T23" fmla="*/ 265 h 2480"/>
              <a:gd name="T24" fmla="*/ 726 w 4309"/>
              <a:gd name="T25" fmla="*/ 38 h 2480"/>
              <a:gd name="T26" fmla="*/ 0 w 4309"/>
              <a:gd name="T27" fmla="*/ 492 h 2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09" h="2480">
                <a:moveTo>
                  <a:pt x="4309" y="1263"/>
                </a:moveTo>
                <a:cubicBezTo>
                  <a:pt x="4154" y="1440"/>
                  <a:pt x="4000" y="1618"/>
                  <a:pt x="3720" y="1807"/>
                </a:cubicBezTo>
                <a:cubicBezTo>
                  <a:pt x="3440" y="1996"/>
                  <a:pt x="2866" y="2314"/>
                  <a:pt x="2631" y="2397"/>
                </a:cubicBezTo>
                <a:cubicBezTo>
                  <a:pt x="2396" y="2480"/>
                  <a:pt x="2373" y="2381"/>
                  <a:pt x="2313" y="2306"/>
                </a:cubicBezTo>
                <a:cubicBezTo>
                  <a:pt x="2253" y="2231"/>
                  <a:pt x="2253" y="2042"/>
                  <a:pt x="2268" y="1944"/>
                </a:cubicBezTo>
                <a:cubicBezTo>
                  <a:pt x="2283" y="1846"/>
                  <a:pt x="2359" y="1770"/>
                  <a:pt x="2404" y="1717"/>
                </a:cubicBezTo>
                <a:cubicBezTo>
                  <a:pt x="2449" y="1664"/>
                  <a:pt x="2487" y="1664"/>
                  <a:pt x="2540" y="1626"/>
                </a:cubicBezTo>
                <a:cubicBezTo>
                  <a:pt x="2593" y="1588"/>
                  <a:pt x="2646" y="1566"/>
                  <a:pt x="2722" y="1490"/>
                </a:cubicBezTo>
                <a:cubicBezTo>
                  <a:pt x="2798" y="1414"/>
                  <a:pt x="2987" y="1300"/>
                  <a:pt x="2994" y="1172"/>
                </a:cubicBezTo>
                <a:cubicBezTo>
                  <a:pt x="3001" y="1044"/>
                  <a:pt x="2941" y="825"/>
                  <a:pt x="2767" y="719"/>
                </a:cubicBezTo>
                <a:cubicBezTo>
                  <a:pt x="2593" y="613"/>
                  <a:pt x="2170" y="613"/>
                  <a:pt x="1951" y="537"/>
                </a:cubicBezTo>
                <a:cubicBezTo>
                  <a:pt x="1732" y="461"/>
                  <a:pt x="1656" y="348"/>
                  <a:pt x="1452" y="265"/>
                </a:cubicBezTo>
                <a:cubicBezTo>
                  <a:pt x="1248" y="182"/>
                  <a:pt x="968" y="0"/>
                  <a:pt x="726" y="38"/>
                </a:cubicBezTo>
                <a:cubicBezTo>
                  <a:pt x="484" y="76"/>
                  <a:pt x="242" y="284"/>
                  <a:pt x="0" y="492"/>
                </a:cubicBezTo>
              </a:path>
            </a:pathLst>
          </a:custGeom>
          <a:noFill/>
          <a:ln w="9525" cap="flat" cmpd="sng">
            <a:solidFill>
              <a:srgbClr val="CC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GB">
              <a:solidFill>
                <a:srgbClr val="000000"/>
              </a:solidFill>
            </a:endParaRPr>
          </a:p>
        </p:txBody>
      </p:sp>
      <p:sp>
        <p:nvSpPr>
          <p:cNvPr id="5135" name="Freeform 15"/>
          <p:cNvSpPr>
            <a:spLocks/>
          </p:cNvSpPr>
          <p:nvPr/>
        </p:nvSpPr>
        <p:spPr bwMode="auto">
          <a:xfrm>
            <a:off x="1079500" y="1778000"/>
            <a:ext cx="6961188" cy="3606800"/>
          </a:xfrm>
          <a:custGeom>
            <a:avLst/>
            <a:gdLst>
              <a:gd name="T0" fmla="*/ 4377 w 4385"/>
              <a:gd name="T1" fmla="*/ 1267 h 2272"/>
              <a:gd name="T2" fmla="*/ 4196 w 4385"/>
              <a:gd name="T3" fmla="*/ 1176 h 2272"/>
              <a:gd name="T4" fmla="*/ 3243 w 4385"/>
              <a:gd name="T5" fmla="*/ 314 h 2272"/>
              <a:gd name="T6" fmla="*/ 2907 w 4385"/>
              <a:gd name="T7" fmla="*/ 111 h 2272"/>
              <a:gd name="T8" fmla="*/ 2427 w 4385"/>
              <a:gd name="T9" fmla="*/ 42 h 2272"/>
              <a:gd name="T10" fmla="*/ 1746 w 4385"/>
              <a:gd name="T11" fmla="*/ 360 h 2272"/>
              <a:gd name="T12" fmla="*/ 1520 w 4385"/>
              <a:gd name="T13" fmla="*/ 949 h 2272"/>
              <a:gd name="T14" fmla="*/ 1429 w 4385"/>
              <a:gd name="T15" fmla="*/ 1358 h 2272"/>
              <a:gd name="T16" fmla="*/ 1293 w 4385"/>
              <a:gd name="T17" fmla="*/ 1993 h 2272"/>
              <a:gd name="T18" fmla="*/ 703 w 4385"/>
              <a:gd name="T19" fmla="*/ 2219 h 2272"/>
              <a:gd name="T20" fmla="*/ 113 w 4385"/>
              <a:gd name="T21" fmla="*/ 1675 h 2272"/>
              <a:gd name="T22" fmla="*/ 23 w 4385"/>
              <a:gd name="T23" fmla="*/ 1494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85" h="2272">
                <a:moveTo>
                  <a:pt x="4377" y="1267"/>
                </a:moveTo>
                <a:cubicBezTo>
                  <a:pt x="4381" y="1301"/>
                  <a:pt x="4385" y="1335"/>
                  <a:pt x="4196" y="1176"/>
                </a:cubicBezTo>
                <a:cubicBezTo>
                  <a:pt x="4007" y="1017"/>
                  <a:pt x="3458" y="492"/>
                  <a:pt x="3243" y="314"/>
                </a:cubicBezTo>
                <a:cubicBezTo>
                  <a:pt x="3028" y="136"/>
                  <a:pt x="3043" y="156"/>
                  <a:pt x="2907" y="111"/>
                </a:cubicBezTo>
                <a:cubicBezTo>
                  <a:pt x="2771" y="66"/>
                  <a:pt x="2620" y="0"/>
                  <a:pt x="2427" y="42"/>
                </a:cubicBezTo>
                <a:cubicBezTo>
                  <a:pt x="2234" y="84"/>
                  <a:pt x="1897" y="209"/>
                  <a:pt x="1746" y="360"/>
                </a:cubicBezTo>
                <a:cubicBezTo>
                  <a:pt x="1595" y="511"/>
                  <a:pt x="1573" y="783"/>
                  <a:pt x="1520" y="949"/>
                </a:cubicBezTo>
                <a:cubicBezTo>
                  <a:pt x="1467" y="1115"/>
                  <a:pt x="1467" y="1184"/>
                  <a:pt x="1429" y="1358"/>
                </a:cubicBezTo>
                <a:cubicBezTo>
                  <a:pt x="1391" y="1532"/>
                  <a:pt x="1414" y="1849"/>
                  <a:pt x="1293" y="1993"/>
                </a:cubicBezTo>
                <a:cubicBezTo>
                  <a:pt x="1172" y="2137"/>
                  <a:pt x="900" y="2272"/>
                  <a:pt x="703" y="2219"/>
                </a:cubicBezTo>
                <a:cubicBezTo>
                  <a:pt x="506" y="2166"/>
                  <a:pt x="226" y="1796"/>
                  <a:pt x="113" y="1675"/>
                </a:cubicBezTo>
                <a:cubicBezTo>
                  <a:pt x="0" y="1554"/>
                  <a:pt x="11" y="1524"/>
                  <a:pt x="23" y="1494"/>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GB">
              <a:solidFill>
                <a:srgbClr val="000000"/>
              </a:solidFill>
            </a:endParaRPr>
          </a:p>
        </p:txBody>
      </p:sp>
      <p:sp>
        <p:nvSpPr>
          <p:cNvPr id="5136" name="Freeform 16"/>
          <p:cNvSpPr>
            <a:spLocks/>
          </p:cNvSpPr>
          <p:nvPr/>
        </p:nvSpPr>
        <p:spPr bwMode="auto">
          <a:xfrm>
            <a:off x="827088" y="860425"/>
            <a:ext cx="7129462" cy="4503738"/>
          </a:xfrm>
          <a:custGeom>
            <a:avLst/>
            <a:gdLst>
              <a:gd name="T0" fmla="*/ 4491 w 4491"/>
              <a:gd name="T1" fmla="*/ 1890 h 2837"/>
              <a:gd name="T2" fmla="*/ 3901 w 4491"/>
              <a:gd name="T3" fmla="*/ 2072 h 2837"/>
              <a:gd name="T4" fmla="*/ 3584 w 4491"/>
              <a:gd name="T5" fmla="*/ 2344 h 2837"/>
              <a:gd name="T6" fmla="*/ 3528 w 4491"/>
              <a:gd name="T7" fmla="*/ 2513 h 2837"/>
              <a:gd name="T8" fmla="*/ 3633 w 4491"/>
              <a:gd name="T9" fmla="*/ 2687 h 2837"/>
              <a:gd name="T10" fmla="*/ 4061 w 4491"/>
              <a:gd name="T11" fmla="*/ 2818 h 2837"/>
              <a:gd name="T12" fmla="*/ 4309 w 4491"/>
              <a:gd name="T13" fmla="*/ 2571 h 2837"/>
              <a:gd name="T14" fmla="*/ 4173 w 4491"/>
              <a:gd name="T15" fmla="*/ 2344 h 2837"/>
              <a:gd name="T16" fmla="*/ 3947 w 4491"/>
              <a:gd name="T17" fmla="*/ 2162 h 2837"/>
              <a:gd name="T18" fmla="*/ 3357 w 4491"/>
              <a:gd name="T19" fmla="*/ 1799 h 2837"/>
              <a:gd name="T20" fmla="*/ 3175 w 4491"/>
              <a:gd name="T21" fmla="*/ 1255 h 2837"/>
              <a:gd name="T22" fmla="*/ 2994 w 4491"/>
              <a:gd name="T23" fmla="*/ 620 h 2837"/>
              <a:gd name="T24" fmla="*/ 2223 w 4491"/>
              <a:gd name="T25" fmla="*/ 76 h 2837"/>
              <a:gd name="T26" fmla="*/ 1180 w 4491"/>
              <a:gd name="T27" fmla="*/ 167 h 2837"/>
              <a:gd name="T28" fmla="*/ 1044 w 4491"/>
              <a:gd name="T29" fmla="*/ 711 h 2837"/>
              <a:gd name="T30" fmla="*/ 1089 w 4491"/>
              <a:gd name="T31" fmla="*/ 1164 h 2837"/>
              <a:gd name="T32" fmla="*/ 227 w 4491"/>
              <a:gd name="T33" fmla="*/ 1845 h 2837"/>
              <a:gd name="T34" fmla="*/ 0 w 4491"/>
              <a:gd name="T35" fmla="*/ 1799 h 2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91" h="2837">
                <a:moveTo>
                  <a:pt x="4491" y="1890"/>
                </a:moveTo>
                <a:cubicBezTo>
                  <a:pt x="4271" y="1943"/>
                  <a:pt x="4052" y="1996"/>
                  <a:pt x="3901" y="2072"/>
                </a:cubicBezTo>
                <a:cubicBezTo>
                  <a:pt x="3750" y="2148"/>
                  <a:pt x="3646" y="2271"/>
                  <a:pt x="3584" y="2344"/>
                </a:cubicBezTo>
                <a:cubicBezTo>
                  <a:pt x="3522" y="2417"/>
                  <a:pt x="3520" y="2456"/>
                  <a:pt x="3528" y="2513"/>
                </a:cubicBezTo>
                <a:cubicBezTo>
                  <a:pt x="3536" y="2570"/>
                  <a:pt x="3544" y="2636"/>
                  <a:pt x="3633" y="2687"/>
                </a:cubicBezTo>
                <a:cubicBezTo>
                  <a:pt x="3722" y="2738"/>
                  <a:pt x="3948" y="2837"/>
                  <a:pt x="4061" y="2818"/>
                </a:cubicBezTo>
                <a:cubicBezTo>
                  <a:pt x="4174" y="2799"/>
                  <a:pt x="4290" y="2650"/>
                  <a:pt x="4309" y="2571"/>
                </a:cubicBezTo>
                <a:cubicBezTo>
                  <a:pt x="4328" y="2492"/>
                  <a:pt x="4233" y="2412"/>
                  <a:pt x="4173" y="2344"/>
                </a:cubicBezTo>
                <a:cubicBezTo>
                  <a:pt x="4113" y="2276"/>
                  <a:pt x="4083" y="2253"/>
                  <a:pt x="3947" y="2162"/>
                </a:cubicBezTo>
                <a:cubicBezTo>
                  <a:pt x="3811" y="2071"/>
                  <a:pt x="3486" y="1950"/>
                  <a:pt x="3357" y="1799"/>
                </a:cubicBezTo>
                <a:cubicBezTo>
                  <a:pt x="3228" y="1648"/>
                  <a:pt x="3235" y="1452"/>
                  <a:pt x="3175" y="1255"/>
                </a:cubicBezTo>
                <a:cubicBezTo>
                  <a:pt x="3115" y="1058"/>
                  <a:pt x="3153" y="816"/>
                  <a:pt x="2994" y="620"/>
                </a:cubicBezTo>
                <a:cubicBezTo>
                  <a:pt x="2835" y="424"/>
                  <a:pt x="2525" y="152"/>
                  <a:pt x="2223" y="76"/>
                </a:cubicBezTo>
                <a:cubicBezTo>
                  <a:pt x="1921" y="0"/>
                  <a:pt x="1376" y="61"/>
                  <a:pt x="1180" y="167"/>
                </a:cubicBezTo>
                <a:cubicBezTo>
                  <a:pt x="984" y="273"/>
                  <a:pt x="1059" y="545"/>
                  <a:pt x="1044" y="711"/>
                </a:cubicBezTo>
                <a:cubicBezTo>
                  <a:pt x="1029" y="877"/>
                  <a:pt x="1225" y="975"/>
                  <a:pt x="1089" y="1164"/>
                </a:cubicBezTo>
                <a:cubicBezTo>
                  <a:pt x="953" y="1353"/>
                  <a:pt x="408" y="1739"/>
                  <a:pt x="227" y="1845"/>
                </a:cubicBezTo>
                <a:cubicBezTo>
                  <a:pt x="46" y="1951"/>
                  <a:pt x="23" y="1875"/>
                  <a:pt x="0" y="1799"/>
                </a:cubicBezTo>
              </a:path>
            </a:pathLst>
          </a:custGeom>
          <a:noFill/>
          <a:ln w="9525" cap="flat" cmpd="sng">
            <a:solidFill>
              <a:srgbClr val="FF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GB">
              <a:solidFill>
                <a:srgbClr val="000000"/>
              </a:solidFill>
            </a:endParaRPr>
          </a:p>
        </p:txBody>
      </p:sp>
      <p:sp>
        <p:nvSpPr>
          <p:cNvPr id="5137" name="Freeform 17"/>
          <p:cNvSpPr>
            <a:spLocks/>
          </p:cNvSpPr>
          <p:nvPr/>
        </p:nvSpPr>
        <p:spPr bwMode="auto">
          <a:xfrm>
            <a:off x="1042988" y="2997200"/>
            <a:ext cx="6913562" cy="2324100"/>
          </a:xfrm>
          <a:custGeom>
            <a:avLst/>
            <a:gdLst>
              <a:gd name="T0" fmla="*/ 4355 w 4355"/>
              <a:gd name="T1" fmla="*/ 544 h 1464"/>
              <a:gd name="T2" fmla="*/ 3720 w 4355"/>
              <a:gd name="T3" fmla="*/ 499 h 1464"/>
              <a:gd name="T4" fmla="*/ 3130 w 4355"/>
              <a:gd name="T5" fmla="*/ 1088 h 1464"/>
              <a:gd name="T6" fmla="*/ 2767 w 4355"/>
              <a:gd name="T7" fmla="*/ 1406 h 1464"/>
              <a:gd name="T8" fmla="*/ 2310 w 4355"/>
              <a:gd name="T9" fmla="*/ 1437 h 1464"/>
              <a:gd name="T10" fmla="*/ 1951 w 4355"/>
              <a:gd name="T11" fmla="*/ 1361 h 1464"/>
              <a:gd name="T12" fmla="*/ 1270 w 4355"/>
              <a:gd name="T13" fmla="*/ 952 h 1464"/>
              <a:gd name="T14" fmla="*/ 681 w 4355"/>
              <a:gd name="T15" fmla="*/ 499 h 1464"/>
              <a:gd name="T16" fmla="*/ 0 w 4355"/>
              <a:gd name="T17" fmla="*/ 0 h 1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5" h="1464">
                <a:moveTo>
                  <a:pt x="4355" y="544"/>
                </a:moveTo>
                <a:cubicBezTo>
                  <a:pt x="4139" y="476"/>
                  <a:pt x="3924" y="408"/>
                  <a:pt x="3720" y="499"/>
                </a:cubicBezTo>
                <a:cubicBezTo>
                  <a:pt x="3516" y="590"/>
                  <a:pt x="3289" y="937"/>
                  <a:pt x="3130" y="1088"/>
                </a:cubicBezTo>
                <a:cubicBezTo>
                  <a:pt x="2971" y="1239"/>
                  <a:pt x="2904" y="1348"/>
                  <a:pt x="2767" y="1406"/>
                </a:cubicBezTo>
                <a:cubicBezTo>
                  <a:pt x="2630" y="1464"/>
                  <a:pt x="2446" y="1444"/>
                  <a:pt x="2310" y="1437"/>
                </a:cubicBezTo>
                <a:cubicBezTo>
                  <a:pt x="2174" y="1430"/>
                  <a:pt x="2124" y="1442"/>
                  <a:pt x="1951" y="1361"/>
                </a:cubicBezTo>
                <a:cubicBezTo>
                  <a:pt x="1778" y="1280"/>
                  <a:pt x="1482" y="1096"/>
                  <a:pt x="1270" y="952"/>
                </a:cubicBezTo>
                <a:cubicBezTo>
                  <a:pt x="1058" y="808"/>
                  <a:pt x="893" y="658"/>
                  <a:pt x="681" y="499"/>
                </a:cubicBezTo>
                <a:cubicBezTo>
                  <a:pt x="469" y="340"/>
                  <a:pt x="234" y="170"/>
                  <a:pt x="0" y="0"/>
                </a:cubicBezTo>
              </a:path>
            </a:pathLst>
          </a:custGeom>
          <a:noFill/>
          <a:ln w="9525" cap="flat" cmpd="sng">
            <a:solidFill>
              <a:srgbClr val="3399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GB">
              <a:solidFill>
                <a:srgbClr val="000000"/>
              </a:solidFill>
            </a:endParaRPr>
          </a:p>
        </p:txBody>
      </p:sp>
      <p:sp>
        <p:nvSpPr>
          <p:cNvPr id="5138" name="Text Box 18"/>
          <p:cNvSpPr txBox="1">
            <a:spLocks noChangeArrowheads="1"/>
          </p:cNvSpPr>
          <p:nvPr/>
        </p:nvSpPr>
        <p:spPr bwMode="auto">
          <a:xfrm>
            <a:off x="2843213" y="549275"/>
            <a:ext cx="3673475"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solidFill>
                  <a:srgbClr val="000000"/>
                </a:solidFill>
              </a:rPr>
              <a:t>2011-2030:</a:t>
            </a:r>
          </a:p>
          <a:p>
            <a:pPr fontAlgn="base">
              <a:spcBef>
                <a:spcPct val="50000"/>
              </a:spcBef>
              <a:spcAft>
                <a:spcPct val="0"/>
              </a:spcAft>
            </a:pPr>
            <a:r>
              <a:rPr lang="en-GB">
                <a:solidFill>
                  <a:srgbClr val="000000"/>
                </a:solidFill>
              </a:rPr>
              <a:t>Remain aware there are many possible decarbonisation trajectories</a:t>
            </a:r>
          </a:p>
        </p:txBody>
      </p:sp>
    </p:spTree>
    <p:extLst>
      <p:ext uri="{BB962C8B-B14F-4D97-AF65-F5344CB8AC3E}">
        <p14:creationId xmlns:p14="http://schemas.microsoft.com/office/powerpoint/2010/main" val="4840317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86" name="Group 94"/>
          <p:cNvGraphicFramePr>
            <a:graphicFrameLocks noGrp="1"/>
          </p:cNvGraphicFramePr>
          <p:nvPr>
            <p:ph/>
            <p:extLst>
              <p:ext uri="{D42A27DB-BD31-4B8C-83A1-F6EECF244321}">
                <p14:modId xmlns:p14="http://schemas.microsoft.com/office/powerpoint/2010/main" val="2675105352"/>
              </p:ext>
            </p:extLst>
          </p:nvPr>
        </p:nvGraphicFramePr>
        <p:xfrm>
          <a:off x="323850" y="692150"/>
          <a:ext cx="8362950" cy="5470907"/>
        </p:xfrm>
        <a:graphic>
          <a:graphicData uri="http://schemas.openxmlformats.org/drawingml/2006/table">
            <a:tbl>
              <a:tblPr/>
              <a:tblGrid>
                <a:gridCol w="1368425"/>
                <a:gridCol w="1223963"/>
                <a:gridCol w="1295400"/>
                <a:gridCol w="1223962"/>
                <a:gridCol w="1223963"/>
                <a:gridCol w="1008062"/>
                <a:gridCol w="1019175"/>
              </a:tblGrid>
              <a:tr h="557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pitchFamily="34" charset="0"/>
                          <a:cs typeface="Arial" pitchFamily="34" charset="0"/>
                        </a:rPr>
                        <a:t>2012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pitchFamily="34" charset="0"/>
                          <a:cs typeface="Arial" pitchFamily="34" charset="0"/>
                        </a:rPr>
                        <a:t>2015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pitchFamily="34" charset="0"/>
                          <a:cs typeface="Arial" pitchFamily="34" charset="0"/>
                        </a:rPr>
                        <a:t>2020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pitchFamily="34" charset="0"/>
                          <a:cs typeface="Arial" pitchFamily="34" charset="0"/>
                        </a:rPr>
                        <a:t>2025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pitchFamily="34" charset="0"/>
                          <a:cs typeface="Arial" pitchFamily="34" charset="0"/>
                        </a:rPr>
                        <a:t>2030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pitchFamily="34" charset="0"/>
                          <a:cs typeface="Arial" pitchFamily="34" charset="0"/>
                        </a:rPr>
                        <a:t>2050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6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International agreements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Provisional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Kyoto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Full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Kyoto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Phased implementation of C&amp;C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Harmonised caps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4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Research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2</a:t>
                      </a:r>
                      <a:r>
                        <a:rPr kumimoji="0" lang="en-GB" sz="1400" b="0" i="0" u="none" strike="noStrike" cap="none" normalizeH="0" baseline="30000" smtClean="0">
                          <a:ln>
                            <a:noFill/>
                          </a:ln>
                          <a:solidFill>
                            <a:schemeClr val="tx1"/>
                          </a:solidFill>
                          <a:effectLst/>
                          <a:latin typeface="Arial" pitchFamily="34" charset="0"/>
                          <a:cs typeface="Arial" pitchFamily="34" charset="0"/>
                        </a:rPr>
                        <a:t>nd</a:t>
                      </a:r>
                      <a:r>
                        <a:rPr kumimoji="0" lang="en-GB" sz="1400" b="0" i="0" u="none" strike="noStrike" cap="none" normalizeH="0" baseline="0" smtClean="0">
                          <a:ln>
                            <a:noFill/>
                          </a:ln>
                          <a:solidFill>
                            <a:schemeClr val="tx1"/>
                          </a:solidFill>
                          <a:effectLst/>
                          <a:latin typeface="Arial" pitchFamily="34" charset="0"/>
                          <a:cs typeface="Arial" pitchFamily="34" charset="0"/>
                        </a:rPr>
                        <a:t> generation biomass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Energy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storage technologies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The nitrogen problem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New food techno-logies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4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Infrastructure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Strengthen national grids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Euro super-grid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Re-modelled gas grid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Integrated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Super-grids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6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Other technical develop-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err="1" smtClean="0">
                          <a:ln>
                            <a:noFill/>
                          </a:ln>
                          <a:solidFill>
                            <a:schemeClr val="tx1"/>
                          </a:solidFill>
                          <a:effectLst/>
                          <a:latin typeface="Arial" pitchFamily="34" charset="0"/>
                          <a:cs typeface="Arial" pitchFamily="34" charset="0"/>
                        </a:rPr>
                        <a:t>ments</a:t>
                      </a:r>
                      <a:endParaRPr kumimoji="0" lang="en-GB" sz="14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Variability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technologies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Offshore wind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Hybrid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hydrogen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Other Marine 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CSP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4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Legal and financial instruments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Planning regulations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Various environ-mental taxes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Full carbon tax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pitchFamily="34" charset="0"/>
                          <a:cs typeface="Arial" pitchFamily="34" charset="0"/>
                        </a:rPr>
                        <a:t>Import regulations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81" name="Text Box 89"/>
          <p:cNvSpPr txBox="1">
            <a:spLocks noChangeArrowheads="1"/>
          </p:cNvSpPr>
          <p:nvPr/>
        </p:nvSpPr>
        <p:spPr bwMode="auto">
          <a:xfrm>
            <a:off x="611188" y="115888"/>
            <a:ext cx="79930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a:solidFill>
                  <a:srgbClr val="000000"/>
                </a:solidFill>
              </a:rPr>
              <a:t>THEN WE WORK BACK FROM 2030 AND FILL IN TABLES LIKE THIS</a:t>
            </a:r>
          </a:p>
        </p:txBody>
      </p:sp>
      <p:sp>
        <p:nvSpPr>
          <p:cNvPr id="8282" name="Text Box 90"/>
          <p:cNvSpPr txBox="1">
            <a:spLocks noChangeArrowheads="1"/>
          </p:cNvSpPr>
          <p:nvPr/>
        </p:nvSpPr>
        <p:spPr bwMode="auto">
          <a:xfrm>
            <a:off x="1042988" y="6165850"/>
            <a:ext cx="28082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a:solidFill>
                  <a:srgbClr val="000000"/>
                </a:solidFill>
              </a:rPr>
              <a:t>Etc: lots more categories</a:t>
            </a:r>
          </a:p>
        </p:txBody>
      </p:sp>
      <p:sp>
        <p:nvSpPr>
          <p:cNvPr id="8283" name="AutoShape 91"/>
          <p:cNvSpPr>
            <a:spLocks noChangeArrowheads="1"/>
          </p:cNvSpPr>
          <p:nvPr/>
        </p:nvSpPr>
        <p:spPr bwMode="auto">
          <a:xfrm>
            <a:off x="684213" y="6021388"/>
            <a:ext cx="574675" cy="647700"/>
          </a:xfrm>
          <a:prstGeom prst="downArrow">
            <a:avLst>
              <a:gd name="adj1" fmla="val 50000"/>
              <a:gd name="adj2" fmla="val 28177"/>
            </a:avLst>
          </a:prstGeom>
          <a:solidFill>
            <a:srgbClr val="FF99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Tree>
    <p:extLst>
      <p:ext uri="{BB962C8B-B14F-4D97-AF65-F5344CB8AC3E}">
        <p14:creationId xmlns:p14="http://schemas.microsoft.com/office/powerpoint/2010/main" val="10818334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8101013" y="1989138"/>
            <a:ext cx="503237"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
        <p:nvSpPr>
          <p:cNvPr id="6147" name="Rectangle 3"/>
          <p:cNvSpPr>
            <a:spLocks noChangeArrowheads="1"/>
          </p:cNvSpPr>
          <p:nvPr/>
        </p:nvSpPr>
        <p:spPr bwMode="auto">
          <a:xfrm>
            <a:off x="8101013" y="2781300"/>
            <a:ext cx="503237" cy="576263"/>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
        <p:nvSpPr>
          <p:cNvPr id="6148" name="Rectangle 4"/>
          <p:cNvSpPr>
            <a:spLocks noChangeArrowheads="1"/>
          </p:cNvSpPr>
          <p:nvPr/>
        </p:nvSpPr>
        <p:spPr bwMode="auto">
          <a:xfrm>
            <a:off x="8101013" y="3573463"/>
            <a:ext cx="503237" cy="576262"/>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
        <p:nvSpPr>
          <p:cNvPr id="6149" name="Rectangle 5"/>
          <p:cNvSpPr>
            <a:spLocks noChangeArrowheads="1"/>
          </p:cNvSpPr>
          <p:nvPr/>
        </p:nvSpPr>
        <p:spPr bwMode="auto">
          <a:xfrm>
            <a:off x="8101013" y="4365625"/>
            <a:ext cx="503237" cy="576263"/>
          </a:xfrm>
          <a:prstGeom prst="rect">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
        <p:nvSpPr>
          <p:cNvPr id="6150" name="Rectangle 6"/>
          <p:cNvSpPr>
            <a:spLocks noChangeArrowheads="1"/>
          </p:cNvSpPr>
          <p:nvPr/>
        </p:nvSpPr>
        <p:spPr bwMode="auto">
          <a:xfrm>
            <a:off x="8101013" y="5157788"/>
            <a:ext cx="503237" cy="576262"/>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
        <p:nvSpPr>
          <p:cNvPr id="6151" name="Rectangle 7"/>
          <p:cNvSpPr>
            <a:spLocks noChangeArrowheads="1"/>
          </p:cNvSpPr>
          <p:nvPr/>
        </p:nvSpPr>
        <p:spPr bwMode="auto">
          <a:xfrm>
            <a:off x="8101013" y="5949950"/>
            <a:ext cx="503237" cy="576263"/>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
        <p:nvSpPr>
          <p:cNvPr id="6152" name="Freeform 8"/>
          <p:cNvSpPr>
            <a:spLocks/>
          </p:cNvSpPr>
          <p:nvPr/>
        </p:nvSpPr>
        <p:spPr bwMode="auto">
          <a:xfrm>
            <a:off x="1331913" y="3429000"/>
            <a:ext cx="6769100" cy="719138"/>
          </a:xfrm>
          <a:custGeom>
            <a:avLst/>
            <a:gdLst>
              <a:gd name="T0" fmla="*/ 4264 w 4264"/>
              <a:gd name="T1" fmla="*/ 272 h 453"/>
              <a:gd name="T2" fmla="*/ 3402 w 4264"/>
              <a:gd name="T3" fmla="*/ 91 h 453"/>
              <a:gd name="T4" fmla="*/ 2495 w 4264"/>
              <a:gd name="T5" fmla="*/ 181 h 453"/>
              <a:gd name="T6" fmla="*/ 1361 w 4264"/>
              <a:gd name="T7" fmla="*/ 272 h 453"/>
              <a:gd name="T8" fmla="*/ 453 w 4264"/>
              <a:gd name="T9" fmla="*/ 408 h 453"/>
              <a:gd name="T10" fmla="*/ 0 w 4264"/>
              <a:gd name="T11" fmla="*/ 0 h 453"/>
            </a:gdLst>
            <a:ahLst/>
            <a:cxnLst>
              <a:cxn ang="0">
                <a:pos x="T0" y="T1"/>
              </a:cxn>
              <a:cxn ang="0">
                <a:pos x="T2" y="T3"/>
              </a:cxn>
              <a:cxn ang="0">
                <a:pos x="T4" y="T5"/>
              </a:cxn>
              <a:cxn ang="0">
                <a:pos x="T6" y="T7"/>
              </a:cxn>
              <a:cxn ang="0">
                <a:pos x="T8" y="T9"/>
              </a:cxn>
              <a:cxn ang="0">
                <a:pos x="T10" y="T11"/>
              </a:cxn>
            </a:cxnLst>
            <a:rect l="0" t="0" r="r" b="b"/>
            <a:pathLst>
              <a:path w="4264" h="453">
                <a:moveTo>
                  <a:pt x="4264" y="272"/>
                </a:moveTo>
                <a:cubicBezTo>
                  <a:pt x="3980" y="189"/>
                  <a:pt x="3697" y="106"/>
                  <a:pt x="3402" y="91"/>
                </a:cubicBezTo>
                <a:cubicBezTo>
                  <a:pt x="3107" y="76"/>
                  <a:pt x="2835" y="151"/>
                  <a:pt x="2495" y="181"/>
                </a:cubicBezTo>
                <a:cubicBezTo>
                  <a:pt x="2155" y="211"/>
                  <a:pt x="1701" y="234"/>
                  <a:pt x="1361" y="272"/>
                </a:cubicBezTo>
                <a:cubicBezTo>
                  <a:pt x="1021" y="310"/>
                  <a:pt x="680" y="453"/>
                  <a:pt x="453" y="408"/>
                </a:cubicBezTo>
                <a:cubicBezTo>
                  <a:pt x="226" y="363"/>
                  <a:pt x="75" y="68"/>
                  <a:pt x="0" y="0"/>
                </a:cubicBezTo>
              </a:path>
            </a:pathLst>
          </a:custGeom>
          <a:noFill/>
          <a:ln w="9525" cap="flat" cmpd="sng">
            <a:solidFill>
              <a:schemeClr val="fo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GB">
              <a:solidFill>
                <a:srgbClr val="000000"/>
              </a:solidFill>
            </a:endParaRPr>
          </a:p>
        </p:txBody>
      </p:sp>
      <p:sp>
        <p:nvSpPr>
          <p:cNvPr id="6153" name="Freeform 9"/>
          <p:cNvSpPr>
            <a:spLocks/>
          </p:cNvSpPr>
          <p:nvPr/>
        </p:nvSpPr>
        <p:spPr bwMode="auto">
          <a:xfrm>
            <a:off x="1187450" y="1855788"/>
            <a:ext cx="6840538" cy="3937000"/>
          </a:xfrm>
          <a:custGeom>
            <a:avLst/>
            <a:gdLst>
              <a:gd name="T0" fmla="*/ 4309 w 4309"/>
              <a:gd name="T1" fmla="*/ 1263 h 2480"/>
              <a:gd name="T2" fmla="*/ 3720 w 4309"/>
              <a:gd name="T3" fmla="*/ 1807 h 2480"/>
              <a:gd name="T4" fmla="*/ 2631 w 4309"/>
              <a:gd name="T5" fmla="*/ 2397 h 2480"/>
              <a:gd name="T6" fmla="*/ 2313 w 4309"/>
              <a:gd name="T7" fmla="*/ 2306 h 2480"/>
              <a:gd name="T8" fmla="*/ 2268 w 4309"/>
              <a:gd name="T9" fmla="*/ 1944 h 2480"/>
              <a:gd name="T10" fmla="*/ 2404 w 4309"/>
              <a:gd name="T11" fmla="*/ 1717 h 2480"/>
              <a:gd name="T12" fmla="*/ 2540 w 4309"/>
              <a:gd name="T13" fmla="*/ 1626 h 2480"/>
              <a:gd name="T14" fmla="*/ 2722 w 4309"/>
              <a:gd name="T15" fmla="*/ 1490 h 2480"/>
              <a:gd name="T16" fmla="*/ 2994 w 4309"/>
              <a:gd name="T17" fmla="*/ 1172 h 2480"/>
              <a:gd name="T18" fmla="*/ 2767 w 4309"/>
              <a:gd name="T19" fmla="*/ 719 h 2480"/>
              <a:gd name="T20" fmla="*/ 1951 w 4309"/>
              <a:gd name="T21" fmla="*/ 537 h 2480"/>
              <a:gd name="T22" fmla="*/ 1452 w 4309"/>
              <a:gd name="T23" fmla="*/ 265 h 2480"/>
              <a:gd name="T24" fmla="*/ 726 w 4309"/>
              <a:gd name="T25" fmla="*/ 38 h 2480"/>
              <a:gd name="T26" fmla="*/ 0 w 4309"/>
              <a:gd name="T27" fmla="*/ 492 h 2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09" h="2480">
                <a:moveTo>
                  <a:pt x="4309" y="1263"/>
                </a:moveTo>
                <a:cubicBezTo>
                  <a:pt x="4154" y="1440"/>
                  <a:pt x="4000" y="1618"/>
                  <a:pt x="3720" y="1807"/>
                </a:cubicBezTo>
                <a:cubicBezTo>
                  <a:pt x="3440" y="1996"/>
                  <a:pt x="2866" y="2314"/>
                  <a:pt x="2631" y="2397"/>
                </a:cubicBezTo>
                <a:cubicBezTo>
                  <a:pt x="2396" y="2480"/>
                  <a:pt x="2373" y="2381"/>
                  <a:pt x="2313" y="2306"/>
                </a:cubicBezTo>
                <a:cubicBezTo>
                  <a:pt x="2253" y="2231"/>
                  <a:pt x="2253" y="2042"/>
                  <a:pt x="2268" y="1944"/>
                </a:cubicBezTo>
                <a:cubicBezTo>
                  <a:pt x="2283" y="1846"/>
                  <a:pt x="2359" y="1770"/>
                  <a:pt x="2404" y="1717"/>
                </a:cubicBezTo>
                <a:cubicBezTo>
                  <a:pt x="2449" y="1664"/>
                  <a:pt x="2487" y="1664"/>
                  <a:pt x="2540" y="1626"/>
                </a:cubicBezTo>
                <a:cubicBezTo>
                  <a:pt x="2593" y="1588"/>
                  <a:pt x="2646" y="1566"/>
                  <a:pt x="2722" y="1490"/>
                </a:cubicBezTo>
                <a:cubicBezTo>
                  <a:pt x="2798" y="1414"/>
                  <a:pt x="2987" y="1300"/>
                  <a:pt x="2994" y="1172"/>
                </a:cubicBezTo>
                <a:cubicBezTo>
                  <a:pt x="3001" y="1044"/>
                  <a:pt x="2941" y="825"/>
                  <a:pt x="2767" y="719"/>
                </a:cubicBezTo>
                <a:cubicBezTo>
                  <a:pt x="2593" y="613"/>
                  <a:pt x="2170" y="613"/>
                  <a:pt x="1951" y="537"/>
                </a:cubicBezTo>
                <a:cubicBezTo>
                  <a:pt x="1732" y="461"/>
                  <a:pt x="1656" y="348"/>
                  <a:pt x="1452" y="265"/>
                </a:cubicBezTo>
                <a:cubicBezTo>
                  <a:pt x="1248" y="182"/>
                  <a:pt x="968" y="0"/>
                  <a:pt x="726" y="38"/>
                </a:cubicBezTo>
                <a:cubicBezTo>
                  <a:pt x="484" y="76"/>
                  <a:pt x="242" y="284"/>
                  <a:pt x="0" y="492"/>
                </a:cubicBezTo>
              </a:path>
            </a:pathLst>
          </a:custGeom>
          <a:noFill/>
          <a:ln w="9525" cap="flat" cmpd="sng">
            <a:solidFill>
              <a:srgbClr val="CC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GB">
              <a:solidFill>
                <a:srgbClr val="000000"/>
              </a:solidFill>
            </a:endParaRPr>
          </a:p>
        </p:txBody>
      </p:sp>
      <p:sp>
        <p:nvSpPr>
          <p:cNvPr id="6154" name="Freeform 10"/>
          <p:cNvSpPr>
            <a:spLocks/>
          </p:cNvSpPr>
          <p:nvPr/>
        </p:nvSpPr>
        <p:spPr bwMode="auto">
          <a:xfrm>
            <a:off x="1079500" y="1778000"/>
            <a:ext cx="6961188" cy="3606800"/>
          </a:xfrm>
          <a:custGeom>
            <a:avLst/>
            <a:gdLst>
              <a:gd name="T0" fmla="*/ 4377 w 4385"/>
              <a:gd name="T1" fmla="*/ 1267 h 2272"/>
              <a:gd name="T2" fmla="*/ 4196 w 4385"/>
              <a:gd name="T3" fmla="*/ 1176 h 2272"/>
              <a:gd name="T4" fmla="*/ 3243 w 4385"/>
              <a:gd name="T5" fmla="*/ 314 h 2272"/>
              <a:gd name="T6" fmla="*/ 2907 w 4385"/>
              <a:gd name="T7" fmla="*/ 111 h 2272"/>
              <a:gd name="T8" fmla="*/ 2427 w 4385"/>
              <a:gd name="T9" fmla="*/ 42 h 2272"/>
              <a:gd name="T10" fmla="*/ 1746 w 4385"/>
              <a:gd name="T11" fmla="*/ 360 h 2272"/>
              <a:gd name="T12" fmla="*/ 1520 w 4385"/>
              <a:gd name="T13" fmla="*/ 949 h 2272"/>
              <a:gd name="T14" fmla="*/ 1429 w 4385"/>
              <a:gd name="T15" fmla="*/ 1358 h 2272"/>
              <a:gd name="T16" fmla="*/ 1293 w 4385"/>
              <a:gd name="T17" fmla="*/ 1993 h 2272"/>
              <a:gd name="T18" fmla="*/ 703 w 4385"/>
              <a:gd name="T19" fmla="*/ 2219 h 2272"/>
              <a:gd name="T20" fmla="*/ 113 w 4385"/>
              <a:gd name="T21" fmla="*/ 1675 h 2272"/>
              <a:gd name="T22" fmla="*/ 23 w 4385"/>
              <a:gd name="T23" fmla="*/ 1494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85" h="2272">
                <a:moveTo>
                  <a:pt x="4377" y="1267"/>
                </a:moveTo>
                <a:cubicBezTo>
                  <a:pt x="4381" y="1301"/>
                  <a:pt x="4385" y="1335"/>
                  <a:pt x="4196" y="1176"/>
                </a:cubicBezTo>
                <a:cubicBezTo>
                  <a:pt x="4007" y="1017"/>
                  <a:pt x="3458" y="492"/>
                  <a:pt x="3243" y="314"/>
                </a:cubicBezTo>
                <a:cubicBezTo>
                  <a:pt x="3028" y="136"/>
                  <a:pt x="3043" y="156"/>
                  <a:pt x="2907" y="111"/>
                </a:cubicBezTo>
                <a:cubicBezTo>
                  <a:pt x="2771" y="66"/>
                  <a:pt x="2620" y="0"/>
                  <a:pt x="2427" y="42"/>
                </a:cubicBezTo>
                <a:cubicBezTo>
                  <a:pt x="2234" y="84"/>
                  <a:pt x="1897" y="209"/>
                  <a:pt x="1746" y="360"/>
                </a:cubicBezTo>
                <a:cubicBezTo>
                  <a:pt x="1595" y="511"/>
                  <a:pt x="1573" y="783"/>
                  <a:pt x="1520" y="949"/>
                </a:cubicBezTo>
                <a:cubicBezTo>
                  <a:pt x="1467" y="1115"/>
                  <a:pt x="1467" y="1184"/>
                  <a:pt x="1429" y="1358"/>
                </a:cubicBezTo>
                <a:cubicBezTo>
                  <a:pt x="1391" y="1532"/>
                  <a:pt x="1414" y="1849"/>
                  <a:pt x="1293" y="1993"/>
                </a:cubicBezTo>
                <a:cubicBezTo>
                  <a:pt x="1172" y="2137"/>
                  <a:pt x="900" y="2272"/>
                  <a:pt x="703" y="2219"/>
                </a:cubicBezTo>
                <a:cubicBezTo>
                  <a:pt x="506" y="2166"/>
                  <a:pt x="226" y="1796"/>
                  <a:pt x="113" y="1675"/>
                </a:cubicBezTo>
                <a:cubicBezTo>
                  <a:pt x="0" y="1554"/>
                  <a:pt x="11" y="1524"/>
                  <a:pt x="23" y="1494"/>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GB">
              <a:solidFill>
                <a:srgbClr val="000000"/>
              </a:solidFill>
            </a:endParaRPr>
          </a:p>
        </p:txBody>
      </p:sp>
      <p:sp>
        <p:nvSpPr>
          <p:cNvPr id="6155" name="Freeform 11"/>
          <p:cNvSpPr>
            <a:spLocks/>
          </p:cNvSpPr>
          <p:nvPr/>
        </p:nvSpPr>
        <p:spPr bwMode="auto">
          <a:xfrm>
            <a:off x="827088" y="860425"/>
            <a:ext cx="7129462" cy="4503738"/>
          </a:xfrm>
          <a:custGeom>
            <a:avLst/>
            <a:gdLst>
              <a:gd name="T0" fmla="*/ 4491 w 4491"/>
              <a:gd name="T1" fmla="*/ 1890 h 2837"/>
              <a:gd name="T2" fmla="*/ 3901 w 4491"/>
              <a:gd name="T3" fmla="*/ 2072 h 2837"/>
              <a:gd name="T4" fmla="*/ 3584 w 4491"/>
              <a:gd name="T5" fmla="*/ 2344 h 2837"/>
              <a:gd name="T6" fmla="*/ 3528 w 4491"/>
              <a:gd name="T7" fmla="*/ 2513 h 2837"/>
              <a:gd name="T8" fmla="*/ 3633 w 4491"/>
              <a:gd name="T9" fmla="*/ 2687 h 2837"/>
              <a:gd name="T10" fmla="*/ 4061 w 4491"/>
              <a:gd name="T11" fmla="*/ 2818 h 2837"/>
              <a:gd name="T12" fmla="*/ 4309 w 4491"/>
              <a:gd name="T13" fmla="*/ 2571 h 2837"/>
              <a:gd name="T14" fmla="*/ 4173 w 4491"/>
              <a:gd name="T15" fmla="*/ 2344 h 2837"/>
              <a:gd name="T16" fmla="*/ 3947 w 4491"/>
              <a:gd name="T17" fmla="*/ 2162 h 2837"/>
              <a:gd name="T18" fmla="*/ 3357 w 4491"/>
              <a:gd name="T19" fmla="*/ 1799 h 2837"/>
              <a:gd name="T20" fmla="*/ 3175 w 4491"/>
              <a:gd name="T21" fmla="*/ 1255 h 2837"/>
              <a:gd name="T22" fmla="*/ 2994 w 4491"/>
              <a:gd name="T23" fmla="*/ 620 h 2837"/>
              <a:gd name="T24" fmla="*/ 2223 w 4491"/>
              <a:gd name="T25" fmla="*/ 76 h 2837"/>
              <a:gd name="T26" fmla="*/ 1180 w 4491"/>
              <a:gd name="T27" fmla="*/ 167 h 2837"/>
              <a:gd name="T28" fmla="*/ 1044 w 4491"/>
              <a:gd name="T29" fmla="*/ 711 h 2837"/>
              <a:gd name="T30" fmla="*/ 1089 w 4491"/>
              <a:gd name="T31" fmla="*/ 1164 h 2837"/>
              <a:gd name="T32" fmla="*/ 227 w 4491"/>
              <a:gd name="T33" fmla="*/ 1845 h 2837"/>
              <a:gd name="T34" fmla="*/ 0 w 4491"/>
              <a:gd name="T35" fmla="*/ 1799 h 2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91" h="2837">
                <a:moveTo>
                  <a:pt x="4491" y="1890"/>
                </a:moveTo>
                <a:cubicBezTo>
                  <a:pt x="4271" y="1943"/>
                  <a:pt x="4052" y="1996"/>
                  <a:pt x="3901" y="2072"/>
                </a:cubicBezTo>
                <a:cubicBezTo>
                  <a:pt x="3750" y="2148"/>
                  <a:pt x="3646" y="2271"/>
                  <a:pt x="3584" y="2344"/>
                </a:cubicBezTo>
                <a:cubicBezTo>
                  <a:pt x="3522" y="2417"/>
                  <a:pt x="3520" y="2456"/>
                  <a:pt x="3528" y="2513"/>
                </a:cubicBezTo>
                <a:cubicBezTo>
                  <a:pt x="3536" y="2570"/>
                  <a:pt x="3544" y="2636"/>
                  <a:pt x="3633" y="2687"/>
                </a:cubicBezTo>
                <a:cubicBezTo>
                  <a:pt x="3722" y="2738"/>
                  <a:pt x="3948" y="2837"/>
                  <a:pt x="4061" y="2818"/>
                </a:cubicBezTo>
                <a:cubicBezTo>
                  <a:pt x="4174" y="2799"/>
                  <a:pt x="4290" y="2650"/>
                  <a:pt x="4309" y="2571"/>
                </a:cubicBezTo>
                <a:cubicBezTo>
                  <a:pt x="4328" y="2492"/>
                  <a:pt x="4233" y="2412"/>
                  <a:pt x="4173" y="2344"/>
                </a:cubicBezTo>
                <a:cubicBezTo>
                  <a:pt x="4113" y="2276"/>
                  <a:pt x="4083" y="2253"/>
                  <a:pt x="3947" y="2162"/>
                </a:cubicBezTo>
                <a:cubicBezTo>
                  <a:pt x="3811" y="2071"/>
                  <a:pt x="3486" y="1950"/>
                  <a:pt x="3357" y="1799"/>
                </a:cubicBezTo>
                <a:cubicBezTo>
                  <a:pt x="3228" y="1648"/>
                  <a:pt x="3235" y="1452"/>
                  <a:pt x="3175" y="1255"/>
                </a:cubicBezTo>
                <a:cubicBezTo>
                  <a:pt x="3115" y="1058"/>
                  <a:pt x="3153" y="816"/>
                  <a:pt x="2994" y="620"/>
                </a:cubicBezTo>
                <a:cubicBezTo>
                  <a:pt x="2835" y="424"/>
                  <a:pt x="2525" y="152"/>
                  <a:pt x="2223" y="76"/>
                </a:cubicBezTo>
                <a:cubicBezTo>
                  <a:pt x="1921" y="0"/>
                  <a:pt x="1376" y="61"/>
                  <a:pt x="1180" y="167"/>
                </a:cubicBezTo>
                <a:cubicBezTo>
                  <a:pt x="984" y="273"/>
                  <a:pt x="1059" y="545"/>
                  <a:pt x="1044" y="711"/>
                </a:cubicBezTo>
                <a:cubicBezTo>
                  <a:pt x="1029" y="877"/>
                  <a:pt x="1225" y="975"/>
                  <a:pt x="1089" y="1164"/>
                </a:cubicBezTo>
                <a:cubicBezTo>
                  <a:pt x="953" y="1353"/>
                  <a:pt x="408" y="1739"/>
                  <a:pt x="227" y="1845"/>
                </a:cubicBezTo>
                <a:cubicBezTo>
                  <a:pt x="46" y="1951"/>
                  <a:pt x="23" y="1875"/>
                  <a:pt x="0" y="1799"/>
                </a:cubicBezTo>
              </a:path>
            </a:pathLst>
          </a:custGeom>
          <a:noFill/>
          <a:ln w="9525" cap="flat" cmpd="sng">
            <a:solidFill>
              <a:srgbClr val="FF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GB">
              <a:solidFill>
                <a:srgbClr val="000000"/>
              </a:solidFill>
            </a:endParaRPr>
          </a:p>
        </p:txBody>
      </p:sp>
      <p:sp>
        <p:nvSpPr>
          <p:cNvPr id="6156" name="Freeform 12"/>
          <p:cNvSpPr>
            <a:spLocks/>
          </p:cNvSpPr>
          <p:nvPr/>
        </p:nvSpPr>
        <p:spPr bwMode="auto">
          <a:xfrm>
            <a:off x="1042988" y="2997200"/>
            <a:ext cx="6913562" cy="2324100"/>
          </a:xfrm>
          <a:custGeom>
            <a:avLst/>
            <a:gdLst>
              <a:gd name="T0" fmla="*/ 4355 w 4355"/>
              <a:gd name="T1" fmla="*/ 544 h 1464"/>
              <a:gd name="T2" fmla="*/ 3720 w 4355"/>
              <a:gd name="T3" fmla="*/ 499 h 1464"/>
              <a:gd name="T4" fmla="*/ 3130 w 4355"/>
              <a:gd name="T5" fmla="*/ 1088 h 1464"/>
              <a:gd name="T6" fmla="*/ 2767 w 4355"/>
              <a:gd name="T7" fmla="*/ 1406 h 1464"/>
              <a:gd name="T8" fmla="*/ 2310 w 4355"/>
              <a:gd name="T9" fmla="*/ 1437 h 1464"/>
              <a:gd name="T10" fmla="*/ 1951 w 4355"/>
              <a:gd name="T11" fmla="*/ 1361 h 1464"/>
              <a:gd name="T12" fmla="*/ 1270 w 4355"/>
              <a:gd name="T13" fmla="*/ 952 h 1464"/>
              <a:gd name="T14" fmla="*/ 681 w 4355"/>
              <a:gd name="T15" fmla="*/ 499 h 1464"/>
              <a:gd name="T16" fmla="*/ 0 w 4355"/>
              <a:gd name="T17" fmla="*/ 0 h 1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5" h="1464">
                <a:moveTo>
                  <a:pt x="4355" y="544"/>
                </a:moveTo>
                <a:cubicBezTo>
                  <a:pt x="4139" y="476"/>
                  <a:pt x="3924" y="408"/>
                  <a:pt x="3720" y="499"/>
                </a:cubicBezTo>
                <a:cubicBezTo>
                  <a:pt x="3516" y="590"/>
                  <a:pt x="3289" y="937"/>
                  <a:pt x="3130" y="1088"/>
                </a:cubicBezTo>
                <a:cubicBezTo>
                  <a:pt x="2971" y="1239"/>
                  <a:pt x="2904" y="1348"/>
                  <a:pt x="2767" y="1406"/>
                </a:cubicBezTo>
                <a:cubicBezTo>
                  <a:pt x="2630" y="1464"/>
                  <a:pt x="2446" y="1444"/>
                  <a:pt x="2310" y="1437"/>
                </a:cubicBezTo>
                <a:cubicBezTo>
                  <a:pt x="2174" y="1430"/>
                  <a:pt x="2124" y="1442"/>
                  <a:pt x="1951" y="1361"/>
                </a:cubicBezTo>
                <a:cubicBezTo>
                  <a:pt x="1778" y="1280"/>
                  <a:pt x="1482" y="1096"/>
                  <a:pt x="1270" y="952"/>
                </a:cubicBezTo>
                <a:cubicBezTo>
                  <a:pt x="1058" y="808"/>
                  <a:pt x="893" y="658"/>
                  <a:pt x="681" y="499"/>
                </a:cubicBezTo>
                <a:cubicBezTo>
                  <a:pt x="469" y="340"/>
                  <a:pt x="234" y="170"/>
                  <a:pt x="0" y="0"/>
                </a:cubicBezTo>
              </a:path>
            </a:pathLst>
          </a:custGeom>
          <a:noFill/>
          <a:ln w="9525" cap="flat" cmpd="sng">
            <a:solidFill>
              <a:srgbClr val="3399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GB">
              <a:solidFill>
                <a:srgbClr val="000000"/>
              </a:solidFill>
            </a:endParaRPr>
          </a:p>
        </p:txBody>
      </p:sp>
      <p:sp>
        <p:nvSpPr>
          <p:cNvPr id="6157" name="Text Box 13"/>
          <p:cNvSpPr txBox="1">
            <a:spLocks noChangeArrowheads="1"/>
          </p:cNvSpPr>
          <p:nvPr/>
        </p:nvSpPr>
        <p:spPr bwMode="auto">
          <a:xfrm>
            <a:off x="2843213" y="549275"/>
            <a:ext cx="36734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solidFill>
                  <a:srgbClr val="000000"/>
                </a:solidFill>
              </a:rPr>
              <a:t>Then you can say, of the many possible decarbonisation trajectories</a:t>
            </a:r>
          </a:p>
        </p:txBody>
      </p:sp>
      <p:sp>
        <p:nvSpPr>
          <p:cNvPr id="6158" name="Text Box 14"/>
          <p:cNvSpPr txBox="1">
            <a:spLocks noChangeArrowheads="1"/>
          </p:cNvSpPr>
          <p:nvPr/>
        </p:nvSpPr>
        <p:spPr bwMode="auto">
          <a:xfrm>
            <a:off x="3492500" y="3213100"/>
            <a:ext cx="14398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b="1">
                <a:solidFill>
                  <a:srgbClr val="000000"/>
                </a:solidFill>
              </a:rPr>
              <a:t>We pick this one</a:t>
            </a:r>
          </a:p>
        </p:txBody>
      </p:sp>
    </p:spTree>
    <p:extLst>
      <p:ext uri="{BB962C8B-B14F-4D97-AF65-F5344CB8AC3E}">
        <p14:creationId xmlns:p14="http://schemas.microsoft.com/office/powerpoint/2010/main" val="715296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ChangeArrowheads="1"/>
          </p:cNvSpPr>
          <p:nvPr/>
        </p:nvSpPr>
        <p:spPr bwMode="auto">
          <a:xfrm>
            <a:off x="2268538" y="1268413"/>
            <a:ext cx="2808287" cy="36036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
        <p:nvSpPr>
          <p:cNvPr id="10245" name="Rectangle 5"/>
          <p:cNvSpPr>
            <a:spLocks noChangeArrowheads="1"/>
          </p:cNvSpPr>
          <p:nvPr/>
        </p:nvSpPr>
        <p:spPr bwMode="auto">
          <a:xfrm>
            <a:off x="684213" y="1916113"/>
            <a:ext cx="4464050" cy="36036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
        <p:nvSpPr>
          <p:cNvPr id="10246" name="Rectangle 6"/>
          <p:cNvSpPr>
            <a:spLocks noChangeArrowheads="1"/>
          </p:cNvSpPr>
          <p:nvPr/>
        </p:nvSpPr>
        <p:spPr bwMode="auto">
          <a:xfrm>
            <a:off x="2411413" y="2492375"/>
            <a:ext cx="1871662" cy="36036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
        <p:nvSpPr>
          <p:cNvPr id="10247" name="Rectangle 7"/>
          <p:cNvSpPr>
            <a:spLocks noChangeArrowheads="1"/>
          </p:cNvSpPr>
          <p:nvPr/>
        </p:nvSpPr>
        <p:spPr bwMode="auto">
          <a:xfrm>
            <a:off x="611188" y="2492375"/>
            <a:ext cx="1512887" cy="36036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
        <p:nvSpPr>
          <p:cNvPr id="10248" name="Rectangle 8"/>
          <p:cNvSpPr>
            <a:spLocks noChangeArrowheads="1"/>
          </p:cNvSpPr>
          <p:nvPr/>
        </p:nvSpPr>
        <p:spPr bwMode="auto">
          <a:xfrm>
            <a:off x="2339975" y="3141663"/>
            <a:ext cx="4392613" cy="36036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
        <p:nvSpPr>
          <p:cNvPr id="10249" name="Rectangle 9"/>
          <p:cNvSpPr>
            <a:spLocks noChangeArrowheads="1"/>
          </p:cNvSpPr>
          <p:nvPr/>
        </p:nvSpPr>
        <p:spPr bwMode="auto">
          <a:xfrm>
            <a:off x="1835150" y="3789363"/>
            <a:ext cx="1871663" cy="36036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
        <p:nvSpPr>
          <p:cNvPr id="10250" name="Rectangle 10"/>
          <p:cNvSpPr>
            <a:spLocks noChangeArrowheads="1"/>
          </p:cNvSpPr>
          <p:nvPr/>
        </p:nvSpPr>
        <p:spPr bwMode="auto">
          <a:xfrm>
            <a:off x="2411413" y="4365625"/>
            <a:ext cx="431800" cy="36036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
        <p:nvSpPr>
          <p:cNvPr id="10251" name="Rectangle 11"/>
          <p:cNvSpPr>
            <a:spLocks noChangeArrowheads="1"/>
          </p:cNvSpPr>
          <p:nvPr/>
        </p:nvSpPr>
        <p:spPr bwMode="auto">
          <a:xfrm>
            <a:off x="1835150" y="5013325"/>
            <a:ext cx="1871663" cy="36036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
        <p:nvSpPr>
          <p:cNvPr id="10252" name="Rectangle 12"/>
          <p:cNvSpPr>
            <a:spLocks noChangeArrowheads="1"/>
          </p:cNvSpPr>
          <p:nvPr/>
        </p:nvSpPr>
        <p:spPr bwMode="auto">
          <a:xfrm>
            <a:off x="611188" y="5661025"/>
            <a:ext cx="1223962" cy="36036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
        <p:nvSpPr>
          <p:cNvPr id="10253" name="Rectangle 13"/>
          <p:cNvSpPr>
            <a:spLocks noChangeArrowheads="1"/>
          </p:cNvSpPr>
          <p:nvPr/>
        </p:nvSpPr>
        <p:spPr bwMode="auto">
          <a:xfrm>
            <a:off x="7164388" y="2492375"/>
            <a:ext cx="431800" cy="36036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
        <p:nvSpPr>
          <p:cNvPr id="10254" name="Rectangle 14"/>
          <p:cNvSpPr>
            <a:spLocks noChangeArrowheads="1"/>
          </p:cNvSpPr>
          <p:nvPr/>
        </p:nvSpPr>
        <p:spPr bwMode="auto">
          <a:xfrm>
            <a:off x="5651500" y="2492375"/>
            <a:ext cx="431800" cy="36036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
        <p:nvSpPr>
          <p:cNvPr id="10255" name="Rectangle 15"/>
          <p:cNvSpPr>
            <a:spLocks noChangeArrowheads="1"/>
          </p:cNvSpPr>
          <p:nvPr/>
        </p:nvSpPr>
        <p:spPr bwMode="auto">
          <a:xfrm>
            <a:off x="4427538" y="5013325"/>
            <a:ext cx="431800" cy="36036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
        <p:nvSpPr>
          <p:cNvPr id="10256" name="Rectangle 16"/>
          <p:cNvSpPr>
            <a:spLocks noChangeArrowheads="1"/>
          </p:cNvSpPr>
          <p:nvPr/>
        </p:nvSpPr>
        <p:spPr bwMode="auto">
          <a:xfrm>
            <a:off x="4572000" y="2492375"/>
            <a:ext cx="431800" cy="36036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
        <p:nvSpPr>
          <p:cNvPr id="10257" name="Rectangle 17"/>
          <p:cNvSpPr>
            <a:spLocks noChangeArrowheads="1"/>
          </p:cNvSpPr>
          <p:nvPr/>
        </p:nvSpPr>
        <p:spPr bwMode="auto">
          <a:xfrm>
            <a:off x="6227763" y="3860800"/>
            <a:ext cx="1368425" cy="36036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
        <p:nvSpPr>
          <p:cNvPr id="10258" name="Rectangle 18"/>
          <p:cNvSpPr>
            <a:spLocks noChangeArrowheads="1"/>
          </p:cNvSpPr>
          <p:nvPr/>
        </p:nvSpPr>
        <p:spPr bwMode="auto">
          <a:xfrm>
            <a:off x="5076825" y="5013325"/>
            <a:ext cx="2808288" cy="36036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
        <p:nvSpPr>
          <p:cNvPr id="10259" name="Rectangle 19"/>
          <p:cNvSpPr>
            <a:spLocks noChangeArrowheads="1"/>
          </p:cNvSpPr>
          <p:nvPr/>
        </p:nvSpPr>
        <p:spPr bwMode="auto">
          <a:xfrm>
            <a:off x="5435600" y="1268413"/>
            <a:ext cx="1441450" cy="36036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a:solidFill>
                <a:srgbClr val="000000"/>
              </a:solidFill>
            </a:endParaRPr>
          </a:p>
        </p:txBody>
      </p:sp>
      <p:sp>
        <p:nvSpPr>
          <p:cNvPr id="10261" name="Text Box 21"/>
          <p:cNvSpPr txBox="1">
            <a:spLocks noChangeArrowheads="1"/>
          </p:cNvSpPr>
          <p:nvPr/>
        </p:nvSpPr>
        <p:spPr bwMode="auto">
          <a:xfrm>
            <a:off x="468313" y="188913"/>
            <a:ext cx="83518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sz="1600">
                <a:solidFill>
                  <a:srgbClr val="000000"/>
                </a:solidFill>
              </a:rPr>
              <a:t>THEN YOU CONVERT TO GANTT-TYPE CHARTS TO LOOK AT THE SEQUENCES AND TIMING OF DIFFERENT PROCESSES – LIKE THE I.MECH.E SCENARIO</a:t>
            </a:r>
          </a:p>
        </p:txBody>
      </p:sp>
      <p:sp>
        <p:nvSpPr>
          <p:cNvPr id="10262" name="Text Box 22"/>
          <p:cNvSpPr txBox="1">
            <a:spLocks noChangeArrowheads="1"/>
          </p:cNvSpPr>
          <p:nvPr/>
        </p:nvSpPr>
        <p:spPr bwMode="auto">
          <a:xfrm>
            <a:off x="395288" y="908050"/>
            <a:ext cx="10080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b="1">
                <a:solidFill>
                  <a:srgbClr val="000000"/>
                </a:solidFill>
              </a:rPr>
              <a:t>2011</a:t>
            </a:r>
          </a:p>
        </p:txBody>
      </p:sp>
      <p:sp>
        <p:nvSpPr>
          <p:cNvPr id="10263" name="Text Box 23"/>
          <p:cNvSpPr txBox="1">
            <a:spLocks noChangeArrowheads="1"/>
          </p:cNvSpPr>
          <p:nvPr/>
        </p:nvSpPr>
        <p:spPr bwMode="auto">
          <a:xfrm>
            <a:off x="7164388" y="836613"/>
            <a:ext cx="10080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b="1">
                <a:solidFill>
                  <a:srgbClr val="000000"/>
                </a:solidFill>
              </a:rPr>
              <a:t>2030</a:t>
            </a:r>
          </a:p>
        </p:txBody>
      </p:sp>
    </p:spTree>
    <p:extLst>
      <p:ext uri="{BB962C8B-B14F-4D97-AF65-F5344CB8AC3E}">
        <p14:creationId xmlns:p14="http://schemas.microsoft.com/office/powerpoint/2010/main" val="34755474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a:t>THEN</a:t>
            </a:r>
          </a:p>
        </p:txBody>
      </p:sp>
      <p:sp>
        <p:nvSpPr>
          <p:cNvPr id="11267" name="Rectangle 3"/>
          <p:cNvSpPr>
            <a:spLocks noGrp="1" noChangeArrowheads="1"/>
          </p:cNvSpPr>
          <p:nvPr>
            <p:ph type="body" idx="1"/>
          </p:nvPr>
        </p:nvSpPr>
        <p:spPr/>
        <p:txBody>
          <a:bodyPr/>
          <a:lstStyle/>
          <a:p>
            <a:r>
              <a:rPr lang="en-GB"/>
              <a:t>You have a strategy</a:t>
            </a:r>
          </a:p>
          <a:p>
            <a:r>
              <a:rPr lang="en-GB"/>
              <a:t>Where 2015 joins up with 2012, you have a handle for a campaign</a:t>
            </a:r>
          </a:p>
          <a:p>
            <a:r>
              <a:rPr lang="en-GB"/>
              <a:t>And you can show how it might unfold, all the way to your 2030 goal, which everyone wants</a:t>
            </a:r>
          </a:p>
        </p:txBody>
      </p:sp>
    </p:spTree>
    <p:extLst>
      <p:ext uri="{BB962C8B-B14F-4D97-AF65-F5344CB8AC3E}">
        <p14:creationId xmlns:p14="http://schemas.microsoft.com/office/powerpoint/2010/main" val="33970660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ENOUGH ALREADY!</a:t>
            </a:r>
            <a:endParaRPr lang="en-GB"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799810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963153"/>
            <a:ext cx="6251115" cy="3882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5338936" cy="1143000"/>
          </a:xfrm>
        </p:spPr>
        <p:txBody>
          <a:bodyPr>
            <a:normAutofit fontScale="90000"/>
          </a:bodyPr>
          <a:lstStyle/>
          <a:p>
            <a:r>
              <a:rPr lang="en-GB" sz="3600" dirty="0" smtClean="0"/>
              <a:t>OTHER ‘SYSTEMIC’ INFLUENCES IN THE 60s</a:t>
            </a:r>
            <a:endParaRPr lang="en-GB" sz="3600" dirty="0"/>
          </a:p>
        </p:txBody>
      </p:sp>
      <p:sp>
        <p:nvSpPr>
          <p:cNvPr id="3" name="Content Placeholder 2"/>
          <p:cNvSpPr>
            <a:spLocks noGrp="1"/>
          </p:cNvSpPr>
          <p:nvPr>
            <p:ph idx="1"/>
          </p:nvPr>
        </p:nvSpPr>
        <p:spPr>
          <a:xfrm>
            <a:off x="457200" y="1340768"/>
            <a:ext cx="8229600" cy="5184576"/>
          </a:xfrm>
        </p:spPr>
        <p:txBody>
          <a:bodyPr>
            <a:normAutofit fontScale="70000" lnSpcReduction="20000"/>
          </a:bodyPr>
          <a:lstStyle/>
          <a:p>
            <a:r>
              <a:rPr lang="en-GB" dirty="0" smtClean="0"/>
              <a:t>Homeostasis, basic negative feedback regulation</a:t>
            </a:r>
          </a:p>
          <a:p>
            <a:r>
              <a:rPr lang="en-GB" dirty="0" smtClean="0"/>
              <a:t>Cybernetics</a:t>
            </a:r>
          </a:p>
          <a:p>
            <a:r>
              <a:rPr lang="en-GB" dirty="0" smtClean="0"/>
              <a:t>General Systems Theory</a:t>
            </a:r>
          </a:p>
          <a:p>
            <a:r>
              <a:rPr lang="en-GB" dirty="0" smtClean="0"/>
              <a:t>Formal ecology, particularly Eugene and Howard </a:t>
            </a:r>
            <a:r>
              <a:rPr lang="en-GB" dirty="0" err="1" smtClean="0"/>
              <a:t>Odum</a:t>
            </a:r>
            <a:endParaRPr lang="en-GB" dirty="0" smtClean="0"/>
          </a:p>
          <a:p>
            <a:pPr lvl="1"/>
            <a:r>
              <a:rPr lang="en-GB" dirty="0" smtClean="0"/>
              <a:t> stocks, flows, sinks </a:t>
            </a:r>
            <a:r>
              <a:rPr lang="en-GB" dirty="0" err="1" smtClean="0"/>
              <a:t>etc</a:t>
            </a:r>
            <a:endParaRPr lang="en-GB" dirty="0" smtClean="0"/>
          </a:p>
          <a:p>
            <a:r>
              <a:rPr lang="en-GB" dirty="0" smtClean="0"/>
              <a:t>The </a:t>
            </a:r>
            <a:r>
              <a:rPr lang="en-GB" dirty="0" err="1" smtClean="0"/>
              <a:t>Lotka-Volterra</a:t>
            </a:r>
            <a:r>
              <a:rPr lang="en-GB" dirty="0" smtClean="0"/>
              <a:t> population equations, then hard to model without computers</a:t>
            </a:r>
          </a:p>
          <a:p>
            <a:r>
              <a:rPr lang="en-GB" dirty="0" smtClean="0"/>
              <a:t>C.H. Waddington’s approach to development, topological, prefigures ‘attractors’</a:t>
            </a:r>
          </a:p>
          <a:p>
            <a:pPr lvl="1"/>
            <a:r>
              <a:rPr lang="en-GB" dirty="0" smtClean="0"/>
              <a:t>Theoretical biology, Tools of Thought</a:t>
            </a:r>
          </a:p>
          <a:p>
            <a:pPr lvl="1"/>
            <a:r>
              <a:rPr lang="en-GB" dirty="0" smtClean="0"/>
              <a:t>He was also an art collector and critic</a:t>
            </a:r>
          </a:p>
          <a:p>
            <a:pPr lvl="1"/>
            <a:r>
              <a:rPr lang="en-GB" dirty="0" smtClean="0"/>
              <a:t>But refused to acknowledge the ‘</a:t>
            </a:r>
            <a:r>
              <a:rPr lang="en-GB" dirty="0" err="1" smtClean="0"/>
              <a:t>Kuhnian</a:t>
            </a:r>
            <a:r>
              <a:rPr lang="en-GB" dirty="0" smtClean="0"/>
              <a:t> revolution’</a:t>
            </a:r>
          </a:p>
          <a:p>
            <a:r>
              <a:rPr lang="en-GB" dirty="0" smtClean="0"/>
              <a:t>‘Distant battles’, e.g. Koestler and Medawar</a:t>
            </a:r>
          </a:p>
          <a:p>
            <a:r>
              <a:rPr lang="en-GB" dirty="0" smtClean="0"/>
              <a:t>The mathematics of discontinuity, ‘catastrophes’</a:t>
            </a:r>
          </a:p>
          <a:p>
            <a:r>
              <a:rPr lang="en-GB" dirty="0" smtClean="0"/>
              <a:t>‘Heuristics’ (</a:t>
            </a:r>
            <a:r>
              <a:rPr lang="en-GB" dirty="0" err="1" smtClean="0"/>
              <a:t>Polya</a:t>
            </a:r>
            <a:r>
              <a:rPr lang="en-GB" dirty="0" smtClean="0"/>
              <a:t>) </a:t>
            </a:r>
          </a:p>
          <a:p>
            <a:r>
              <a:rPr lang="en-GB" dirty="0" smtClean="0"/>
              <a:t>Tacit knowing</a:t>
            </a:r>
          </a:p>
        </p:txBody>
      </p:sp>
    </p:spTree>
    <p:extLst>
      <p:ext uri="{BB962C8B-B14F-4D97-AF65-F5344CB8AC3E}">
        <p14:creationId xmlns:p14="http://schemas.microsoft.com/office/powerpoint/2010/main" val="106701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Tacit knowing</a:t>
            </a:r>
            <a:endParaRPr lang="en-GB" dirty="0"/>
          </a:p>
        </p:txBody>
      </p:sp>
      <p:sp>
        <p:nvSpPr>
          <p:cNvPr id="4" name="Text Placeholder 3"/>
          <p:cNvSpPr>
            <a:spLocks noGrp="1"/>
          </p:cNvSpPr>
          <p:nvPr>
            <p:ph type="body" idx="1"/>
          </p:nvPr>
        </p:nvSpPr>
        <p:spPr>
          <a:xfrm>
            <a:off x="395536" y="1709118"/>
            <a:ext cx="4040188" cy="639762"/>
          </a:xfrm>
        </p:spPr>
        <p:txBody>
          <a:bodyPr/>
          <a:lstStyle/>
          <a:p>
            <a:r>
              <a:rPr lang="en-GB" dirty="0" smtClean="0"/>
              <a:t>The plural of</a:t>
            </a:r>
          </a:p>
          <a:p>
            <a:endParaRPr lang="en-GB" dirty="0"/>
          </a:p>
        </p:txBody>
      </p:sp>
      <p:sp>
        <p:nvSpPr>
          <p:cNvPr id="3" name="Content Placeholder 2"/>
          <p:cNvSpPr>
            <a:spLocks noGrp="1"/>
          </p:cNvSpPr>
          <p:nvPr>
            <p:ph sz="half" idx="2"/>
          </p:nvPr>
        </p:nvSpPr>
        <p:spPr/>
        <p:txBody>
          <a:bodyPr/>
          <a:lstStyle/>
          <a:p>
            <a:r>
              <a:rPr lang="en-GB" dirty="0" smtClean="0"/>
              <a:t>Carrot</a:t>
            </a:r>
          </a:p>
          <a:p>
            <a:r>
              <a:rPr lang="en-GB" dirty="0" smtClean="0"/>
              <a:t>Potato</a:t>
            </a:r>
          </a:p>
          <a:p>
            <a:r>
              <a:rPr lang="en-GB" dirty="0" smtClean="0"/>
              <a:t>Lemon</a:t>
            </a:r>
          </a:p>
          <a:p>
            <a:r>
              <a:rPr lang="en-GB" dirty="0" smtClean="0"/>
              <a:t>Broccoli</a:t>
            </a:r>
          </a:p>
          <a:p>
            <a:r>
              <a:rPr lang="en-GB" dirty="0" smtClean="0"/>
              <a:t>Grape</a:t>
            </a:r>
          </a:p>
          <a:p>
            <a:r>
              <a:rPr lang="en-GB" dirty="0" smtClean="0"/>
              <a:t>Parsley</a:t>
            </a:r>
          </a:p>
          <a:p>
            <a:r>
              <a:rPr lang="en-GB" dirty="0" smtClean="0"/>
              <a:t>Basil</a:t>
            </a:r>
          </a:p>
          <a:p>
            <a:r>
              <a:rPr lang="en-GB" dirty="0" smtClean="0"/>
              <a:t>Celery</a:t>
            </a:r>
          </a:p>
          <a:p>
            <a:endParaRPr lang="en-GB" dirty="0"/>
          </a:p>
        </p:txBody>
      </p:sp>
      <p:sp>
        <p:nvSpPr>
          <p:cNvPr id="5" name="Text Placeholder 4"/>
          <p:cNvSpPr>
            <a:spLocks noGrp="1"/>
          </p:cNvSpPr>
          <p:nvPr>
            <p:ph type="body" sz="quarter" idx="3"/>
          </p:nvPr>
        </p:nvSpPr>
        <p:spPr/>
        <p:txBody>
          <a:bodyPr/>
          <a:lstStyle/>
          <a:p>
            <a:endParaRPr lang="en-GB" dirty="0"/>
          </a:p>
        </p:txBody>
      </p:sp>
      <p:sp>
        <p:nvSpPr>
          <p:cNvPr id="6" name="Content Placeholder 5"/>
          <p:cNvSpPr>
            <a:spLocks noGrp="1"/>
          </p:cNvSpPr>
          <p:nvPr>
            <p:ph sz="quarter" idx="4"/>
          </p:nvPr>
        </p:nvSpPr>
        <p:spPr/>
        <p:txBody>
          <a:bodyPr/>
          <a:lstStyle/>
          <a:p>
            <a:r>
              <a:rPr lang="en-GB" dirty="0" smtClean="0"/>
              <a:t>Mornington Crescent</a:t>
            </a:r>
          </a:p>
          <a:p>
            <a:r>
              <a:rPr lang="en-GB" dirty="0" smtClean="0"/>
              <a:t>Trafalgar Square</a:t>
            </a:r>
          </a:p>
          <a:p>
            <a:r>
              <a:rPr lang="en-GB" dirty="0" smtClean="0"/>
              <a:t>Baker Street</a:t>
            </a:r>
          </a:p>
          <a:p>
            <a:r>
              <a:rPr lang="en-GB" dirty="0" err="1" smtClean="0"/>
              <a:t>Edgeware</a:t>
            </a:r>
            <a:r>
              <a:rPr lang="en-GB" dirty="0" smtClean="0"/>
              <a:t> Road</a:t>
            </a:r>
          </a:p>
          <a:p>
            <a:r>
              <a:rPr lang="en-GB" dirty="0" smtClean="0"/>
              <a:t>Goodge Street</a:t>
            </a:r>
          </a:p>
          <a:p>
            <a:r>
              <a:rPr lang="en-GB" dirty="0" smtClean="0"/>
              <a:t>Shepherd’s Bush</a:t>
            </a:r>
          </a:p>
          <a:p>
            <a:r>
              <a:rPr lang="en-GB" dirty="0" smtClean="0"/>
              <a:t>Old Street</a:t>
            </a:r>
          </a:p>
          <a:p>
            <a:endParaRPr lang="en-GB" dirty="0"/>
          </a:p>
        </p:txBody>
      </p:sp>
    </p:spTree>
    <p:extLst>
      <p:ext uri="{BB962C8B-B14F-4D97-AF65-F5344CB8AC3E}">
        <p14:creationId xmlns:p14="http://schemas.microsoft.com/office/powerpoint/2010/main" val="119054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THE ‘KUHNIAN REVOLUTION’</a:t>
            </a:r>
            <a:endParaRPr lang="en-GB" dirty="0"/>
          </a:p>
        </p:txBody>
      </p:sp>
      <p:sp>
        <p:nvSpPr>
          <p:cNvPr id="8" name="Content Placeholder 7"/>
          <p:cNvSpPr>
            <a:spLocks noGrp="1"/>
          </p:cNvSpPr>
          <p:nvPr>
            <p:ph idx="1"/>
          </p:nvPr>
        </p:nvSpPr>
        <p:spPr>
          <a:xfrm>
            <a:off x="457200" y="1600200"/>
            <a:ext cx="8229600" cy="4925144"/>
          </a:xfrm>
        </p:spPr>
        <p:txBody>
          <a:bodyPr>
            <a:normAutofit fontScale="70000" lnSpcReduction="20000"/>
          </a:bodyPr>
          <a:lstStyle/>
          <a:p>
            <a:r>
              <a:rPr lang="en-GB" dirty="0" smtClean="0"/>
              <a:t>As students, we </a:t>
            </a:r>
            <a:r>
              <a:rPr lang="en-GB" dirty="0" smtClean="0"/>
              <a:t>were given to understand that the process of science is lawful, settled, and essentially algorithmic</a:t>
            </a:r>
          </a:p>
          <a:p>
            <a:r>
              <a:rPr lang="en-GB" dirty="0" smtClean="0"/>
              <a:t>Kuhn’s </a:t>
            </a:r>
            <a:r>
              <a:rPr lang="en-GB" i="1" dirty="0" smtClean="0"/>
              <a:t>The Structure of Scientific Revolutions </a:t>
            </a:r>
            <a:r>
              <a:rPr lang="en-GB" dirty="0" smtClean="0"/>
              <a:t>successfully challenged the mainstream view</a:t>
            </a:r>
          </a:p>
          <a:p>
            <a:pPr lvl="1"/>
            <a:r>
              <a:rPr lang="en-GB" dirty="0" smtClean="0"/>
              <a:t>It is not algorithmic</a:t>
            </a:r>
          </a:p>
          <a:p>
            <a:r>
              <a:rPr lang="en-GB" dirty="0" smtClean="0"/>
              <a:t>As a result I experienced a period of intellectual anarchy, fanned by Paul </a:t>
            </a:r>
            <a:r>
              <a:rPr lang="en-GB" dirty="0" err="1" smtClean="0"/>
              <a:t>Feyerabend</a:t>
            </a:r>
            <a:endParaRPr lang="en-GB" dirty="0" smtClean="0"/>
          </a:p>
          <a:p>
            <a:pPr lvl="1"/>
            <a:r>
              <a:rPr lang="en-GB" dirty="0" smtClean="0"/>
              <a:t>Compare ‘postmodernism’</a:t>
            </a:r>
          </a:p>
          <a:p>
            <a:r>
              <a:rPr lang="en-GB" dirty="0" smtClean="0"/>
              <a:t>As a prodigal son, I gradually worked back to appreciating the key principles of ?’critical realism’</a:t>
            </a:r>
          </a:p>
          <a:p>
            <a:r>
              <a:rPr lang="en-GB" dirty="0" smtClean="0"/>
              <a:t>Popper + ?common sense ?wisdom</a:t>
            </a:r>
          </a:p>
          <a:p>
            <a:pPr lvl="1"/>
            <a:r>
              <a:rPr lang="en-GB" dirty="0" smtClean="0"/>
              <a:t>Love your enemies</a:t>
            </a:r>
          </a:p>
          <a:p>
            <a:r>
              <a:rPr lang="en-GB" dirty="0" smtClean="0"/>
              <a:t>Definitely not algorithmic, but </a:t>
            </a:r>
            <a:r>
              <a:rPr lang="en-GB" b="1" dirty="0" smtClean="0"/>
              <a:t>there is a sense of a shared, lawful world </a:t>
            </a:r>
          </a:p>
        </p:txBody>
      </p:sp>
    </p:spTree>
    <p:extLst>
      <p:ext uri="{BB962C8B-B14F-4D97-AF65-F5344CB8AC3E}">
        <p14:creationId xmlns:p14="http://schemas.microsoft.com/office/powerpoint/2010/main" val="28806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3" y="274638"/>
            <a:ext cx="5228058" cy="1143000"/>
          </a:xfrm>
        </p:spPr>
        <p:txBody>
          <a:bodyPr>
            <a:noAutofit/>
          </a:bodyPr>
          <a:lstStyle/>
          <a:p>
            <a:r>
              <a:rPr lang="en-GB" sz="3200" dirty="0" smtClean="0"/>
              <a:t>PERSONAL PROOF OF A ‘KUHNIAN’ PERSPECTIVE</a:t>
            </a:r>
            <a:endParaRPr lang="en-GB" sz="3200" dirty="0"/>
          </a:p>
        </p:txBody>
      </p:sp>
      <p:sp>
        <p:nvSpPr>
          <p:cNvPr id="3" name="Content Placeholder 2"/>
          <p:cNvSpPr>
            <a:spLocks noGrp="1"/>
          </p:cNvSpPr>
          <p:nvPr>
            <p:ph idx="1"/>
          </p:nvPr>
        </p:nvSpPr>
        <p:spPr>
          <a:xfrm>
            <a:off x="-108520" y="1798543"/>
            <a:ext cx="5915000" cy="4870817"/>
          </a:xfrm>
        </p:spPr>
        <p:txBody>
          <a:bodyPr>
            <a:normAutofit fontScale="77500" lnSpcReduction="20000"/>
          </a:bodyPr>
          <a:lstStyle/>
          <a:p>
            <a:r>
              <a:rPr lang="en-GB" dirty="0" smtClean="0"/>
              <a:t>Two departments with the same official goal</a:t>
            </a:r>
          </a:p>
          <a:p>
            <a:r>
              <a:rPr lang="en-GB" dirty="0" smtClean="0"/>
              <a:t>On the classic account of science they will discover exactly the same things and explain them in the same way</a:t>
            </a:r>
          </a:p>
          <a:p>
            <a:r>
              <a:rPr lang="en-GB" dirty="0" smtClean="0"/>
              <a:t>Quite the opposite was the case!</a:t>
            </a:r>
          </a:p>
          <a:p>
            <a:r>
              <a:rPr lang="en-GB" dirty="0" smtClean="0"/>
              <a:t>There was virtually no overlap, and no mutual knowledge or communication between the two</a:t>
            </a:r>
          </a:p>
          <a:p>
            <a:r>
              <a:rPr lang="en-GB" i="1" dirty="0" smtClean="0"/>
              <a:t>Ergo</a:t>
            </a:r>
            <a:r>
              <a:rPr lang="en-GB" dirty="0" smtClean="0"/>
              <a:t>, science is human, political, personal, and to some extent is socially constructed</a:t>
            </a:r>
          </a:p>
          <a:p>
            <a:r>
              <a:rPr lang="en-GB" dirty="0" smtClean="0"/>
              <a:t>Blimey!</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6897" y="25361"/>
            <a:ext cx="3694583" cy="3115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7570" y="4365104"/>
            <a:ext cx="3739344" cy="2492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07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489824"/>
            <a:ext cx="2520280" cy="3379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44624"/>
            <a:ext cx="8229600" cy="1143000"/>
          </a:xfrm>
        </p:spPr>
        <p:txBody>
          <a:bodyPr/>
          <a:lstStyle/>
          <a:p>
            <a:r>
              <a:rPr lang="en-GB" dirty="0" smtClean="0"/>
              <a:t>AN IMPORTANT CONCLUSION</a:t>
            </a:r>
            <a:endParaRPr lang="en-GB" dirty="0"/>
          </a:p>
        </p:txBody>
      </p:sp>
      <p:sp>
        <p:nvSpPr>
          <p:cNvPr id="3" name="Content Placeholder 2"/>
          <p:cNvSpPr>
            <a:spLocks noGrp="1"/>
          </p:cNvSpPr>
          <p:nvPr>
            <p:ph idx="1"/>
          </p:nvPr>
        </p:nvSpPr>
        <p:spPr>
          <a:xfrm>
            <a:off x="107505" y="1124744"/>
            <a:ext cx="6408711" cy="5544616"/>
          </a:xfrm>
        </p:spPr>
        <p:txBody>
          <a:bodyPr>
            <a:normAutofit fontScale="25000" lnSpcReduction="20000"/>
          </a:bodyPr>
          <a:lstStyle/>
          <a:p>
            <a:pPr>
              <a:spcAft>
                <a:spcPts val="600"/>
              </a:spcAft>
            </a:pPr>
            <a:r>
              <a:rPr lang="en-GB" sz="9600" dirty="0" smtClean="0"/>
              <a:t>The ‘reductionist heuristic’ is an essential tool in the box</a:t>
            </a:r>
          </a:p>
          <a:p>
            <a:pPr lvl="1">
              <a:spcAft>
                <a:spcPts val="600"/>
              </a:spcAft>
            </a:pPr>
            <a:r>
              <a:rPr lang="en-GB" sz="7200" dirty="0" smtClean="0"/>
              <a:t>My mentor John Platt called it ‘Strong Inference’</a:t>
            </a:r>
          </a:p>
          <a:p>
            <a:pPr>
              <a:spcAft>
                <a:spcPts val="600"/>
              </a:spcAft>
            </a:pPr>
            <a:r>
              <a:rPr lang="en-GB" sz="9600" dirty="0" smtClean="0"/>
              <a:t>It has proved amazingly powerful, especially after a period of neglect</a:t>
            </a:r>
          </a:p>
          <a:p>
            <a:pPr>
              <a:spcAft>
                <a:spcPts val="600"/>
              </a:spcAft>
            </a:pPr>
            <a:r>
              <a:rPr lang="en-GB" sz="9600" dirty="0" smtClean="0"/>
              <a:t>Anti-reductionist bias can obscure the drawing of ‘obvious’ conclusions</a:t>
            </a:r>
          </a:p>
          <a:p>
            <a:pPr>
              <a:spcAft>
                <a:spcPts val="600"/>
              </a:spcAft>
            </a:pPr>
            <a:r>
              <a:rPr lang="en-GB" sz="9600" dirty="0" smtClean="0"/>
              <a:t>Example in bacterial transformation, a gap of 25 years till ‘problem solved’</a:t>
            </a:r>
          </a:p>
          <a:p>
            <a:pPr>
              <a:spcAft>
                <a:spcPts val="600"/>
              </a:spcAft>
            </a:pPr>
            <a:r>
              <a:rPr lang="en-GB" sz="9600" dirty="0" smtClean="0"/>
              <a:t>Initiatives in biology switched decisively to biochemistry and biophysics</a:t>
            </a:r>
          </a:p>
          <a:p>
            <a:endParaRPr lang="en-GB" dirty="0"/>
          </a:p>
        </p:txBody>
      </p:sp>
    </p:spTree>
    <p:extLst>
      <p:ext uri="{BB962C8B-B14F-4D97-AF65-F5344CB8AC3E}">
        <p14:creationId xmlns:p14="http://schemas.microsoft.com/office/powerpoint/2010/main" val="350898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251520" y="1412776"/>
            <a:ext cx="8229600" cy="4525963"/>
          </a:xfrm>
        </p:spPr>
        <p:txBody>
          <a:bodyPr/>
          <a:lstStyle/>
          <a:p>
            <a:r>
              <a:rPr lang="en-GB" dirty="0" smtClean="0"/>
              <a:t>Natural selection, a key notion…is an extremely simple algorithm, </a:t>
            </a:r>
            <a:r>
              <a:rPr lang="en-GB" dirty="0" smtClean="0"/>
              <a:t>almost as </a:t>
            </a:r>
            <a:r>
              <a:rPr lang="en-GB" dirty="0" smtClean="0"/>
              <a:t>fundamental as thermodynamics: </a:t>
            </a:r>
            <a:r>
              <a:rPr lang="en-GB" smtClean="0"/>
              <a:t>surely, it </a:t>
            </a:r>
            <a:r>
              <a:rPr lang="en-GB" dirty="0" smtClean="0"/>
              <a:t>cannot but be so</a:t>
            </a:r>
          </a:p>
          <a:p>
            <a:r>
              <a:rPr lang="en-GB" dirty="0" smtClean="0"/>
              <a:t>Rigorous ‘strong inference’ is not incompatible with systems thinking</a:t>
            </a:r>
          </a:p>
          <a:p>
            <a:r>
              <a:rPr lang="en-GB" dirty="0" smtClean="0"/>
              <a:t>AND…</a:t>
            </a:r>
          </a:p>
          <a:p>
            <a:r>
              <a:rPr lang="en-GB" dirty="0" smtClean="0"/>
              <a:t>You have to do the numbers!!</a:t>
            </a:r>
            <a:endParaRPr lang="en-GB" dirty="0"/>
          </a:p>
        </p:txBody>
      </p:sp>
    </p:spTree>
    <p:extLst>
      <p:ext uri="{BB962C8B-B14F-4D97-AF65-F5344CB8AC3E}">
        <p14:creationId xmlns:p14="http://schemas.microsoft.com/office/powerpoint/2010/main" val="187428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2503</TotalTime>
  <Words>1683</Words>
  <Application>Microsoft Office PowerPoint</Application>
  <PresentationFormat>On-screen Show (4:3)</PresentationFormat>
  <Paragraphs>287</Paragraphs>
  <Slides>37</Slides>
  <Notes>0</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Office Theme</vt:lpstr>
      <vt:lpstr>Default Design</vt:lpstr>
      <vt:lpstr>SYSTEMS AND SUSTAINABILITY</vt:lpstr>
      <vt:lpstr>MY FUNDAMENTAL QUESTION</vt:lpstr>
      <vt:lpstr>EMERGENCE</vt:lpstr>
      <vt:lpstr>OTHER ‘SYSTEMIC’ INFLUENCES IN THE 60s</vt:lpstr>
      <vt:lpstr>Tacit knowing</vt:lpstr>
      <vt:lpstr>THE ‘KUHNIAN REVOLUTION’</vt:lpstr>
      <vt:lpstr>PERSONAL PROOF OF A ‘KUHNIAN’ PERSPECTIVE</vt:lpstr>
      <vt:lpstr>AN IMPORTANT CONCLUSION</vt:lpstr>
      <vt:lpstr>PowerPoint Presentation</vt:lpstr>
      <vt:lpstr>MEANWHILE…3 PARALLEL TRACKS</vt:lpstr>
      <vt:lpstr>‘METAPHYSICAL’ INFLUENCES Not strictly ‘systems’, but anti-reductionist</vt:lpstr>
      <vt:lpstr>TO CONTINUE THE METAPHYSICAL THREAD A BIT…</vt:lpstr>
      <vt:lpstr>WHAT CAN WE SAY ABOUT THE LEGACY OF  “APPLIED METAPHYSICS”?</vt:lpstr>
      <vt:lpstr>EMERGENCE II Wonders (or surprises) from ‘nothing’</vt:lpstr>
      <vt:lpstr> Communication Theory = Information Theory </vt:lpstr>
      <vt:lpstr>“ARTIFICIAL LIFE”</vt:lpstr>
      <vt:lpstr>ENVIRONMENTAL THREAD</vt:lpstr>
      <vt:lpstr>WORLD 3 AND THE LIMITS TO GROWTH MODEL</vt:lpstr>
      <vt:lpstr>REPRESENTATIVE ‘WORLD 3’ RUN</vt:lpstr>
      <vt:lpstr>LATER SYSTEMIC APPROACHES</vt:lpstr>
      <vt:lpstr>MORE</vt:lpstr>
      <vt:lpstr>LATER COLLAPSE MODELS</vt:lpstr>
      <vt:lpstr>ORTHODOX MODEL</vt:lpstr>
      <vt:lpstr>OVERSHOOT AND COLLAPSE</vt:lpstr>
      <vt:lpstr>DEEP ECOLOGY?</vt:lpstr>
      <vt:lpstr>MANAGED TRANSITION</vt:lpstr>
      <vt:lpstr>MANAGED TRANSITION Zero-Carbon Britain approach</vt:lpstr>
      <vt:lpstr>AN EXAMPLE OF CROSS-DISCIPLINARY SCENARIO-BUILDING ON THE CANUTE PRINCIPLE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THEN</vt:lpstr>
      <vt:lpstr>ENOUGH ALREADY!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AND SUSTAINABILITY</dc:title>
  <dc:creator>Peter Harper</dc:creator>
  <cp:lastModifiedBy>Peter Harper</cp:lastModifiedBy>
  <cp:revision>62</cp:revision>
  <dcterms:created xsi:type="dcterms:W3CDTF">2011-08-07T20:04:01Z</dcterms:created>
  <dcterms:modified xsi:type="dcterms:W3CDTF">2014-10-21T14:56:51Z</dcterms:modified>
</cp:coreProperties>
</file>