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56" r:id="rId4"/>
    <p:sldId id="265" r:id="rId5"/>
    <p:sldId id="264" r:id="rId6"/>
    <p:sldId id="263" r:id="rId7"/>
    <p:sldId id="258" r:id="rId8"/>
    <p:sldId id="259" r:id="rId9"/>
    <p:sldId id="279" r:id="rId10"/>
    <p:sldId id="266" r:id="rId11"/>
    <p:sldId id="267" r:id="rId12"/>
    <p:sldId id="270" r:id="rId13"/>
    <p:sldId id="269" r:id="rId14"/>
    <p:sldId id="262" r:id="rId15"/>
    <p:sldId id="271" r:id="rId16"/>
    <p:sldId id="272" r:id="rId17"/>
    <p:sldId id="273" r:id="rId18"/>
    <p:sldId id="274" r:id="rId19"/>
    <p:sldId id="275" r:id="rId20"/>
    <p:sldId id="276" r:id="rId21"/>
    <p:sldId id="277" r:id="rId22"/>
    <p:sldId id="278" r:id="rId23"/>
    <p:sldId id="281" r:id="rId24"/>
    <p:sldId id="280" r:id="rId25"/>
    <p:sldId id="282" r:id="rId26"/>
    <p:sldId id="285" r:id="rId27"/>
    <p:sldId id="284"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47"/>
    </mc:Choice>
    <mc:Fallback>
      <c:style val="47"/>
    </mc:Fallback>
  </mc:AlternateContent>
  <c:clrMapOvr bg1="lt1" tx1="dk1" bg2="lt2" tx2="dk2" accent1="accent1" accent2="accent2" accent3="accent3" accent4="accent4" accent5="accent5" accent6="accent6" hlink="hlink" folHlink="folHlink"/>
  <c:chart>
    <c:title>
      <c:tx>
        <c:rich>
          <a:bodyPr/>
          <a:lstStyle/>
          <a:p>
            <a:pPr>
              <a:defRPr sz="2000"/>
            </a:pPr>
            <a:r>
              <a:rPr lang="en-GB" sz="2400" dirty="0"/>
              <a:t>Comparison of UK</a:t>
            </a:r>
            <a:r>
              <a:rPr lang="en-GB" sz="2400" baseline="0" dirty="0"/>
              <a:t> </a:t>
            </a:r>
            <a:r>
              <a:rPr lang="en-GB" sz="2400" baseline="0" dirty="0" err="1"/>
              <a:t>Govt</a:t>
            </a:r>
            <a:r>
              <a:rPr lang="en-GB" sz="2400" baseline="0" dirty="0"/>
              <a:t> and ZCB2030 </a:t>
            </a:r>
            <a:endParaRPr lang="en-GB" sz="2400" baseline="0" dirty="0" smtClean="0"/>
          </a:p>
          <a:p>
            <a:pPr>
              <a:defRPr sz="2000"/>
            </a:pPr>
            <a:r>
              <a:rPr lang="en-GB" sz="2400" baseline="0" dirty="0" smtClean="0"/>
              <a:t>cumulative </a:t>
            </a:r>
            <a:r>
              <a:rPr lang="en-GB" sz="2400" baseline="0" dirty="0"/>
              <a:t>GHG </a:t>
            </a:r>
            <a:r>
              <a:rPr lang="en-GB" sz="2400" baseline="0" dirty="0" smtClean="0"/>
              <a:t>budgets</a:t>
            </a:r>
          </a:p>
          <a:p>
            <a:pPr>
              <a:defRPr sz="2000"/>
            </a:pPr>
            <a:r>
              <a:rPr lang="en-GB" sz="2000" baseline="0" dirty="0" smtClean="0"/>
              <a:t>One follows the physical </a:t>
            </a:r>
            <a:r>
              <a:rPr lang="en-GB" sz="2000" baseline="0" smtClean="0"/>
              <a:t>climate consensus </a:t>
            </a:r>
          </a:p>
          <a:p>
            <a:pPr>
              <a:defRPr sz="2000"/>
            </a:pPr>
            <a:r>
              <a:rPr lang="en-GB" sz="2000" baseline="0" smtClean="0"/>
              <a:t>The </a:t>
            </a:r>
            <a:r>
              <a:rPr lang="en-GB" sz="2000" baseline="0" dirty="0" smtClean="0"/>
              <a:t>other follows political realism</a:t>
            </a:r>
          </a:p>
          <a:p>
            <a:pPr>
              <a:defRPr sz="2000"/>
            </a:pPr>
            <a:r>
              <a:rPr lang="en-GB" sz="2000" baseline="0" dirty="0" smtClean="0"/>
              <a:t>Which is the more realistic?</a:t>
            </a:r>
            <a:endParaRPr lang="en-GB" sz="2000" dirty="0"/>
          </a:p>
        </c:rich>
      </c:tx>
      <c:layout/>
      <c:overlay val="0"/>
    </c:title>
    <c:autoTitleDeleted val="0"/>
    <c:plotArea>
      <c:layout>
        <c:manualLayout>
          <c:layoutTarget val="inner"/>
          <c:xMode val="edge"/>
          <c:yMode val="edge"/>
          <c:x val="0.10015507436570428"/>
          <c:y val="0.152419072615923"/>
          <c:w val="0.70967516584056478"/>
          <c:h val="0.79618037328667246"/>
        </c:manualLayout>
      </c:layout>
      <c:areaChart>
        <c:grouping val="standard"/>
        <c:varyColors val="0"/>
        <c:ser>
          <c:idx val="0"/>
          <c:order val="0"/>
          <c:tx>
            <c:strRef>
              <c:f>Sheet1!$C$2</c:f>
              <c:strCache>
                <c:ptCount val="1"/>
                <c:pt idx="0">
                  <c:v>UK Govt 14863Mt</c:v>
                </c:pt>
              </c:strCache>
            </c:strRef>
          </c:tx>
          <c:val>
            <c:numRef>
              <c:f>Sheet1!$C$3:$C$11</c:f>
              <c:numCache>
                <c:formatCode>General</c:formatCode>
                <c:ptCount val="9"/>
                <c:pt idx="0">
                  <c:v>3018</c:v>
                </c:pt>
                <c:pt idx="1">
                  <c:v>2782</c:v>
                </c:pt>
                <c:pt idx="2">
                  <c:v>2544</c:v>
                </c:pt>
                <c:pt idx="3">
                  <c:v>1950</c:v>
                </c:pt>
                <c:pt idx="4">
                  <c:v>1420</c:v>
                </c:pt>
                <c:pt idx="5">
                  <c:v>1205</c:v>
                </c:pt>
                <c:pt idx="6">
                  <c:v>965</c:v>
                </c:pt>
                <c:pt idx="7">
                  <c:v>725</c:v>
                </c:pt>
                <c:pt idx="8">
                  <c:v>254</c:v>
                </c:pt>
              </c:numCache>
            </c:numRef>
          </c:val>
        </c:ser>
        <c:ser>
          <c:idx val="1"/>
          <c:order val="1"/>
          <c:tx>
            <c:strRef>
              <c:f>Sheet1!$D$2</c:f>
              <c:strCache>
                <c:ptCount val="1"/>
                <c:pt idx="0">
                  <c:v>ZCB2030 7335Mt</c:v>
                </c:pt>
              </c:strCache>
            </c:strRef>
          </c:tx>
          <c:val>
            <c:numRef>
              <c:f>Sheet1!$D$3:$D$11</c:f>
              <c:numCache>
                <c:formatCode>General</c:formatCode>
                <c:ptCount val="9"/>
                <c:pt idx="0">
                  <c:v>3018</c:v>
                </c:pt>
                <c:pt idx="1">
                  <c:v>2900</c:v>
                </c:pt>
                <c:pt idx="2">
                  <c:v>1500</c:v>
                </c:pt>
                <c:pt idx="3">
                  <c:v>750</c:v>
                </c:pt>
                <c:pt idx="4">
                  <c:v>217</c:v>
                </c:pt>
                <c:pt idx="5">
                  <c:v>-150</c:v>
                </c:pt>
                <c:pt idx="6">
                  <c:v>-300</c:v>
                </c:pt>
                <c:pt idx="7">
                  <c:v>-300</c:v>
                </c:pt>
                <c:pt idx="8">
                  <c:v>-300</c:v>
                </c:pt>
              </c:numCache>
            </c:numRef>
          </c:val>
        </c:ser>
        <c:dLbls>
          <c:showLegendKey val="0"/>
          <c:showVal val="0"/>
          <c:showCatName val="0"/>
          <c:showSerName val="0"/>
          <c:showPercent val="0"/>
          <c:showBubbleSize val="0"/>
        </c:dLbls>
        <c:axId val="192877696"/>
        <c:axId val="916824832"/>
      </c:areaChart>
      <c:catAx>
        <c:axId val="192877696"/>
        <c:scaling>
          <c:orientation val="minMax"/>
        </c:scaling>
        <c:delete val="0"/>
        <c:axPos val="b"/>
        <c:title>
          <c:tx>
            <c:rich>
              <a:bodyPr/>
              <a:lstStyle/>
              <a:p>
                <a:pPr>
                  <a:defRPr/>
                </a:pPr>
                <a:r>
                  <a:rPr lang="en-GB"/>
                  <a:t>5-year budget periods</a:t>
                </a:r>
              </a:p>
            </c:rich>
          </c:tx>
          <c:layout/>
          <c:overlay val="0"/>
        </c:title>
        <c:majorTickMark val="out"/>
        <c:minorTickMark val="none"/>
        <c:tickLblPos val="nextTo"/>
        <c:crossAx val="916824832"/>
        <c:crosses val="autoZero"/>
        <c:auto val="1"/>
        <c:lblAlgn val="ctr"/>
        <c:lblOffset val="100"/>
        <c:noMultiLvlLbl val="0"/>
      </c:catAx>
      <c:valAx>
        <c:axId val="916824832"/>
        <c:scaling>
          <c:orientation val="minMax"/>
        </c:scaling>
        <c:delete val="0"/>
        <c:axPos val="l"/>
        <c:majorGridlines/>
        <c:title>
          <c:tx>
            <c:rich>
              <a:bodyPr rot="-5400000" vert="horz"/>
              <a:lstStyle/>
              <a:p>
                <a:pPr>
                  <a:defRPr/>
                </a:pPr>
                <a:r>
                  <a:rPr lang="en-GB"/>
                  <a:t>Emissions, Mt per</a:t>
                </a:r>
                <a:r>
                  <a:rPr lang="en-GB" baseline="0"/>
                  <a:t> budget period</a:t>
                </a:r>
                <a:endParaRPr lang="en-GB"/>
              </a:p>
            </c:rich>
          </c:tx>
          <c:layout/>
          <c:overlay val="0"/>
        </c:title>
        <c:numFmt formatCode="General" sourceLinked="1"/>
        <c:majorTickMark val="out"/>
        <c:minorTickMark val="none"/>
        <c:tickLblPos val="nextTo"/>
        <c:crossAx val="192877696"/>
        <c:crosses val="autoZero"/>
        <c:crossBetween val="midCat"/>
      </c:valAx>
    </c:plotArea>
    <c:legend>
      <c:legendPos val="r"/>
      <c:layout>
        <c:manualLayout>
          <c:xMode val="edge"/>
          <c:yMode val="edge"/>
          <c:x val="0.80097703288034172"/>
          <c:y val="0.45290317876932051"/>
          <c:w val="0.1883740157480315"/>
          <c:h val="0.24613808690580344"/>
        </c:manualLayout>
      </c:layout>
      <c:overlay val="0"/>
      <c:txPr>
        <a:bodyPr/>
        <a:lstStyle/>
        <a:p>
          <a:pPr>
            <a:defRPr sz="1400"/>
          </a:pPr>
          <a:endParaRPr lang="en-US"/>
        </a:p>
      </c:txPr>
    </c:legend>
    <c:plotVisOnly val="1"/>
    <c:dispBlanksAs val="zero"/>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dirty="0" smtClean="0"/>
              <a:t>EXAMPLE: PRESENT DIETARY CARBON EMISSIONS PER UNIT OF NUTRITIONALLY-EQUIVALENT</a:t>
            </a:r>
            <a:r>
              <a:rPr lang="en-GB" baseline="0" dirty="0" smtClean="0"/>
              <a:t> CONSUMPTION</a:t>
            </a:r>
            <a:endParaRPr lang="en-GB" dirty="0"/>
          </a:p>
        </c:rich>
      </c:tx>
      <c:layout/>
      <c:overlay val="0"/>
    </c:title>
    <c:autoTitleDeleted val="0"/>
    <c:plotArea>
      <c:layout/>
      <c:barChart>
        <c:barDir val="col"/>
        <c:grouping val="clustered"/>
        <c:varyColors val="0"/>
        <c:ser>
          <c:idx val="0"/>
          <c:order val="0"/>
          <c:tx>
            <c:strRef>
              <c:f>Sheet1!$D$3</c:f>
              <c:strCache>
                <c:ptCount val="1"/>
                <c:pt idx="0">
                  <c:v>NOW</c:v>
                </c:pt>
              </c:strCache>
            </c:strRef>
          </c:tx>
          <c:spPr>
            <a:solidFill>
              <a:schemeClr val="tx1"/>
            </a:solidFill>
          </c:spPr>
          <c:invertIfNegative val="0"/>
          <c:cat>
            <c:strRef>
              <c:f>Sheet1!$C$4:$C$13</c:f>
              <c:strCache>
                <c:ptCount val="10"/>
                <c:pt idx="0">
                  <c:v>High meat</c:v>
                </c:pt>
                <c:pt idx="1">
                  <c:v>Typical hh</c:v>
                </c:pt>
                <c:pt idx="2">
                  <c:v>Typical hh careful</c:v>
                </c:pt>
                <c:pt idx="3">
                  <c:v>Substitute lacto</c:v>
                </c:pt>
                <c:pt idx="4">
                  <c:v>Junk-food vegan</c:v>
                </c:pt>
                <c:pt idx="5">
                  <c:v>Fish vegan</c:v>
                </c:pt>
                <c:pt idx="6">
                  <c:v>Typical vegan</c:v>
                </c:pt>
                <c:pt idx="7">
                  <c:v>Light lacto</c:v>
                </c:pt>
                <c:pt idx="8">
                  <c:v>Tudge/Pollan diet</c:v>
                </c:pt>
                <c:pt idx="9">
                  <c:v>Ultra-vegan</c:v>
                </c:pt>
              </c:strCache>
            </c:strRef>
          </c:cat>
          <c:val>
            <c:numRef>
              <c:f>Sheet1!$D$4:$D$13</c:f>
              <c:numCache>
                <c:formatCode>General</c:formatCode>
                <c:ptCount val="10"/>
                <c:pt idx="0">
                  <c:v>1.96</c:v>
                </c:pt>
                <c:pt idx="1">
                  <c:v>1</c:v>
                </c:pt>
                <c:pt idx="2">
                  <c:v>0.75</c:v>
                </c:pt>
                <c:pt idx="3">
                  <c:v>1.06</c:v>
                </c:pt>
                <c:pt idx="4">
                  <c:v>1.03</c:v>
                </c:pt>
                <c:pt idx="5">
                  <c:v>0.53</c:v>
                </c:pt>
                <c:pt idx="6">
                  <c:v>0.48</c:v>
                </c:pt>
                <c:pt idx="7">
                  <c:v>0.41</c:v>
                </c:pt>
                <c:pt idx="8">
                  <c:v>0.34</c:v>
                </c:pt>
                <c:pt idx="9">
                  <c:v>0.11</c:v>
                </c:pt>
              </c:numCache>
            </c:numRef>
          </c:val>
        </c:ser>
        <c:dLbls>
          <c:showLegendKey val="0"/>
          <c:showVal val="0"/>
          <c:showCatName val="0"/>
          <c:showSerName val="0"/>
          <c:showPercent val="0"/>
          <c:showBubbleSize val="0"/>
        </c:dLbls>
        <c:gapWidth val="150"/>
        <c:axId val="948419584"/>
        <c:axId val="948515584"/>
      </c:barChart>
      <c:catAx>
        <c:axId val="948419584"/>
        <c:scaling>
          <c:orientation val="minMax"/>
        </c:scaling>
        <c:delete val="0"/>
        <c:axPos val="b"/>
        <c:majorTickMark val="out"/>
        <c:minorTickMark val="none"/>
        <c:tickLblPos val="nextTo"/>
        <c:txPr>
          <a:bodyPr/>
          <a:lstStyle/>
          <a:p>
            <a:pPr>
              <a:defRPr sz="1600"/>
            </a:pPr>
            <a:endParaRPr lang="en-US"/>
          </a:p>
        </c:txPr>
        <c:crossAx val="948515584"/>
        <c:crosses val="autoZero"/>
        <c:auto val="1"/>
        <c:lblAlgn val="ctr"/>
        <c:lblOffset val="100"/>
        <c:noMultiLvlLbl val="0"/>
      </c:catAx>
      <c:valAx>
        <c:axId val="948515584"/>
        <c:scaling>
          <c:orientation val="minMax"/>
          <c:max val="2"/>
        </c:scaling>
        <c:delete val="0"/>
        <c:axPos val="l"/>
        <c:majorGridlines/>
        <c:title>
          <c:tx>
            <c:rich>
              <a:bodyPr rot="-5400000" vert="horz"/>
              <a:lstStyle/>
              <a:p>
                <a:pPr>
                  <a:defRPr sz="1200"/>
                </a:pPr>
                <a:r>
                  <a:rPr lang="en-GB" sz="1200"/>
                  <a:t>Typical diet index = 1</a:t>
                </a:r>
              </a:p>
            </c:rich>
          </c:tx>
          <c:layout/>
          <c:overlay val="0"/>
        </c:title>
        <c:numFmt formatCode="General" sourceLinked="1"/>
        <c:majorTickMark val="out"/>
        <c:minorTickMark val="none"/>
        <c:tickLblPos val="nextTo"/>
        <c:crossAx val="94841958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barChart>
        <c:barDir val="col"/>
        <c:grouping val="clustered"/>
        <c:varyColors val="0"/>
        <c:ser>
          <c:idx val="0"/>
          <c:order val="0"/>
          <c:tx>
            <c:strRef>
              <c:f>Sheet1!$D$3</c:f>
              <c:strCache>
                <c:ptCount val="1"/>
                <c:pt idx="0">
                  <c:v>NOW</c:v>
                </c:pt>
              </c:strCache>
            </c:strRef>
          </c:tx>
          <c:spPr>
            <a:solidFill>
              <a:schemeClr val="tx1"/>
            </a:solidFill>
          </c:spPr>
          <c:invertIfNegative val="0"/>
          <c:cat>
            <c:strRef>
              <c:f>Sheet1!$C$4:$C$13</c:f>
              <c:strCache>
                <c:ptCount val="10"/>
                <c:pt idx="0">
                  <c:v>High meat</c:v>
                </c:pt>
                <c:pt idx="1">
                  <c:v>Typical hh</c:v>
                </c:pt>
                <c:pt idx="2">
                  <c:v>Typical hh careful</c:v>
                </c:pt>
                <c:pt idx="3">
                  <c:v>Substitute lacto</c:v>
                </c:pt>
                <c:pt idx="4">
                  <c:v>Junk-food vegan</c:v>
                </c:pt>
                <c:pt idx="5">
                  <c:v>Fish vegan</c:v>
                </c:pt>
                <c:pt idx="6">
                  <c:v>Typical vegan</c:v>
                </c:pt>
                <c:pt idx="7">
                  <c:v>Light lacto</c:v>
                </c:pt>
                <c:pt idx="8">
                  <c:v>Tudge/Pollan diet</c:v>
                </c:pt>
                <c:pt idx="9">
                  <c:v>Ultra-vegan</c:v>
                </c:pt>
              </c:strCache>
            </c:strRef>
          </c:cat>
          <c:val>
            <c:numRef>
              <c:f>Sheet1!$D$4:$D$13</c:f>
              <c:numCache>
                <c:formatCode>General</c:formatCode>
                <c:ptCount val="10"/>
                <c:pt idx="0">
                  <c:v>1.96</c:v>
                </c:pt>
                <c:pt idx="1">
                  <c:v>1</c:v>
                </c:pt>
                <c:pt idx="2">
                  <c:v>0.75</c:v>
                </c:pt>
                <c:pt idx="3">
                  <c:v>1.06</c:v>
                </c:pt>
                <c:pt idx="4">
                  <c:v>1.03</c:v>
                </c:pt>
                <c:pt idx="5">
                  <c:v>0.53</c:v>
                </c:pt>
                <c:pt idx="6">
                  <c:v>0.48</c:v>
                </c:pt>
                <c:pt idx="7">
                  <c:v>0.41</c:v>
                </c:pt>
                <c:pt idx="8">
                  <c:v>0.34</c:v>
                </c:pt>
                <c:pt idx="9">
                  <c:v>0.11</c:v>
                </c:pt>
              </c:numCache>
            </c:numRef>
          </c:val>
        </c:ser>
        <c:ser>
          <c:idx val="1"/>
          <c:order val="1"/>
          <c:tx>
            <c:strRef>
              <c:f>Sheet1!$E$3</c:f>
              <c:strCache>
                <c:ptCount val="1"/>
                <c:pt idx="0">
                  <c:v>Decarbonised energy</c:v>
                </c:pt>
              </c:strCache>
            </c:strRef>
          </c:tx>
          <c:spPr>
            <a:solidFill>
              <a:srgbClr val="FF0000"/>
            </a:solidFill>
          </c:spPr>
          <c:invertIfNegative val="0"/>
          <c:cat>
            <c:strRef>
              <c:f>Sheet1!$C$4:$C$13</c:f>
              <c:strCache>
                <c:ptCount val="10"/>
                <c:pt idx="0">
                  <c:v>High meat</c:v>
                </c:pt>
                <c:pt idx="1">
                  <c:v>Typical hh</c:v>
                </c:pt>
                <c:pt idx="2">
                  <c:v>Typical hh careful</c:v>
                </c:pt>
                <c:pt idx="3">
                  <c:v>Substitute lacto</c:v>
                </c:pt>
                <c:pt idx="4">
                  <c:v>Junk-food vegan</c:v>
                </c:pt>
                <c:pt idx="5">
                  <c:v>Fish vegan</c:v>
                </c:pt>
                <c:pt idx="6">
                  <c:v>Typical vegan</c:v>
                </c:pt>
                <c:pt idx="7">
                  <c:v>Light lacto</c:v>
                </c:pt>
                <c:pt idx="8">
                  <c:v>Tudge/Pollan diet</c:v>
                </c:pt>
                <c:pt idx="9">
                  <c:v>Ultra-vegan</c:v>
                </c:pt>
              </c:strCache>
            </c:strRef>
          </c:cat>
          <c:val>
            <c:numRef>
              <c:f>Sheet1!$E$4:$E$13</c:f>
              <c:numCache>
                <c:formatCode>General</c:formatCode>
                <c:ptCount val="10"/>
                <c:pt idx="0">
                  <c:v>1.5</c:v>
                </c:pt>
                <c:pt idx="1">
                  <c:v>0.5</c:v>
                </c:pt>
                <c:pt idx="2">
                  <c:v>0.4</c:v>
                </c:pt>
                <c:pt idx="3">
                  <c:v>0.5</c:v>
                </c:pt>
                <c:pt idx="4">
                  <c:v>0.3</c:v>
                </c:pt>
                <c:pt idx="5">
                  <c:v>0.3</c:v>
                </c:pt>
                <c:pt idx="6">
                  <c:v>0.25</c:v>
                </c:pt>
                <c:pt idx="7">
                  <c:v>0.3</c:v>
                </c:pt>
                <c:pt idx="8">
                  <c:v>0.2</c:v>
                </c:pt>
                <c:pt idx="9">
                  <c:v>0.08</c:v>
                </c:pt>
              </c:numCache>
            </c:numRef>
          </c:val>
        </c:ser>
        <c:dLbls>
          <c:showLegendKey val="0"/>
          <c:showVal val="0"/>
          <c:showCatName val="0"/>
          <c:showSerName val="0"/>
          <c:showPercent val="0"/>
          <c:showBubbleSize val="0"/>
        </c:dLbls>
        <c:gapWidth val="150"/>
        <c:axId val="948562176"/>
        <c:axId val="948572160"/>
      </c:barChart>
      <c:catAx>
        <c:axId val="948562176"/>
        <c:scaling>
          <c:orientation val="minMax"/>
        </c:scaling>
        <c:delete val="0"/>
        <c:axPos val="b"/>
        <c:majorTickMark val="out"/>
        <c:minorTickMark val="none"/>
        <c:tickLblPos val="nextTo"/>
        <c:txPr>
          <a:bodyPr/>
          <a:lstStyle/>
          <a:p>
            <a:pPr>
              <a:defRPr sz="1600"/>
            </a:pPr>
            <a:endParaRPr lang="en-US"/>
          </a:p>
        </c:txPr>
        <c:crossAx val="948572160"/>
        <c:crosses val="autoZero"/>
        <c:auto val="1"/>
        <c:lblAlgn val="ctr"/>
        <c:lblOffset val="100"/>
        <c:noMultiLvlLbl val="0"/>
      </c:catAx>
      <c:valAx>
        <c:axId val="948572160"/>
        <c:scaling>
          <c:orientation val="minMax"/>
          <c:max val="2.5"/>
        </c:scaling>
        <c:delete val="0"/>
        <c:axPos val="l"/>
        <c:majorGridlines/>
        <c:numFmt formatCode="General" sourceLinked="1"/>
        <c:majorTickMark val="out"/>
        <c:minorTickMark val="none"/>
        <c:tickLblPos val="nextTo"/>
        <c:crossAx val="948562176"/>
        <c:crosses val="autoZero"/>
        <c:crossBetween val="between"/>
      </c:valAx>
    </c:plotArea>
    <c:legend>
      <c:legendPos val="r"/>
      <c:layout>
        <c:manualLayout>
          <c:xMode val="edge"/>
          <c:yMode val="edge"/>
          <c:x val="0.80535903324584424"/>
          <c:y val="0.45836358389670223"/>
          <c:w val="0.16964096675415574"/>
          <c:h val="0.17586529248546115"/>
        </c:manualLayout>
      </c:layout>
      <c:overlay val="0"/>
      <c:txPr>
        <a:bodyPr/>
        <a:lstStyle/>
        <a:p>
          <a:pPr>
            <a:defRPr sz="1400"/>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428141260467693"/>
          <c:y val="2.2799823418629572E-2"/>
          <c:w val="0.65876792080968005"/>
          <c:h val="0.74309739506877537"/>
        </c:manualLayout>
      </c:layout>
      <c:barChart>
        <c:barDir val="col"/>
        <c:grouping val="clustered"/>
        <c:varyColors val="0"/>
        <c:ser>
          <c:idx val="0"/>
          <c:order val="0"/>
          <c:tx>
            <c:strRef>
              <c:f>Sheet1!$D$3</c:f>
              <c:strCache>
                <c:ptCount val="1"/>
                <c:pt idx="0">
                  <c:v>NOW</c:v>
                </c:pt>
              </c:strCache>
            </c:strRef>
          </c:tx>
          <c:spPr>
            <a:solidFill>
              <a:schemeClr val="tx1"/>
            </a:solidFill>
          </c:spPr>
          <c:invertIfNegative val="0"/>
          <c:cat>
            <c:strRef>
              <c:f>Sheet1!$C$4:$C$13</c:f>
              <c:strCache>
                <c:ptCount val="10"/>
                <c:pt idx="0">
                  <c:v>High meat</c:v>
                </c:pt>
                <c:pt idx="1">
                  <c:v>Typical hh</c:v>
                </c:pt>
                <c:pt idx="2">
                  <c:v>Typical hh careful</c:v>
                </c:pt>
                <c:pt idx="3">
                  <c:v>Substitute lacto</c:v>
                </c:pt>
                <c:pt idx="4">
                  <c:v>Junk-food vegan</c:v>
                </c:pt>
                <c:pt idx="5">
                  <c:v>Fish vegan</c:v>
                </c:pt>
                <c:pt idx="6">
                  <c:v>Typical vegan</c:v>
                </c:pt>
                <c:pt idx="7">
                  <c:v>Light lacto</c:v>
                </c:pt>
                <c:pt idx="8">
                  <c:v>Tudge/Pollan diet</c:v>
                </c:pt>
                <c:pt idx="9">
                  <c:v>Ultra-vegan</c:v>
                </c:pt>
              </c:strCache>
            </c:strRef>
          </c:cat>
          <c:val>
            <c:numRef>
              <c:f>Sheet1!$D$4:$D$13</c:f>
              <c:numCache>
                <c:formatCode>General</c:formatCode>
                <c:ptCount val="10"/>
                <c:pt idx="0">
                  <c:v>1.96</c:v>
                </c:pt>
                <c:pt idx="1">
                  <c:v>1</c:v>
                </c:pt>
                <c:pt idx="2">
                  <c:v>0.75</c:v>
                </c:pt>
                <c:pt idx="3">
                  <c:v>1.06</c:v>
                </c:pt>
                <c:pt idx="4">
                  <c:v>1.03</c:v>
                </c:pt>
                <c:pt idx="5">
                  <c:v>0.53</c:v>
                </c:pt>
                <c:pt idx="6">
                  <c:v>0.48</c:v>
                </c:pt>
                <c:pt idx="7">
                  <c:v>0.41</c:v>
                </c:pt>
                <c:pt idx="8">
                  <c:v>0.34</c:v>
                </c:pt>
                <c:pt idx="9">
                  <c:v>0.11</c:v>
                </c:pt>
              </c:numCache>
            </c:numRef>
          </c:val>
        </c:ser>
        <c:ser>
          <c:idx val="1"/>
          <c:order val="1"/>
          <c:tx>
            <c:strRef>
              <c:f>Sheet1!$E$3</c:f>
              <c:strCache>
                <c:ptCount val="1"/>
                <c:pt idx="0">
                  <c:v>Decarbonised energy</c:v>
                </c:pt>
              </c:strCache>
            </c:strRef>
          </c:tx>
          <c:spPr>
            <a:solidFill>
              <a:srgbClr val="FF0000"/>
            </a:solidFill>
          </c:spPr>
          <c:invertIfNegative val="0"/>
          <c:cat>
            <c:strRef>
              <c:f>Sheet1!$C$4:$C$13</c:f>
              <c:strCache>
                <c:ptCount val="10"/>
                <c:pt idx="0">
                  <c:v>High meat</c:v>
                </c:pt>
                <c:pt idx="1">
                  <c:v>Typical hh</c:v>
                </c:pt>
                <c:pt idx="2">
                  <c:v>Typical hh careful</c:v>
                </c:pt>
                <c:pt idx="3">
                  <c:v>Substitute lacto</c:v>
                </c:pt>
                <c:pt idx="4">
                  <c:v>Junk-food vegan</c:v>
                </c:pt>
                <c:pt idx="5">
                  <c:v>Fish vegan</c:v>
                </c:pt>
                <c:pt idx="6">
                  <c:v>Typical vegan</c:v>
                </c:pt>
                <c:pt idx="7">
                  <c:v>Light lacto</c:v>
                </c:pt>
                <c:pt idx="8">
                  <c:v>Tudge/Pollan diet</c:v>
                </c:pt>
                <c:pt idx="9">
                  <c:v>Ultra-vegan</c:v>
                </c:pt>
              </c:strCache>
            </c:strRef>
          </c:cat>
          <c:val>
            <c:numRef>
              <c:f>Sheet1!$E$4:$E$13</c:f>
              <c:numCache>
                <c:formatCode>General</c:formatCode>
                <c:ptCount val="10"/>
                <c:pt idx="0">
                  <c:v>1.5</c:v>
                </c:pt>
                <c:pt idx="1">
                  <c:v>0.5</c:v>
                </c:pt>
                <c:pt idx="2">
                  <c:v>0.4</c:v>
                </c:pt>
                <c:pt idx="3">
                  <c:v>0.5</c:v>
                </c:pt>
                <c:pt idx="4">
                  <c:v>0.3</c:v>
                </c:pt>
                <c:pt idx="5">
                  <c:v>0.3</c:v>
                </c:pt>
                <c:pt idx="6">
                  <c:v>0.25</c:v>
                </c:pt>
                <c:pt idx="7">
                  <c:v>0.3</c:v>
                </c:pt>
                <c:pt idx="8">
                  <c:v>0.2</c:v>
                </c:pt>
                <c:pt idx="9">
                  <c:v>0.08</c:v>
                </c:pt>
              </c:numCache>
            </c:numRef>
          </c:val>
        </c:ser>
        <c:ser>
          <c:idx val="2"/>
          <c:order val="2"/>
          <c:tx>
            <c:strRef>
              <c:f>Sheet1!$F$3</c:f>
              <c:strCache>
                <c:ptCount val="1"/>
                <c:pt idx="0">
                  <c:v>Cultured meat</c:v>
                </c:pt>
              </c:strCache>
            </c:strRef>
          </c:tx>
          <c:spPr>
            <a:solidFill>
              <a:srgbClr val="00B050"/>
            </a:solidFill>
          </c:spPr>
          <c:invertIfNegative val="0"/>
          <c:cat>
            <c:strRef>
              <c:f>Sheet1!$C$4:$C$13</c:f>
              <c:strCache>
                <c:ptCount val="10"/>
                <c:pt idx="0">
                  <c:v>High meat</c:v>
                </c:pt>
                <c:pt idx="1">
                  <c:v>Typical hh</c:v>
                </c:pt>
                <c:pt idx="2">
                  <c:v>Typical hh careful</c:v>
                </c:pt>
                <c:pt idx="3">
                  <c:v>Substitute lacto</c:v>
                </c:pt>
                <c:pt idx="4">
                  <c:v>Junk-food vegan</c:v>
                </c:pt>
                <c:pt idx="5">
                  <c:v>Fish vegan</c:v>
                </c:pt>
                <c:pt idx="6">
                  <c:v>Typical vegan</c:v>
                </c:pt>
                <c:pt idx="7">
                  <c:v>Light lacto</c:v>
                </c:pt>
                <c:pt idx="8">
                  <c:v>Tudge/Pollan diet</c:v>
                </c:pt>
                <c:pt idx="9">
                  <c:v>Ultra-vegan</c:v>
                </c:pt>
              </c:strCache>
            </c:strRef>
          </c:cat>
          <c:val>
            <c:numRef>
              <c:f>Sheet1!$F$4:$F$13</c:f>
              <c:numCache>
                <c:formatCode>General</c:formatCode>
                <c:ptCount val="10"/>
                <c:pt idx="0">
                  <c:v>1</c:v>
                </c:pt>
                <c:pt idx="1">
                  <c:v>0.3</c:v>
                </c:pt>
                <c:pt idx="2">
                  <c:v>0.2</c:v>
                </c:pt>
                <c:pt idx="3">
                  <c:v>0.5</c:v>
                </c:pt>
                <c:pt idx="4">
                  <c:v>0.3</c:v>
                </c:pt>
                <c:pt idx="5">
                  <c:v>0.3</c:v>
                </c:pt>
                <c:pt idx="6">
                  <c:v>0.25</c:v>
                </c:pt>
                <c:pt idx="7">
                  <c:v>0.3</c:v>
                </c:pt>
                <c:pt idx="8">
                  <c:v>0.18</c:v>
                </c:pt>
                <c:pt idx="9">
                  <c:v>0.08</c:v>
                </c:pt>
              </c:numCache>
            </c:numRef>
          </c:val>
        </c:ser>
        <c:dLbls>
          <c:showLegendKey val="0"/>
          <c:showVal val="0"/>
          <c:showCatName val="0"/>
          <c:showSerName val="0"/>
          <c:showPercent val="0"/>
          <c:showBubbleSize val="0"/>
        </c:dLbls>
        <c:gapWidth val="150"/>
        <c:axId val="1069921792"/>
        <c:axId val="1069923328"/>
      </c:barChart>
      <c:catAx>
        <c:axId val="1069921792"/>
        <c:scaling>
          <c:orientation val="minMax"/>
        </c:scaling>
        <c:delete val="0"/>
        <c:axPos val="b"/>
        <c:majorTickMark val="out"/>
        <c:minorTickMark val="none"/>
        <c:tickLblPos val="nextTo"/>
        <c:txPr>
          <a:bodyPr/>
          <a:lstStyle/>
          <a:p>
            <a:pPr>
              <a:defRPr sz="1800"/>
            </a:pPr>
            <a:endParaRPr lang="en-US"/>
          </a:p>
        </c:txPr>
        <c:crossAx val="1069923328"/>
        <c:crosses val="autoZero"/>
        <c:auto val="1"/>
        <c:lblAlgn val="ctr"/>
        <c:lblOffset val="100"/>
        <c:noMultiLvlLbl val="0"/>
      </c:catAx>
      <c:valAx>
        <c:axId val="1069923328"/>
        <c:scaling>
          <c:orientation val="minMax"/>
        </c:scaling>
        <c:delete val="0"/>
        <c:axPos val="l"/>
        <c:majorGridlines/>
        <c:numFmt formatCode="General" sourceLinked="1"/>
        <c:majorTickMark val="out"/>
        <c:minorTickMark val="none"/>
        <c:tickLblPos val="nextTo"/>
        <c:crossAx val="1069921792"/>
        <c:crosses val="autoZero"/>
        <c:crossBetween val="between"/>
      </c:valAx>
    </c:plotArea>
    <c:legend>
      <c:legendPos val="r"/>
      <c:layout>
        <c:manualLayout>
          <c:xMode val="edge"/>
          <c:yMode val="edge"/>
          <c:x val="0.76699693621837928"/>
          <c:y val="0.41262797105869314"/>
          <c:w val="0.22436407031279051"/>
          <c:h val="0.25575120658002942"/>
        </c:manualLayout>
      </c:layout>
      <c:overlay val="0"/>
      <c:txPr>
        <a:bodyPr/>
        <a:lstStyle/>
        <a:p>
          <a:pPr>
            <a:defRPr sz="1800"/>
          </a:pPr>
          <a:endParaRPr lang="en-US"/>
        </a:p>
      </c:txPr>
    </c:legend>
    <c:plotVisOnly val="1"/>
    <c:dispBlanksAs val="gap"/>
    <c:showDLblsOverMax val="0"/>
  </c:chart>
  <c:externalData r:id="rId2">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FFCE1DA-C1BA-4EE0-88C1-7AA46AA86D4A}" type="datetimeFigureOut">
              <a:rPr lang="en-GB" smtClean="0"/>
              <a:t>04/11/2014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F602D2-D400-46E8-8B6E-FA8E30D60442}" type="slidenum">
              <a:rPr lang="en-GB" smtClean="0"/>
              <a:t>‹#›</a:t>
            </a:fld>
            <a:endParaRPr lang="en-GB"/>
          </a:p>
        </p:txBody>
      </p:sp>
    </p:spTree>
    <p:extLst>
      <p:ext uri="{BB962C8B-B14F-4D97-AF65-F5344CB8AC3E}">
        <p14:creationId xmlns:p14="http://schemas.microsoft.com/office/powerpoint/2010/main" val="1334737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FCE1DA-C1BA-4EE0-88C1-7AA46AA86D4A}" type="datetimeFigureOut">
              <a:rPr lang="en-GB" smtClean="0"/>
              <a:t>04/11/2014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F602D2-D400-46E8-8B6E-FA8E30D60442}" type="slidenum">
              <a:rPr lang="en-GB" smtClean="0"/>
              <a:t>‹#›</a:t>
            </a:fld>
            <a:endParaRPr lang="en-GB"/>
          </a:p>
        </p:txBody>
      </p:sp>
    </p:spTree>
    <p:extLst>
      <p:ext uri="{BB962C8B-B14F-4D97-AF65-F5344CB8AC3E}">
        <p14:creationId xmlns:p14="http://schemas.microsoft.com/office/powerpoint/2010/main" val="64863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FCE1DA-C1BA-4EE0-88C1-7AA46AA86D4A}" type="datetimeFigureOut">
              <a:rPr lang="en-GB" smtClean="0"/>
              <a:t>04/11/2014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F602D2-D400-46E8-8B6E-FA8E30D60442}" type="slidenum">
              <a:rPr lang="en-GB" smtClean="0"/>
              <a:t>‹#›</a:t>
            </a:fld>
            <a:endParaRPr lang="en-GB"/>
          </a:p>
        </p:txBody>
      </p:sp>
    </p:spTree>
    <p:extLst>
      <p:ext uri="{BB962C8B-B14F-4D97-AF65-F5344CB8AC3E}">
        <p14:creationId xmlns:p14="http://schemas.microsoft.com/office/powerpoint/2010/main" val="42390915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52D59EE-3079-466D-AA57-CD0BD2955745}"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876541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597FE62-2317-4084-A1DD-679BBED7D6F5}"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9079237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58A764A-AB45-434F-9F0F-ECA4165E5FDC}"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9602885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CCA5563-24BB-4492-A6BF-29BE15D3C653}"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3728319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GB">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2B4CD6-7D9E-40A0-951C-C325D669D0FD}"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2906955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GB">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B8B2F789-0F1F-45C2-AC4A-D15CBD344683}"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655337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GB">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8B5C278E-022F-45A2-A001-821AB03B73F0}"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7688981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827C14C2-0897-43F8-B895-A3CA5FC0985B}"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087408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FCE1DA-C1BA-4EE0-88C1-7AA46AA86D4A}" type="datetimeFigureOut">
              <a:rPr lang="en-GB" smtClean="0"/>
              <a:t>04/11/2014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F602D2-D400-46E8-8B6E-FA8E30D60442}" type="slidenum">
              <a:rPr lang="en-GB" smtClean="0"/>
              <a:t>‹#›</a:t>
            </a:fld>
            <a:endParaRPr lang="en-GB"/>
          </a:p>
        </p:txBody>
      </p:sp>
    </p:spTree>
    <p:extLst>
      <p:ext uri="{BB962C8B-B14F-4D97-AF65-F5344CB8AC3E}">
        <p14:creationId xmlns:p14="http://schemas.microsoft.com/office/powerpoint/2010/main" val="11578820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9EB730C-045A-40C0-8978-125D81E08007}"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3653555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B436BFC-B76F-4A0A-8936-19D31CFD0873}"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5107360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1253FCB-FFA1-4969-84F2-5578540C7037}"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8906593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0DBEDF7-AE9D-4286-AC7D-FFF6EDF807C8}"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0239585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42C6587-2F46-4880-B479-B2ED4E546E94}"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3861926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4E55400-F4DB-4F7E-986C-C1111565A324}"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1324045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69FF84C0-82D4-45C6-B53E-BB56AD8D4301}"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4948518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GB">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58770D20-C98C-45E3-8F49-E29AEC46FF3F}"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7168721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GB">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2AE8DE1-0913-44E6-B3AE-50FEAD0C692A}"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6007727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GB">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A1099B48-8D4D-4C2E-B45A-DA6C44AE0838}"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348772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FCE1DA-C1BA-4EE0-88C1-7AA46AA86D4A}" type="datetimeFigureOut">
              <a:rPr lang="en-GB" smtClean="0"/>
              <a:t>04/11/2014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F602D2-D400-46E8-8B6E-FA8E30D60442}" type="slidenum">
              <a:rPr lang="en-GB" smtClean="0"/>
              <a:t>‹#›</a:t>
            </a:fld>
            <a:endParaRPr lang="en-GB"/>
          </a:p>
        </p:txBody>
      </p:sp>
    </p:spTree>
    <p:extLst>
      <p:ext uri="{BB962C8B-B14F-4D97-AF65-F5344CB8AC3E}">
        <p14:creationId xmlns:p14="http://schemas.microsoft.com/office/powerpoint/2010/main" val="375149787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0F0422B-208D-421D-921F-A2B4DA55A4C0}"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4550351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A0B047C-1D92-4233-87BC-B4BB4DBB241B}"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6038078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4D83B48-3907-4DCF-AF55-18E0AE339569}"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59958796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8C5CD88-5E72-402A-940E-0761D9B151E2}"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78211179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GB">
              <a:solidFill>
                <a:srgbClr val="000000"/>
              </a:solidFill>
            </a:endParaRPr>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GB">
              <a:solidFill>
                <a:srgbClr val="000000"/>
              </a:solidFill>
            </a:endParaRPr>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51400B58-D6E8-4AC5-BAEE-DBECC037E801}"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411173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FFCE1DA-C1BA-4EE0-88C1-7AA46AA86D4A}" type="datetimeFigureOut">
              <a:rPr lang="en-GB" smtClean="0"/>
              <a:t>04/11/2014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F602D2-D400-46E8-8B6E-FA8E30D60442}" type="slidenum">
              <a:rPr lang="en-GB" smtClean="0"/>
              <a:t>‹#›</a:t>
            </a:fld>
            <a:endParaRPr lang="en-GB"/>
          </a:p>
        </p:txBody>
      </p:sp>
    </p:spTree>
    <p:extLst>
      <p:ext uri="{BB962C8B-B14F-4D97-AF65-F5344CB8AC3E}">
        <p14:creationId xmlns:p14="http://schemas.microsoft.com/office/powerpoint/2010/main" val="4095256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FFCE1DA-C1BA-4EE0-88C1-7AA46AA86D4A}" type="datetimeFigureOut">
              <a:rPr lang="en-GB" smtClean="0"/>
              <a:t>04/11/2014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FF602D2-D400-46E8-8B6E-FA8E30D60442}" type="slidenum">
              <a:rPr lang="en-GB" smtClean="0"/>
              <a:t>‹#›</a:t>
            </a:fld>
            <a:endParaRPr lang="en-GB"/>
          </a:p>
        </p:txBody>
      </p:sp>
    </p:spTree>
    <p:extLst>
      <p:ext uri="{BB962C8B-B14F-4D97-AF65-F5344CB8AC3E}">
        <p14:creationId xmlns:p14="http://schemas.microsoft.com/office/powerpoint/2010/main" val="3455872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FFCE1DA-C1BA-4EE0-88C1-7AA46AA86D4A}" type="datetimeFigureOut">
              <a:rPr lang="en-GB" smtClean="0"/>
              <a:t>04/11/2014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FF602D2-D400-46E8-8B6E-FA8E30D60442}" type="slidenum">
              <a:rPr lang="en-GB" smtClean="0"/>
              <a:t>‹#›</a:t>
            </a:fld>
            <a:endParaRPr lang="en-GB"/>
          </a:p>
        </p:txBody>
      </p:sp>
    </p:spTree>
    <p:extLst>
      <p:ext uri="{BB962C8B-B14F-4D97-AF65-F5344CB8AC3E}">
        <p14:creationId xmlns:p14="http://schemas.microsoft.com/office/powerpoint/2010/main" val="930377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FCE1DA-C1BA-4EE0-88C1-7AA46AA86D4A}" type="datetimeFigureOut">
              <a:rPr lang="en-GB" smtClean="0"/>
              <a:t>04/11/2014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FF602D2-D400-46E8-8B6E-FA8E30D60442}" type="slidenum">
              <a:rPr lang="en-GB" smtClean="0"/>
              <a:t>‹#›</a:t>
            </a:fld>
            <a:endParaRPr lang="en-GB"/>
          </a:p>
        </p:txBody>
      </p:sp>
    </p:spTree>
    <p:extLst>
      <p:ext uri="{BB962C8B-B14F-4D97-AF65-F5344CB8AC3E}">
        <p14:creationId xmlns:p14="http://schemas.microsoft.com/office/powerpoint/2010/main" val="649452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FCE1DA-C1BA-4EE0-88C1-7AA46AA86D4A}" type="datetimeFigureOut">
              <a:rPr lang="en-GB" smtClean="0"/>
              <a:t>04/11/2014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F602D2-D400-46E8-8B6E-FA8E30D60442}" type="slidenum">
              <a:rPr lang="en-GB" smtClean="0"/>
              <a:t>‹#›</a:t>
            </a:fld>
            <a:endParaRPr lang="en-GB"/>
          </a:p>
        </p:txBody>
      </p:sp>
    </p:spTree>
    <p:extLst>
      <p:ext uri="{BB962C8B-B14F-4D97-AF65-F5344CB8AC3E}">
        <p14:creationId xmlns:p14="http://schemas.microsoft.com/office/powerpoint/2010/main" val="258968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FCE1DA-C1BA-4EE0-88C1-7AA46AA86D4A}" type="datetimeFigureOut">
              <a:rPr lang="en-GB" smtClean="0"/>
              <a:t>04/11/2014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F602D2-D400-46E8-8B6E-FA8E30D60442}" type="slidenum">
              <a:rPr lang="en-GB" smtClean="0"/>
              <a:t>‹#›</a:t>
            </a:fld>
            <a:endParaRPr lang="en-GB"/>
          </a:p>
        </p:txBody>
      </p:sp>
    </p:spTree>
    <p:extLst>
      <p:ext uri="{BB962C8B-B14F-4D97-AF65-F5344CB8AC3E}">
        <p14:creationId xmlns:p14="http://schemas.microsoft.com/office/powerpoint/2010/main" val="3286408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FCE1DA-C1BA-4EE0-88C1-7AA46AA86D4A}" type="datetimeFigureOut">
              <a:rPr lang="en-GB" smtClean="0"/>
              <a:t>04/11/2014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F602D2-D400-46E8-8B6E-FA8E30D60442}" type="slidenum">
              <a:rPr lang="en-GB" smtClean="0"/>
              <a:t>‹#›</a:t>
            </a:fld>
            <a:endParaRPr lang="en-GB"/>
          </a:p>
        </p:txBody>
      </p:sp>
    </p:spTree>
    <p:extLst>
      <p:ext uri="{BB962C8B-B14F-4D97-AF65-F5344CB8AC3E}">
        <p14:creationId xmlns:p14="http://schemas.microsoft.com/office/powerpoint/2010/main" val="1196099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GB" smtClean="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GB" smtClean="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488228B7-4809-41D6-A11E-2EC58300DEDC}" type="slidenum">
              <a:rPr lang="en-GB" smtClean="0">
                <a:solidFill>
                  <a:srgbClr val="000000"/>
                </a:solidFill>
              </a:rPr>
              <a:pPr fontAlgn="base">
                <a:spcBef>
                  <a:spcPct val="0"/>
                </a:spcBef>
                <a:spcAft>
                  <a:spcPct val="0"/>
                </a:spcAft>
              </a:pPr>
              <a:t>‹#›</a:t>
            </a:fld>
            <a:endParaRPr lang="en-GB" smtClean="0">
              <a:solidFill>
                <a:srgbClr val="000000"/>
              </a:solidFill>
            </a:endParaRPr>
          </a:p>
        </p:txBody>
      </p:sp>
    </p:spTree>
    <p:extLst>
      <p:ext uri="{BB962C8B-B14F-4D97-AF65-F5344CB8AC3E}">
        <p14:creationId xmlns:p14="http://schemas.microsoft.com/office/powerpoint/2010/main" val="37023967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pPr>
            <a:endParaRPr lang="en-GB" smtClean="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lgn="ctr" fontAlgn="base">
              <a:spcBef>
                <a:spcPct val="0"/>
              </a:spcBef>
              <a:spcAft>
                <a:spcPct val="0"/>
              </a:spcAft>
            </a:pPr>
            <a:endParaRPr lang="en-GB" smtClean="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C74C60FF-9A20-4FBD-BBD6-1D35AC13DC92}" type="slidenum">
              <a:rPr lang="en-GB" smtClean="0">
                <a:solidFill>
                  <a:srgbClr val="000000"/>
                </a:solidFill>
              </a:rPr>
              <a:pPr fontAlgn="base">
                <a:spcBef>
                  <a:spcPct val="0"/>
                </a:spcBef>
                <a:spcAft>
                  <a:spcPct val="0"/>
                </a:spcAft>
              </a:pPr>
              <a:t>‹#›</a:t>
            </a:fld>
            <a:endParaRPr lang="en-GB" smtClean="0">
              <a:solidFill>
                <a:srgbClr val="000000"/>
              </a:solidFill>
            </a:endParaRPr>
          </a:p>
        </p:txBody>
      </p:sp>
    </p:spTree>
    <p:extLst>
      <p:ext uri="{BB962C8B-B14F-4D97-AF65-F5344CB8AC3E}">
        <p14:creationId xmlns:p14="http://schemas.microsoft.com/office/powerpoint/2010/main" val="36547974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8.xml"/></Relationships>
</file>

<file path=ppt/slides/_rels/slide2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extLst>
              <p:ext uri="{D42A27DB-BD31-4B8C-83A1-F6EECF244321}">
                <p14:modId xmlns:p14="http://schemas.microsoft.com/office/powerpoint/2010/main" val="2510501796"/>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ctrTitle"/>
          </p:nvPr>
        </p:nvSpPr>
        <p:spPr>
          <a:xfrm>
            <a:off x="683568" y="2348880"/>
            <a:ext cx="6838528" cy="1470025"/>
          </a:xfrm>
        </p:spPr>
        <p:txBody>
          <a:bodyPr>
            <a:noAutofit/>
          </a:bodyPr>
          <a:lstStyle/>
          <a:p>
            <a:r>
              <a:rPr lang="en-GB" sz="6000" dirty="0" smtClean="0">
                <a:solidFill>
                  <a:schemeClr val="bg1"/>
                </a:solidFill>
              </a:rPr>
              <a:t>“RESEARCH”?</a:t>
            </a:r>
            <a:r>
              <a:rPr lang="en-GB" dirty="0" smtClean="0">
                <a:solidFill>
                  <a:schemeClr val="bg1"/>
                </a:solidFill>
              </a:rPr>
              <a:t/>
            </a:r>
            <a:br>
              <a:rPr lang="en-GB" dirty="0" smtClean="0">
                <a:solidFill>
                  <a:schemeClr val="bg1"/>
                </a:solidFill>
              </a:rPr>
            </a:br>
            <a:r>
              <a:rPr lang="en-GB" dirty="0" smtClean="0">
                <a:solidFill>
                  <a:schemeClr val="bg1"/>
                </a:solidFill>
              </a:rPr>
              <a:t> THINKING SIDEWAYS AT CAT</a:t>
            </a:r>
            <a:endParaRPr lang="en-GB" dirty="0">
              <a:solidFill>
                <a:schemeClr val="bg1"/>
              </a:solidFill>
            </a:endParaRPr>
          </a:p>
        </p:txBody>
      </p:sp>
    </p:spTree>
    <p:extLst>
      <p:ext uri="{BB962C8B-B14F-4D97-AF65-F5344CB8AC3E}">
        <p14:creationId xmlns:p14="http://schemas.microsoft.com/office/powerpoint/2010/main" val="15798951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154" name="Group 24"/>
          <p:cNvGrpSpPr>
            <a:grpSpLocks/>
          </p:cNvGrpSpPr>
          <p:nvPr/>
        </p:nvGrpSpPr>
        <p:grpSpPr bwMode="auto">
          <a:xfrm>
            <a:off x="-36513" y="620713"/>
            <a:ext cx="9144001" cy="5776912"/>
            <a:chOff x="-23" y="391"/>
            <a:chExt cx="5760" cy="3639"/>
          </a:xfrm>
        </p:grpSpPr>
        <p:sp>
          <p:nvSpPr>
            <p:cNvPr id="49167" name="AutoShape 3"/>
            <p:cNvSpPr>
              <a:spLocks noChangeAspect="1" noChangeArrowheads="1"/>
            </p:cNvSpPr>
            <p:nvPr/>
          </p:nvSpPr>
          <p:spPr bwMode="auto">
            <a:xfrm>
              <a:off x="-23" y="391"/>
              <a:ext cx="5760" cy="363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solidFill>
                  <a:srgbClr val="000000"/>
                </a:solidFill>
              </a:endParaRPr>
            </a:p>
          </p:txBody>
        </p:sp>
        <p:sp>
          <p:nvSpPr>
            <p:cNvPr id="49168" name="Oval 4"/>
            <p:cNvSpPr>
              <a:spLocks noChangeArrowheads="1"/>
            </p:cNvSpPr>
            <p:nvPr/>
          </p:nvSpPr>
          <p:spPr bwMode="auto">
            <a:xfrm rot="-206246">
              <a:off x="1091" y="1936"/>
              <a:ext cx="1390" cy="1593"/>
            </a:xfrm>
            <a:prstGeom prst="ellipse">
              <a:avLst/>
            </a:prstGeom>
            <a:gradFill rotWithShape="1">
              <a:gsLst>
                <a:gs pos="0">
                  <a:srgbClr val="333333"/>
                </a:gs>
                <a:gs pos="100000">
                  <a:srgbClr val="FFFFF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solidFill>
                  <a:srgbClr val="000000"/>
                </a:solidFill>
              </a:endParaRPr>
            </a:p>
          </p:txBody>
        </p:sp>
        <p:sp>
          <p:nvSpPr>
            <p:cNvPr id="49169" name="Oval 5"/>
            <p:cNvSpPr>
              <a:spLocks noChangeArrowheads="1"/>
            </p:cNvSpPr>
            <p:nvPr/>
          </p:nvSpPr>
          <p:spPr bwMode="auto">
            <a:xfrm>
              <a:off x="2106" y="3404"/>
              <a:ext cx="125" cy="125"/>
            </a:xfrm>
            <a:prstGeom prst="ellipse">
              <a:avLst/>
            </a:prstGeom>
            <a:solidFill>
              <a:srgbClr val="FF0000"/>
            </a:solidFill>
            <a:ln w="9525">
              <a:solidFill>
                <a:srgbClr val="000000"/>
              </a:solidFill>
              <a:round/>
              <a:headEnd/>
              <a:tailEnd/>
            </a:ln>
          </p:spPr>
          <p:txBody>
            <a:bodyPr/>
            <a:lstStyle/>
            <a:p>
              <a:endParaRPr lang="en-US">
                <a:solidFill>
                  <a:srgbClr val="000000"/>
                </a:solidFill>
              </a:endParaRPr>
            </a:p>
          </p:txBody>
        </p:sp>
        <p:sp>
          <p:nvSpPr>
            <p:cNvPr id="49170" name="Oval 6"/>
            <p:cNvSpPr>
              <a:spLocks noChangeArrowheads="1"/>
            </p:cNvSpPr>
            <p:nvPr/>
          </p:nvSpPr>
          <p:spPr bwMode="auto">
            <a:xfrm>
              <a:off x="2106" y="1651"/>
              <a:ext cx="125" cy="125"/>
            </a:xfrm>
            <a:prstGeom prst="ellipse">
              <a:avLst/>
            </a:prstGeom>
            <a:solidFill>
              <a:srgbClr val="99CC00"/>
            </a:solidFill>
            <a:ln w="9525">
              <a:solidFill>
                <a:srgbClr val="000000"/>
              </a:solidFill>
              <a:round/>
              <a:headEnd/>
              <a:tailEnd/>
            </a:ln>
          </p:spPr>
          <p:txBody>
            <a:bodyPr/>
            <a:lstStyle/>
            <a:p>
              <a:endParaRPr lang="en-US">
                <a:solidFill>
                  <a:srgbClr val="000000"/>
                </a:solidFill>
              </a:endParaRPr>
            </a:p>
          </p:txBody>
        </p:sp>
        <p:sp>
          <p:nvSpPr>
            <p:cNvPr id="49171" name="Text Box 7"/>
            <p:cNvSpPr txBox="1">
              <a:spLocks noChangeArrowheads="1"/>
            </p:cNvSpPr>
            <p:nvPr/>
          </p:nvSpPr>
          <p:spPr bwMode="auto">
            <a:xfrm>
              <a:off x="1730" y="3404"/>
              <a:ext cx="376" cy="37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GB" altLang="ja-JP" sz="2400" b="1">
                  <a:solidFill>
                    <a:srgbClr val="000000"/>
                  </a:solidFill>
                  <a:latin typeface="Trebuchet MS" pitchFamily="34" charset="0"/>
                  <a:ea typeface="ＭＳ 明朝" pitchFamily="49" charset="-128"/>
                </a:rPr>
                <a:t>A</a:t>
              </a:r>
              <a:endParaRPr lang="en-GB" sz="2400">
                <a:solidFill>
                  <a:srgbClr val="000000"/>
                </a:solidFill>
                <a:latin typeface="Trebuchet MS" pitchFamily="34" charset="0"/>
                <a:ea typeface="ＭＳ Ｐゴシック" pitchFamily="34" charset="-128"/>
              </a:endParaRPr>
            </a:p>
          </p:txBody>
        </p:sp>
        <p:sp>
          <p:nvSpPr>
            <p:cNvPr id="49172" name="Text Box 8"/>
            <p:cNvSpPr txBox="1">
              <a:spLocks noChangeArrowheads="1"/>
            </p:cNvSpPr>
            <p:nvPr/>
          </p:nvSpPr>
          <p:spPr bwMode="auto">
            <a:xfrm>
              <a:off x="1761" y="1495"/>
              <a:ext cx="376" cy="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GB" altLang="ja-JP" sz="2000" b="1">
                  <a:solidFill>
                    <a:srgbClr val="000000"/>
                  </a:solidFill>
                  <a:latin typeface="Trebuchet MS" pitchFamily="34" charset="0"/>
                  <a:ea typeface="ＭＳ 明朝" pitchFamily="49" charset="-128"/>
                </a:rPr>
                <a:t>B</a:t>
              </a:r>
              <a:endParaRPr lang="en-GB" sz="2000">
                <a:solidFill>
                  <a:srgbClr val="000000"/>
                </a:solidFill>
                <a:latin typeface="Trebuchet MS" pitchFamily="34" charset="0"/>
                <a:ea typeface="ＭＳ Ｐゴシック" pitchFamily="34" charset="-128"/>
              </a:endParaRPr>
            </a:p>
          </p:txBody>
        </p:sp>
        <p:grpSp>
          <p:nvGrpSpPr>
            <p:cNvPr id="49173" name="Group 23"/>
            <p:cNvGrpSpPr>
              <a:grpSpLocks/>
            </p:cNvGrpSpPr>
            <p:nvPr/>
          </p:nvGrpSpPr>
          <p:grpSpPr bwMode="auto">
            <a:xfrm>
              <a:off x="1947" y="701"/>
              <a:ext cx="1553" cy="3127"/>
              <a:chOff x="1947" y="701"/>
              <a:chExt cx="1553" cy="3127"/>
            </a:xfrm>
          </p:grpSpPr>
          <p:sp>
            <p:nvSpPr>
              <p:cNvPr id="49180" name="Freeform 10"/>
              <p:cNvSpPr>
                <a:spLocks/>
              </p:cNvSpPr>
              <p:nvPr/>
            </p:nvSpPr>
            <p:spPr bwMode="auto">
              <a:xfrm>
                <a:off x="1960" y="1007"/>
                <a:ext cx="460" cy="2795"/>
              </a:xfrm>
              <a:custGeom>
                <a:avLst/>
                <a:gdLst>
                  <a:gd name="T0" fmla="*/ 0 w 662"/>
                  <a:gd name="T1" fmla="*/ 0 h 4020"/>
                  <a:gd name="T2" fmla="*/ 156 w 662"/>
                  <a:gd name="T3" fmla="*/ 198 h 4020"/>
                  <a:gd name="T4" fmla="*/ 240 w 662"/>
                  <a:gd name="T5" fmla="*/ 459 h 4020"/>
                  <a:gd name="T6" fmla="*/ 302 w 662"/>
                  <a:gd name="T7" fmla="*/ 647 h 4020"/>
                  <a:gd name="T8" fmla="*/ 281 w 662"/>
                  <a:gd name="T9" fmla="*/ 782 h 4020"/>
                  <a:gd name="T10" fmla="*/ 271 w 662"/>
                  <a:gd name="T11" fmla="*/ 824 h 4020"/>
                  <a:gd name="T12" fmla="*/ 219 w 662"/>
                  <a:gd name="T13" fmla="*/ 855 h 4020"/>
                  <a:gd name="T14" fmla="*/ 167 w 662"/>
                  <a:gd name="T15" fmla="*/ 959 h 4020"/>
                  <a:gd name="T16" fmla="*/ 177 w 662"/>
                  <a:gd name="T17" fmla="*/ 1158 h 4020"/>
                  <a:gd name="T18" fmla="*/ 261 w 662"/>
                  <a:gd name="T19" fmla="*/ 1398 h 4020"/>
                  <a:gd name="T20" fmla="*/ 313 w 662"/>
                  <a:gd name="T21" fmla="*/ 1627 h 4020"/>
                  <a:gd name="T22" fmla="*/ 313 w 662"/>
                  <a:gd name="T23" fmla="*/ 2242 h 4020"/>
                  <a:gd name="T24" fmla="*/ 396 w 662"/>
                  <a:gd name="T25" fmla="*/ 2326 h 4020"/>
                  <a:gd name="T26" fmla="*/ 448 w 662"/>
                  <a:gd name="T27" fmla="*/ 2712 h 4020"/>
                  <a:gd name="T28" fmla="*/ 459 w 662"/>
                  <a:gd name="T29" fmla="*/ 2795 h 40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62" h="4020">
                    <a:moveTo>
                      <a:pt x="0" y="0"/>
                    </a:moveTo>
                    <a:cubicBezTo>
                      <a:pt x="74" y="96"/>
                      <a:pt x="152" y="188"/>
                      <a:pt x="225" y="285"/>
                    </a:cubicBezTo>
                    <a:cubicBezTo>
                      <a:pt x="266" y="409"/>
                      <a:pt x="300" y="538"/>
                      <a:pt x="345" y="660"/>
                    </a:cubicBezTo>
                    <a:cubicBezTo>
                      <a:pt x="444" y="929"/>
                      <a:pt x="375" y="661"/>
                      <a:pt x="435" y="930"/>
                    </a:cubicBezTo>
                    <a:cubicBezTo>
                      <a:pt x="425" y="995"/>
                      <a:pt x="416" y="1060"/>
                      <a:pt x="405" y="1125"/>
                    </a:cubicBezTo>
                    <a:cubicBezTo>
                      <a:pt x="401" y="1145"/>
                      <a:pt x="403" y="1169"/>
                      <a:pt x="390" y="1185"/>
                    </a:cubicBezTo>
                    <a:cubicBezTo>
                      <a:pt x="371" y="1207"/>
                      <a:pt x="340" y="1215"/>
                      <a:pt x="315" y="1230"/>
                    </a:cubicBezTo>
                    <a:cubicBezTo>
                      <a:pt x="297" y="1284"/>
                      <a:pt x="266" y="1328"/>
                      <a:pt x="240" y="1380"/>
                    </a:cubicBezTo>
                    <a:cubicBezTo>
                      <a:pt x="226" y="1481"/>
                      <a:pt x="222" y="1566"/>
                      <a:pt x="255" y="1665"/>
                    </a:cubicBezTo>
                    <a:cubicBezTo>
                      <a:pt x="281" y="1875"/>
                      <a:pt x="255" y="1890"/>
                      <a:pt x="375" y="2010"/>
                    </a:cubicBezTo>
                    <a:cubicBezTo>
                      <a:pt x="412" y="2122"/>
                      <a:pt x="383" y="2240"/>
                      <a:pt x="450" y="2340"/>
                    </a:cubicBezTo>
                    <a:cubicBezTo>
                      <a:pt x="415" y="2686"/>
                      <a:pt x="409" y="2749"/>
                      <a:pt x="450" y="3225"/>
                    </a:cubicBezTo>
                    <a:cubicBezTo>
                      <a:pt x="454" y="3267"/>
                      <a:pt x="544" y="3319"/>
                      <a:pt x="570" y="3345"/>
                    </a:cubicBezTo>
                    <a:cubicBezTo>
                      <a:pt x="629" y="3521"/>
                      <a:pt x="542" y="3746"/>
                      <a:pt x="645" y="3900"/>
                    </a:cubicBezTo>
                    <a:cubicBezTo>
                      <a:pt x="662" y="4000"/>
                      <a:pt x="660" y="3960"/>
                      <a:pt x="660" y="4020"/>
                    </a:cubicBezTo>
                  </a:path>
                </a:pathLst>
              </a:custGeom>
              <a:noFill/>
              <a:ln w="28575"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solidFill>
                    <a:srgbClr val="000000"/>
                  </a:solidFill>
                </a:endParaRPr>
              </a:p>
            </p:txBody>
          </p:sp>
          <p:sp>
            <p:nvSpPr>
              <p:cNvPr id="49181" name="Freeform 11"/>
              <p:cNvSpPr>
                <a:spLocks/>
              </p:cNvSpPr>
              <p:nvPr/>
            </p:nvSpPr>
            <p:spPr bwMode="auto">
              <a:xfrm>
                <a:off x="1947" y="701"/>
                <a:ext cx="1553" cy="3127"/>
              </a:xfrm>
              <a:custGeom>
                <a:avLst/>
                <a:gdLst>
                  <a:gd name="T0" fmla="*/ 0 w 1553"/>
                  <a:gd name="T1" fmla="*/ 0 h 3127"/>
                  <a:gd name="T2" fmla="*/ 399 w 1553"/>
                  <a:gd name="T3" fmla="*/ 190 h 3127"/>
                  <a:gd name="T4" fmla="*/ 630 w 1553"/>
                  <a:gd name="T5" fmla="*/ 472 h 3127"/>
                  <a:gd name="T6" fmla="*/ 803 w 1553"/>
                  <a:gd name="T7" fmla="*/ 674 h 3127"/>
                  <a:gd name="T8" fmla="*/ 770 w 1553"/>
                  <a:gd name="T9" fmla="*/ 836 h 3127"/>
                  <a:gd name="T10" fmla="*/ 750 w 1553"/>
                  <a:gd name="T11" fmla="*/ 888 h 3127"/>
                  <a:gd name="T12" fmla="*/ 629 w 1553"/>
                  <a:gd name="T13" fmla="*/ 937 h 3127"/>
                  <a:gd name="T14" fmla="*/ 518 w 1553"/>
                  <a:gd name="T15" fmla="*/ 1071 h 3127"/>
                  <a:gd name="T16" fmla="*/ 567 w 1553"/>
                  <a:gd name="T17" fmla="*/ 1298 h 3127"/>
                  <a:gd name="T18" fmla="*/ 796 w 1553"/>
                  <a:gd name="T19" fmla="*/ 1556 h 3127"/>
                  <a:gd name="T20" fmla="*/ 949 w 1553"/>
                  <a:gd name="T21" fmla="*/ 1809 h 3127"/>
                  <a:gd name="T22" fmla="*/ 1125 w 1553"/>
                  <a:gd name="T23" fmla="*/ 2441 h 3127"/>
                  <a:gd name="T24" fmla="*/ 1439 w 1553"/>
                  <a:gd name="T25" fmla="*/ 2615 h 3127"/>
                  <a:gd name="T26" fmla="*/ 1407 w 1553"/>
                  <a:gd name="T27" fmla="*/ 3034 h 3127"/>
                  <a:gd name="T28" fmla="*/ 1442 w 1553"/>
                  <a:gd name="T29" fmla="*/ 3127 h 312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53" h="3127">
                    <a:moveTo>
                      <a:pt x="0" y="0"/>
                    </a:moveTo>
                    <a:cubicBezTo>
                      <a:pt x="131" y="64"/>
                      <a:pt x="268" y="125"/>
                      <a:pt x="399" y="190"/>
                    </a:cubicBezTo>
                    <a:cubicBezTo>
                      <a:pt x="477" y="283"/>
                      <a:pt x="545" y="382"/>
                      <a:pt x="630" y="472"/>
                    </a:cubicBezTo>
                    <a:cubicBezTo>
                      <a:pt x="818" y="671"/>
                      <a:pt x="681" y="467"/>
                      <a:pt x="803" y="674"/>
                    </a:cubicBezTo>
                    <a:cubicBezTo>
                      <a:pt x="792" y="728"/>
                      <a:pt x="782" y="782"/>
                      <a:pt x="770" y="836"/>
                    </a:cubicBezTo>
                    <a:cubicBezTo>
                      <a:pt x="765" y="853"/>
                      <a:pt x="771" y="873"/>
                      <a:pt x="750" y="888"/>
                    </a:cubicBezTo>
                    <a:cubicBezTo>
                      <a:pt x="720" y="908"/>
                      <a:pt x="669" y="921"/>
                      <a:pt x="629" y="937"/>
                    </a:cubicBezTo>
                    <a:cubicBezTo>
                      <a:pt x="604" y="984"/>
                      <a:pt x="556" y="1025"/>
                      <a:pt x="518" y="1071"/>
                    </a:cubicBezTo>
                    <a:cubicBezTo>
                      <a:pt x="502" y="1155"/>
                      <a:pt x="504" y="1225"/>
                      <a:pt x="567" y="1298"/>
                    </a:cubicBezTo>
                    <a:cubicBezTo>
                      <a:pt x="627" y="1463"/>
                      <a:pt x="586" y="1480"/>
                      <a:pt x="796" y="1556"/>
                    </a:cubicBezTo>
                    <a:cubicBezTo>
                      <a:pt x="867" y="1640"/>
                      <a:pt x="829" y="1740"/>
                      <a:pt x="949" y="1809"/>
                    </a:cubicBezTo>
                    <a:cubicBezTo>
                      <a:pt x="921" y="2095"/>
                      <a:pt x="1017" y="2064"/>
                      <a:pt x="1125" y="2441"/>
                    </a:cubicBezTo>
                    <a:cubicBezTo>
                      <a:pt x="1136" y="2474"/>
                      <a:pt x="1394" y="2599"/>
                      <a:pt x="1439" y="2615"/>
                    </a:cubicBezTo>
                    <a:cubicBezTo>
                      <a:pt x="1553" y="2747"/>
                      <a:pt x="1222" y="2927"/>
                      <a:pt x="1407" y="3034"/>
                    </a:cubicBezTo>
                    <a:cubicBezTo>
                      <a:pt x="1444" y="3111"/>
                      <a:pt x="1437" y="3079"/>
                      <a:pt x="1442" y="3127"/>
                    </a:cubicBezTo>
                  </a:path>
                </a:pathLst>
              </a:custGeom>
              <a:noFill/>
              <a:ln w="28575"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solidFill>
                    <a:srgbClr val="000000"/>
                  </a:solidFill>
                </a:endParaRPr>
              </a:p>
            </p:txBody>
          </p:sp>
        </p:grpSp>
        <p:sp>
          <p:nvSpPr>
            <p:cNvPr id="49174" name="Freeform 12"/>
            <p:cNvSpPr>
              <a:spLocks/>
            </p:cNvSpPr>
            <p:nvPr/>
          </p:nvSpPr>
          <p:spPr bwMode="auto">
            <a:xfrm rot="4230417">
              <a:off x="3688" y="2156"/>
              <a:ext cx="830" cy="989"/>
            </a:xfrm>
            <a:custGeom>
              <a:avLst/>
              <a:gdLst>
                <a:gd name="T0" fmla="*/ 0 w 720"/>
                <a:gd name="T1" fmla="*/ 742 h 720"/>
                <a:gd name="T2" fmla="*/ 69 w 720"/>
                <a:gd name="T3" fmla="*/ 526 h 720"/>
                <a:gd name="T4" fmla="*/ 61 w 720"/>
                <a:gd name="T5" fmla="*/ 320 h 720"/>
                <a:gd name="T6" fmla="*/ 173 w 720"/>
                <a:gd name="T7" fmla="*/ 185 h 720"/>
                <a:gd name="T8" fmla="*/ 207 w 720"/>
                <a:gd name="T9" fmla="*/ 0 h 720"/>
                <a:gd name="T10" fmla="*/ 415 w 720"/>
                <a:gd name="T11" fmla="*/ 0 h 720"/>
                <a:gd name="T12" fmla="*/ 623 w 720"/>
                <a:gd name="T13" fmla="*/ 0 h 720"/>
                <a:gd name="T14" fmla="*/ 761 w 720"/>
                <a:gd name="T15" fmla="*/ 114 h 720"/>
                <a:gd name="T16" fmla="*/ 830 w 720"/>
                <a:gd name="T17" fmla="*/ 247 h 720"/>
                <a:gd name="T18" fmla="*/ 830 w 720"/>
                <a:gd name="T19" fmla="*/ 495 h 720"/>
                <a:gd name="T20" fmla="*/ 830 w 720"/>
                <a:gd name="T21" fmla="*/ 742 h 720"/>
                <a:gd name="T22" fmla="*/ 657 w 720"/>
                <a:gd name="T23" fmla="*/ 804 h 720"/>
                <a:gd name="T24" fmla="*/ 623 w 720"/>
                <a:gd name="T25" fmla="*/ 989 h 720"/>
                <a:gd name="T26" fmla="*/ 415 w 720"/>
                <a:gd name="T27" fmla="*/ 989 h 720"/>
                <a:gd name="T28" fmla="*/ 138 w 720"/>
                <a:gd name="T29" fmla="*/ 876 h 720"/>
                <a:gd name="T30" fmla="*/ 0 w 720"/>
                <a:gd name="T31" fmla="*/ 742 h 72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720" h="720">
                  <a:moveTo>
                    <a:pt x="0" y="540"/>
                  </a:moveTo>
                  <a:lnTo>
                    <a:pt x="60" y="383"/>
                  </a:lnTo>
                  <a:lnTo>
                    <a:pt x="53" y="233"/>
                  </a:lnTo>
                  <a:lnTo>
                    <a:pt x="150" y="135"/>
                  </a:lnTo>
                  <a:lnTo>
                    <a:pt x="180" y="0"/>
                  </a:lnTo>
                  <a:lnTo>
                    <a:pt x="360" y="0"/>
                  </a:lnTo>
                  <a:lnTo>
                    <a:pt x="540" y="0"/>
                  </a:lnTo>
                  <a:lnTo>
                    <a:pt x="660" y="83"/>
                  </a:lnTo>
                  <a:lnTo>
                    <a:pt x="720" y="180"/>
                  </a:lnTo>
                  <a:lnTo>
                    <a:pt x="720" y="360"/>
                  </a:lnTo>
                  <a:lnTo>
                    <a:pt x="720" y="540"/>
                  </a:lnTo>
                  <a:lnTo>
                    <a:pt x="570" y="585"/>
                  </a:lnTo>
                  <a:lnTo>
                    <a:pt x="540" y="720"/>
                  </a:lnTo>
                  <a:lnTo>
                    <a:pt x="360" y="720"/>
                  </a:lnTo>
                  <a:lnTo>
                    <a:pt x="120" y="638"/>
                  </a:lnTo>
                  <a:lnTo>
                    <a:pt x="0" y="540"/>
                  </a:lnTo>
                  <a:close/>
                </a:path>
              </a:pathLst>
            </a:custGeom>
            <a:solidFill>
              <a:srgbClr val="FF505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solidFill>
                  <a:srgbClr val="000000"/>
                </a:solidFill>
              </a:endParaRPr>
            </a:p>
          </p:txBody>
        </p:sp>
        <p:sp>
          <p:nvSpPr>
            <p:cNvPr id="49175" name="Freeform 13"/>
            <p:cNvSpPr>
              <a:spLocks/>
            </p:cNvSpPr>
            <p:nvPr/>
          </p:nvSpPr>
          <p:spPr bwMode="auto">
            <a:xfrm rot="-5975588">
              <a:off x="3500" y="690"/>
              <a:ext cx="751" cy="1001"/>
            </a:xfrm>
            <a:custGeom>
              <a:avLst/>
              <a:gdLst>
                <a:gd name="T0" fmla="*/ 0 w 720"/>
                <a:gd name="T1" fmla="*/ 751 h 720"/>
                <a:gd name="T2" fmla="*/ 63 w 720"/>
                <a:gd name="T3" fmla="*/ 532 h 720"/>
                <a:gd name="T4" fmla="*/ 55 w 720"/>
                <a:gd name="T5" fmla="*/ 324 h 720"/>
                <a:gd name="T6" fmla="*/ 156 w 720"/>
                <a:gd name="T7" fmla="*/ 188 h 720"/>
                <a:gd name="T8" fmla="*/ 188 w 720"/>
                <a:gd name="T9" fmla="*/ 0 h 720"/>
                <a:gd name="T10" fmla="*/ 376 w 720"/>
                <a:gd name="T11" fmla="*/ 0 h 720"/>
                <a:gd name="T12" fmla="*/ 563 w 720"/>
                <a:gd name="T13" fmla="*/ 0 h 720"/>
                <a:gd name="T14" fmla="*/ 688 w 720"/>
                <a:gd name="T15" fmla="*/ 115 h 720"/>
                <a:gd name="T16" fmla="*/ 751 w 720"/>
                <a:gd name="T17" fmla="*/ 250 h 720"/>
                <a:gd name="T18" fmla="*/ 751 w 720"/>
                <a:gd name="T19" fmla="*/ 501 h 720"/>
                <a:gd name="T20" fmla="*/ 751 w 720"/>
                <a:gd name="T21" fmla="*/ 751 h 720"/>
                <a:gd name="T22" fmla="*/ 595 w 720"/>
                <a:gd name="T23" fmla="*/ 813 h 720"/>
                <a:gd name="T24" fmla="*/ 563 w 720"/>
                <a:gd name="T25" fmla="*/ 1001 h 720"/>
                <a:gd name="T26" fmla="*/ 376 w 720"/>
                <a:gd name="T27" fmla="*/ 1001 h 720"/>
                <a:gd name="T28" fmla="*/ 125 w 720"/>
                <a:gd name="T29" fmla="*/ 887 h 720"/>
                <a:gd name="T30" fmla="*/ 0 w 720"/>
                <a:gd name="T31" fmla="*/ 751 h 72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720" h="720">
                  <a:moveTo>
                    <a:pt x="0" y="540"/>
                  </a:moveTo>
                  <a:lnTo>
                    <a:pt x="60" y="383"/>
                  </a:lnTo>
                  <a:lnTo>
                    <a:pt x="53" y="233"/>
                  </a:lnTo>
                  <a:lnTo>
                    <a:pt x="150" y="135"/>
                  </a:lnTo>
                  <a:lnTo>
                    <a:pt x="180" y="0"/>
                  </a:lnTo>
                  <a:lnTo>
                    <a:pt x="360" y="0"/>
                  </a:lnTo>
                  <a:lnTo>
                    <a:pt x="540" y="0"/>
                  </a:lnTo>
                  <a:lnTo>
                    <a:pt x="660" y="83"/>
                  </a:lnTo>
                  <a:lnTo>
                    <a:pt x="720" y="180"/>
                  </a:lnTo>
                  <a:lnTo>
                    <a:pt x="720" y="360"/>
                  </a:lnTo>
                  <a:lnTo>
                    <a:pt x="720" y="540"/>
                  </a:lnTo>
                  <a:lnTo>
                    <a:pt x="570" y="585"/>
                  </a:lnTo>
                  <a:lnTo>
                    <a:pt x="540" y="720"/>
                  </a:lnTo>
                  <a:lnTo>
                    <a:pt x="360" y="720"/>
                  </a:lnTo>
                  <a:lnTo>
                    <a:pt x="120" y="638"/>
                  </a:lnTo>
                  <a:lnTo>
                    <a:pt x="0" y="540"/>
                  </a:lnTo>
                  <a:close/>
                </a:path>
              </a:pathLst>
            </a:custGeom>
            <a:solidFill>
              <a:srgbClr val="9933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solidFill>
                  <a:srgbClr val="000000"/>
                </a:solidFill>
              </a:endParaRPr>
            </a:p>
          </p:txBody>
        </p:sp>
        <p:sp>
          <p:nvSpPr>
            <p:cNvPr id="49176" name="Freeform 14"/>
            <p:cNvSpPr>
              <a:spLocks/>
            </p:cNvSpPr>
            <p:nvPr/>
          </p:nvSpPr>
          <p:spPr bwMode="auto">
            <a:xfrm rot="-2414271">
              <a:off x="2501" y="1665"/>
              <a:ext cx="501" cy="501"/>
            </a:xfrm>
            <a:custGeom>
              <a:avLst/>
              <a:gdLst>
                <a:gd name="T0" fmla="*/ 0 w 720"/>
                <a:gd name="T1" fmla="*/ 376 h 720"/>
                <a:gd name="T2" fmla="*/ 42 w 720"/>
                <a:gd name="T3" fmla="*/ 267 h 720"/>
                <a:gd name="T4" fmla="*/ 42 w 720"/>
                <a:gd name="T5" fmla="*/ 267 h 720"/>
                <a:gd name="T6" fmla="*/ 37 w 720"/>
                <a:gd name="T7" fmla="*/ 162 h 720"/>
                <a:gd name="T8" fmla="*/ 104 w 720"/>
                <a:gd name="T9" fmla="*/ 94 h 720"/>
                <a:gd name="T10" fmla="*/ 125 w 720"/>
                <a:gd name="T11" fmla="*/ 0 h 720"/>
                <a:gd name="T12" fmla="*/ 251 w 720"/>
                <a:gd name="T13" fmla="*/ 0 h 720"/>
                <a:gd name="T14" fmla="*/ 376 w 720"/>
                <a:gd name="T15" fmla="*/ 0 h 720"/>
                <a:gd name="T16" fmla="*/ 459 w 720"/>
                <a:gd name="T17" fmla="*/ 58 h 720"/>
                <a:gd name="T18" fmla="*/ 501 w 720"/>
                <a:gd name="T19" fmla="*/ 125 h 720"/>
                <a:gd name="T20" fmla="*/ 413 w 720"/>
                <a:gd name="T21" fmla="*/ 167 h 720"/>
                <a:gd name="T22" fmla="*/ 340 w 720"/>
                <a:gd name="T23" fmla="*/ 261 h 720"/>
                <a:gd name="T24" fmla="*/ 277 w 720"/>
                <a:gd name="T25" fmla="*/ 355 h 720"/>
                <a:gd name="T26" fmla="*/ 313 w 720"/>
                <a:gd name="T27" fmla="*/ 444 h 720"/>
                <a:gd name="T28" fmla="*/ 251 w 720"/>
                <a:gd name="T29" fmla="*/ 501 h 720"/>
                <a:gd name="T30" fmla="*/ 84 w 720"/>
                <a:gd name="T31" fmla="*/ 444 h 720"/>
                <a:gd name="T32" fmla="*/ 0 w 720"/>
                <a:gd name="T33" fmla="*/ 376 h 7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720">
                  <a:moveTo>
                    <a:pt x="0" y="540"/>
                  </a:moveTo>
                  <a:lnTo>
                    <a:pt x="60" y="383"/>
                  </a:lnTo>
                  <a:lnTo>
                    <a:pt x="53" y="233"/>
                  </a:lnTo>
                  <a:lnTo>
                    <a:pt x="150" y="135"/>
                  </a:lnTo>
                  <a:lnTo>
                    <a:pt x="180" y="0"/>
                  </a:lnTo>
                  <a:lnTo>
                    <a:pt x="360" y="0"/>
                  </a:lnTo>
                  <a:lnTo>
                    <a:pt x="540" y="0"/>
                  </a:lnTo>
                  <a:lnTo>
                    <a:pt x="660" y="83"/>
                  </a:lnTo>
                  <a:lnTo>
                    <a:pt x="720" y="180"/>
                  </a:lnTo>
                  <a:lnTo>
                    <a:pt x="593" y="240"/>
                  </a:lnTo>
                  <a:lnTo>
                    <a:pt x="488" y="375"/>
                  </a:lnTo>
                  <a:lnTo>
                    <a:pt x="398" y="510"/>
                  </a:lnTo>
                  <a:lnTo>
                    <a:pt x="450" y="638"/>
                  </a:lnTo>
                  <a:lnTo>
                    <a:pt x="360" y="720"/>
                  </a:lnTo>
                  <a:lnTo>
                    <a:pt x="120" y="638"/>
                  </a:lnTo>
                  <a:lnTo>
                    <a:pt x="0" y="54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solidFill>
                  <a:srgbClr val="000000"/>
                </a:solidFill>
              </a:endParaRPr>
            </a:p>
          </p:txBody>
        </p:sp>
        <p:sp>
          <p:nvSpPr>
            <p:cNvPr id="49177" name="Freeform 15"/>
            <p:cNvSpPr>
              <a:spLocks/>
            </p:cNvSpPr>
            <p:nvPr/>
          </p:nvSpPr>
          <p:spPr bwMode="auto">
            <a:xfrm rot="1055987">
              <a:off x="2982" y="2361"/>
              <a:ext cx="205" cy="501"/>
            </a:xfrm>
            <a:custGeom>
              <a:avLst/>
              <a:gdLst>
                <a:gd name="T0" fmla="*/ 0 w 720"/>
                <a:gd name="T1" fmla="*/ 376 h 720"/>
                <a:gd name="T2" fmla="*/ 17 w 720"/>
                <a:gd name="T3" fmla="*/ 267 h 720"/>
                <a:gd name="T4" fmla="*/ 15 w 720"/>
                <a:gd name="T5" fmla="*/ 162 h 720"/>
                <a:gd name="T6" fmla="*/ 43 w 720"/>
                <a:gd name="T7" fmla="*/ 94 h 720"/>
                <a:gd name="T8" fmla="*/ 51 w 720"/>
                <a:gd name="T9" fmla="*/ 0 h 720"/>
                <a:gd name="T10" fmla="*/ 103 w 720"/>
                <a:gd name="T11" fmla="*/ 0 h 720"/>
                <a:gd name="T12" fmla="*/ 154 w 720"/>
                <a:gd name="T13" fmla="*/ 0 h 720"/>
                <a:gd name="T14" fmla="*/ 188 w 720"/>
                <a:gd name="T15" fmla="*/ 58 h 720"/>
                <a:gd name="T16" fmla="*/ 205 w 720"/>
                <a:gd name="T17" fmla="*/ 125 h 720"/>
                <a:gd name="T18" fmla="*/ 205 w 720"/>
                <a:gd name="T19" fmla="*/ 251 h 720"/>
                <a:gd name="T20" fmla="*/ 205 w 720"/>
                <a:gd name="T21" fmla="*/ 376 h 720"/>
                <a:gd name="T22" fmla="*/ 162 w 720"/>
                <a:gd name="T23" fmla="*/ 407 h 720"/>
                <a:gd name="T24" fmla="*/ 154 w 720"/>
                <a:gd name="T25" fmla="*/ 501 h 720"/>
                <a:gd name="T26" fmla="*/ 103 w 720"/>
                <a:gd name="T27" fmla="*/ 501 h 720"/>
                <a:gd name="T28" fmla="*/ 34 w 720"/>
                <a:gd name="T29" fmla="*/ 444 h 720"/>
                <a:gd name="T30" fmla="*/ 0 w 720"/>
                <a:gd name="T31" fmla="*/ 376 h 72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720" h="720">
                  <a:moveTo>
                    <a:pt x="0" y="540"/>
                  </a:moveTo>
                  <a:lnTo>
                    <a:pt x="60" y="383"/>
                  </a:lnTo>
                  <a:lnTo>
                    <a:pt x="53" y="233"/>
                  </a:lnTo>
                  <a:lnTo>
                    <a:pt x="150" y="135"/>
                  </a:lnTo>
                  <a:lnTo>
                    <a:pt x="180" y="0"/>
                  </a:lnTo>
                  <a:lnTo>
                    <a:pt x="360" y="0"/>
                  </a:lnTo>
                  <a:lnTo>
                    <a:pt x="540" y="0"/>
                  </a:lnTo>
                  <a:lnTo>
                    <a:pt x="660" y="83"/>
                  </a:lnTo>
                  <a:lnTo>
                    <a:pt x="720" y="180"/>
                  </a:lnTo>
                  <a:lnTo>
                    <a:pt x="720" y="360"/>
                  </a:lnTo>
                  <a:lnTo>
                    <a:pt x="720" y="540"/>
                  </a:lnTo>
                  <a:lnTo>
                    <a:pt x="570" y="585"/>
                  </a:lnTo>
                  <a:lnTo>
                    <a:pt x="540" y="720"/>
                  </a:lnTo>
                  <a:lnTo>
                    <a:pt x="360" y="720"/>
                  </a:lnTo>
                  <a:lnTo>
                    <a:pt x="120" y="638"/>
                  </a:lnTo>
                  <a:lnTo>
                    <a:pt x="0" y="540"/>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solidFill>
                  <a:srgbClr val="000000"/>
                </a:solidFill>
              </a:endParaRPr>
            </a:p>
          </p:txBody>
        </p:sp>
        <p:sp>
          <p:nvSpPr>
            <p:cNvPr id="49178" name="Text Box 16"/>
            <p:cNvSpPr txBox="1">
              <a:spLocks noChangeArrowheads="1"/>
            </p:cNvSpPr>
            <p:nvPr/>
          </p:nvSpPr>
          <p:spPr bwMode="auto">
            <a:xfrm>
              <a:off x="3742" y="1706"/>
              <a:ext cx="1252" cy="1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GB" altLang="ja-JP" sz="1600">
                  <a:solidFill>
                    <a:srgbClr val="000000"/>
                  </a:solidFill>
                  <a:latin typeface="Times New Roman" pitchFamily="18" charset="0"/>
                  <a:ea typeface="ＭＳ 明朝" pitchFamily="49" charset="-128"/>
                </a:rPr>
                <a:t>Physically feasible decarbonised worlds</a:t>
              </a:r>
              <a:endParaRPr lang="en-GB" sz="1600">
                <a:solidFill>
                  <a:srgbClr val="000000"/>
                </a:solidFill>
                <a:latin typeface="Trebuchet MS" pitchFamily="34" charset="0"/>
                <a:ea typeface="ＭＳ Ｐゴシック" pitchFamily="34" charset="-128"/>
              </a:endParaRPr>
            </a:p>
          </p:txBody>
        </p:sp>
        <p:sp>
          <p:nvSpPr>
            <p:cNvPr id="49179" name="Text Box 17"/>
            <p:cNvSpPr txBox="1">
              <a:spLocks noChangeArrowheads="1"/>
            </p:cNvSpPr>
            <p:nvPr/>
          </p:nvSpPr>
          <p:spPr bwMode="auto">
            <a:xfrm>
              <a:off x="478" y="3396"/>
              <a:ext cx="1252" cy="37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GB" altLang="ja-JP">
                  <a:solidFill>
                    <a:srgbClr val="000000"/>
                  </a:solidFill>
                  <a:latin typeface="Times New Roman" pitchFamily="18" charset="0"/>
                  <a:ea typeface="ＭＳ 明朝" pitchFamily="49" charset="-128"/>
                </a:rPr>
                <a:t>You are here</a:t>
              </a:r>
              <a:endParaRPr lang="en-GB">
                <a:solidFill>
                  <a:srgbClr val="000000"/>
                </a:solidFill>
                <a:latin typeface="Trebuchet MS" pitchFamily="34" charset="0"/>
                <a:ea typeface="ＭＳ Ｐゴシック" pitchFamily="34" charset="-128"/>
              </a:endParaRPr>
            </a:p>
          </p:txBody>
        </p:sp>
      </p:grpSp>
      <p:sp>
        <p:nvSpPr>
          <p:cNvPr id="22546" name="Freeform 18"/>
          <p:cNvSpPr>
            <a:spLocks/>
          </p:cNvSpPr>
          <p:nvPr/>
        </p:nvSpPr>
        <p:spPr bwMode="auto">
          <a:xfrm>
            <a:off x="1762125" y="2755900"/>
            <a:ext cx="1531938" cy="2617788"/>
          </a:xfrm>
          <a:custGeom>
            <a:avLst/>
            <a:gdLst>
              <a:gd name="T0" fmla="*/ 1514475 w 965"/>
              <a:gd name="T1" fmla="*/ 2617788 h 1649"/>
              <a:gd name="T2" fmla="*/ 1330325 w 965"/>
              <a:gd name="T3" fmla="*/ 2381250 h 1649"/>
              <a:gd name="T4" fmla="*/ 1116013 w 965"/>
              <a:gd name="T5" fmla="*/ 2300288 h 1649"/>
              <a:gd name="T6" fmla="*/ 865188 w 965"/>
              <a:gd name="T7" fmla="*/ 2257425 h 1649"/>
              <a:gd name="T8" fmla="*/ 442913 w 965"/>
              <a:gd name="T9" fmla="*/ 2044700 h 1649"/>
              <a:gd name="T10" fmla="*/ 146050 w 965"/>
              <a:gd name="T11" fmla="*/ 1752600 h 1649"/>
              <a:gd name="T12" fmla="*/ 12700 w 965"/>
              <a:gd name="T13" fmla="*/ 1412875 h 1649"/>
              <a:gd name="T14" fmla="*/ 73025 w 965"/>
              <a:gd name="T15" fmla="*/ 1033463 h 1649"/>
              <a:gd name="T16" fmla="*/ 288925 w 965"/>
              <a:gd name="T17" fmla="*/ 744538 h 1649"/>
              <a:gd name="T18" fmla="*/ 658813 w 965"/>
              <a:gd name="T19" fmla="*/ 457200 h 1649"/>
              <a:gd name="T20" fmla="*/ 865188 w 965"/>
              <a:gd name="T21" fmla="*/ 312738 h 1649"/>
              <a:gd name="T22" fmla="*/ 1225550 w 965"/>
              <a:gd name="T23" fmla="*/ 96838 h 1649"/>
              <a:gd name="T24" fmla="*/ 1531938 w 965"/>
              <a:gd name="T25" fmla="*/ 0 h 164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65" h="1649">
                <a:moveTo>
                  <a:pt x="954" y="1649"/>
                </a:moveTo>
                <a:cubicBezTo>
                  <a:pt x="935" y="1624"/>
                  <a:pt x="880" y="1533"/>
                  <a:pt x="838" y="1500"/>
                </a:cubicBezTo>
                <a:cubicBezTo>
                  <a:pt x="796" y="1467"/>
                  <a:pt x="752" y="1462"/>
                  <a:pt x="703" y="1449"/>
                </a:cubicBezTo>
                <a:cubicBezTo>
                  <a:pt x="654" y="1436"/>
                  <a:pt x="616" y="1449"/>
                  <a:pt x="545" y="1422"/>
                </a:cubicBezTo>
                <a:cubicBezTo>
                  <a:pt x="474" y="1395"/>
                  <a:pt x="354" y="1341"/>
                  <a:pt x="279" y="1288"/>
                </a:cubicBezTo>
                <a:cubicBezTo>
                  <a:pt x="204" y="1235"/>
                  <a:pt x="137" y="1170"/>
                  <a:pt x="92" y="1104"/>
                </a:cubicBezTo>
                <a:cubicBezTo>
                  <a:pt x="47" y="1038"/>
                  <a:pt x="16" y="965"/>
                  <a:pt x="8" y="890"/>
                </a:cubicBezTo>
                <a:cubicBezTo>
                  <a:pt x="0" y="815"/>
                  <a:pt x="17" y="721"/>
                  <a:pt x="46" y="651"/>
                </a:cubicBezTo>
                <a:cubicBezTo>
                  <a:pt x="75" y="581"/>
                  <a:pt x="121" y="529"/>
                  <a:pt x="182" y="469"/>
                </a:cubicBezTo>
                <a:cubicBezTo>
                  <a:pt x="243" y="409"/>
                  <a:pt x="355" y="333"/>
                  <a:pt x="415" y="288"/>
                </a:cubicBezTo>
                <a:cubicBezTo>
                  <a:pt x="475" y="243"/>
                  <a:pt x="486" y="235"/>
                  <a:pt x="545" y="197"/>
                </a:cubicBezTo>
                <a:cubicBezTo>
                  <a:pt x="604" y="159"/>
                  <a:pt x="702" y="94"/>
                  <a:pt x="772" y="61"/>
                </a:cubicBezTo>
                <a:cubicBezTo>
                  <a:pt x="842" y="28"/>
                  <a:pt x="925" y="13"/>
                  <a:pt x="965" y="0"/>
                </a:cubicBezTo>
              </a:path>
            </a:pathLst>
          </a:custGeom>
          <a:noFill/>
          <a:ln w="9525" cap="flat">
            <a:solidFill>
              <a:schemeClr val="tx1"/>
            </a:solidFill>
            <a:prstDash val="dash"/>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rgbClr val="000000"/>
              </a:solidFill>
            </a:endParaRPr>
          </a:p>
        </p:txBody>
      </p:sp>
      <p:sp>
        <p:nvSpPr>
          <p:cNvPr id="49156" name="Freeform 19"/>
          <p:cNvSpPr>
            <a:spLocks/>
          </p:cNvSpPr>
          <p:nvPr/>
        </p:nvSpPr>
        <p:spPr bwMode="auto">
          <a:xfrm>
            <a:off x="2413000" y="620713"/>
            <a:ext cx="719138" cy="1008062"/>
          </a:xfrm>
          <a:custGeom>
            <a:avLst/>
            <a:gdLst>
              <a:gd name="T0" fmla="*/ 719138 w 453"/>
              <a:gd name="T1" fmla="*/ 1008062 h 635"/>
              <a:gd name="T2" fmla="*/ 360363 w 453"/>
              <a:gd name="T3" fmla="*/ 647700 h 635"/>
              <a:gd name="T4" fmla="*/ 144463 w 453"/>
              <a:gd name="T5" fmla="*/ 576262 h 635"/>
              <a:gd name="T6" fmla="*/ 71438 w 453"/>
              <a:gd name="T7" fmla="*/ 215900 h 635"/>
              <a:gd name="T8" fmla="*/ 0 w 453"/>
              <a:gd name="T9" fmla="*/ 0 h 6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3" h="635">
                <a:moveTo>
                  <a:pt x="453" y="635"/>
                </a:moveTo>
                <a:lnTo>
                  <a:pt x="227" y="408"/>
                </a:lnTo>
                <a:lnTo>
                  <a:pt x="91" y="363"/>
                </a:lnTo>
                <a:lnTo>
                  <a:pt x="45" y="136"/>
                </a:lnTo>
                <a:lnTo>
                  <a:pt x="0"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rgbClr val="000000"/>
              </a:solidFill>
            </a:endParaRPr>
          </a:p>
        </p:txBody>
      </p:sp>
      <p:sp>
        <p:nvSpPr>
          <p:cNvPr id="49157" name="Freeform 20"/>
          <p:cNvSpPr>
            <a:spLocks/>
          </p:cNvSpPr>
          <p:nvPr/>
        </p:nvSpPr>
        <p:spPr bwMode="auto">
          <a:xfrm>
            <a:off x="2946400" y="620713"/>
            <a:ext cx="166688" cy="504825"/>
          </a:xfrm>
          <a:custGeom>
            <a:avLst/>
            <a:gdLst>
              <a:gd name="T0" fmla="*/ 166688 w 105"/>
              <a:gd name="T1" fmla="*/ 504825 h 318"/>
              <a:gd name="T2" fmla="*/ 23813 w 105"/>
              <a:gd name="T3" fmla="*/ 287338 h 318"/>
              <a:gd name="T4" fmla="*/ 23813 w 105"/>
              <a:gd name="T5" fmla="*/ 144463 h 318"/>
              <a:gd name="T6" fmla="*/ 95250 w 105"/>
              <a:gd name="T7" fmla="*/ 0 h 3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5" h="318">
                <a:moveTo>
                  <a:pt x="105" y="318"/>
                </a:moveTo>
                <a:cubicBezTo>
                  <a:pt x="67" y="268"/>
                  <a:pt x="30" y="219"/>
                  <a:pt x="15" y="181"/>
                </a:cubicBezTo>
                <a:cubicBezTo>
                  <a:pt x="0" y="143"/>
                  <a:pt x="8" y="121"/>
                  <a:pt x="15" y="91"/>
                </a:cubicBezTo>
                <a:cubicBezTo>
                  <a:pt x="22" y="61"/>
                  <a:pt x="41" y="30"/>
                  <a:pt x="60" y="0"/>
                </a:cubicBez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rgbClr val="000000"/>
              </a:solidFill>
            </a:endParaRPr>
          </a:p>
        </p:txBody>
      </p:sp>
      <p:sp>
        <p:nvSpPr>
          <p:cNvPr id="49158" name="Freeform 21"/>
          <p:cNvSpPr>
            <a:spLocks/>
          </p:cNvSpPr>
          <p:nvPr/>
        </p:nvSpPr>
        <p:spPr bwMode="auto">
          <a:xfrm>
            <a:off x="3813175" y="5991225"/>
            <a:ext cx="34925" cy="455613"/>
          </a:xfrm>
          <a:custGeom>
            <a:avLst/>
            <a:gdLst>
              <a:gd name="T0" fmla="*/ 34925 w 22"/>
              <a:gd name="T1" fmla="*/ 0 h 287"/>
              <a:gd name="T2" fmla="*/ 25400 w 22"/>
              <a:gd name="T3" fmla="*/ 152400 h 287"/>
              <a:gd name="T4" fmla="*/ 15875 w 22"/>
              <a:gd name="T5" fmla="*/ 333375 h 287"/>
              <a:gd name="T6" fmla="*/ 6350 w 22"/>
              <a:gd name="T7" fmla="*/ 371475 h 2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 h="287">
                <a:moveTo>
                  <a:pt x="22" y="0"/>
                </a:moveTo>
                <a:cubicBezTo>
                  <a:pt x="0" y="33"/>
                  <a:pt x="3" y="58"/>
                  <a:pt x="16" y="96"/>
                </a:cubicBezTo>
                <a:cubicBezTo>
                  <a:pt x="14" y="134"/>
                  <a:pt x="13" y="172"/>
                  <a:pt x="10" y="210"/>
                </a:cubicBezTo>
                <a:cubicBezTo>
                  <a:pt x="4" y="287"/>
                  <a:pt x="4" y="241"/>
                  <a:pt x="4" y="234"/>
                </a:cubicBez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rgbClr val="000000"/>
              </a:solidFill>
            </a:endParaRPr>
          </a:p>
        </p:txBody>
      </p:sp>
      <p:sp>
        <p:nvSpPr>
          <p:cNvPr id="49159" name="Freeform 22"/>
          <p:cNvSpPr>
            <a:spLocks/>
          </p:cNvSpPr>
          <p:nvPr/>
        </p:nvSpPr>
        <p:spPr bwMode="auto">
          <a:xfrm>
            <a:off x="5292725" y="6083300"/>
            <a:ext cx="80963" cy="298450"/>
          </a:xfrm>
          <a:custGeom>
            <a:avLst/>
            <a:gdLst>
              <a:gd name="T0" fmla="*/ 80963 w 22"/>
              <a:gd name="T1" fmla="*/ 0 h 287"/>
              <a:gd name="T2" fmla="*/ 58882 w 22"/>
              <a:gd name="T3" fmla="*/ 99830 h 287"/>
              <a:gd name="T4" fmla="*/ 36801 w 22"/>
              <a:gd name="T5" fmla="*/ 218378 h 287"/>
              <a:gd name="T6" fmla="*/ 14721 w 22"/>
              <a:gd name="T7" fmla="*/ 243336 h 2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 h="287">
                <a:moveTo>
                  <a:pt x="22" y="0"/>
                </a:moveTo>
                <a:cubicBezTo>
                  <a:pt x="0" y="33"/>
                  <a:pt x="3" y="58"/>
                  <a:pt x="16" y="96"/>
                </a:cubicBezTo>
                <a:cubicBezTo>
                  <a:pt x="14" y="134"/>
                  <a:pt x="13" y="172"/>
                  <a:pt x="10" y="210"/>
                </a:cubicBezTo>
                <a:cubicBezTo>
                  <a:pt x="4" y="287"/>
                  <a:pt x="4" y="241"/>
                  <a:pt x="4" y="234"/>
                </a:cubicBez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rgbClr val="000000"/>
              </a:solidFill>
            </a:endParaRPr>
          </a:p>
        </p:txBody>
      </p:sp>
      <p:sp>
        <p:nvSpPr>
          <p:cNvPr id="2" name="Rectangle 1"/>
          <p:cNvSpPr/>
          <p:nvPr/>
        </p:nvSpPr>
        <p:spPr>
          <a:xfrm rot="5400000">
            <a:off x="3794901" y="5256331"/>
            <a:ext cx="105080" cy="482869"/>
          </a:xfrm>
          <a:prstGeom prst="rect">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path path="circle">
              <a:fillToRect l="50000" t="50000" r="50000" b="50000"/>
            </a:path>
            <a:tileRect/>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srgbClr val="FFFFFF"/>
              </a:solidFill>
            </a:endParaRPr>
          </a:p>
        </p:txBody>
      </p:sp>
      <p:sp>
        <p:nvSpPr>
          <p:cNvPr id="24" name="Rectangle 23"/>
          <p:cNvSpPr/>
          <p:nvPr/>
        </p:nvSpPr>
        <p:spPr>
          <a:xfrm rot="4960249">
            <a:off x="4067175" y="5297488"/>
            <a:ext cx="44450" cy="762000"/>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srgbClr val="FFFFFF"/>
              </a:solidFill>
            </a:endParaRPr>
          </a:p>
        </p:txBody>
      </p:sp>
      <p:sp>
        <p:nvSpPr>
          <p:cNvPr id="25" name="Rectangle 24"/>
          <p:cNvSpPr/>
          <p:nvPr/>
        </p:nvSpPr>
        <p:spPr>
          <a:xfrm rot="4627362">
            <a:off x="3803650" y="5002213"/>
            <a:ext cx="74613" cy="547687"/>
          </a:xfrm>
          <a:prstGeom prst="rect">
            <a:avLst/>
          </a:prstGeom>
          <a:solidFill>
            <a:schemeClr val="tx1">
              <a:lumMod val="65000"/>
              <a:lumOff val="3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srgbClr val="FFFFFF"/>
              </a:solidFill>
            </a:endParaRPr>
          </a:p>
        </p:txBody>
      </p:sp>
      <p:cxnSp>
        <p:nvCxnSpPr>
          <p:cNvPr id="4" name="Straight Connector 3"/>
          <p:cNvCxnSpPr/>
          <p:nvPr/>
        </p:nvCxnSpPr>
        <p:spPr>
          <a:xfrm>
            <a:off x="3548063" y="2736850"/>
            <a:ext cx="427037" cy="1444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536950" y="2786063"/>
            <a:ext cx="427038" cy="1444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713727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4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46" grpId="0" animBg="1"/>
      <p:bldP spid="24" grpId="0" animBg="1"/>
      <p:bldP spid="2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GB" sz="4000">
                <a:latin typeface="Trebuchet MS" pitchFamily="34" charset="0"/>
              </a:rPr>
              <a:t>The branch-point metaphor</a:t>
            </a:r>
          </a:p>
        </p:txBody>
      </p:sp>
      <p:sp>
        <p:nvSpPr>
          <p:cNvPr id="112643" name="Freeform 3"/>
          <p:cNvSpPr>
            <a:spLocks/>
          </p:cNvSpPr>
          <p:nvPr/>
        </p:nvSpPr>
        <p:spPr bwMode="auto">
          <a:xfrm flipH="1">
            <a:off x="4356100" y="3357563"/>
            <a:ext cx="1711325" cy="2989262"/>
          </a:xfrm>
          <a:custGeom>
            <a:avLst/>
            <a:gdLst>
              <a:gd name="T0" fmla="*/ 1241 w 1254"/>
              <a:gd name="T1" fmla="*/ 1838 h 1838"/>
              <a:gd name="T2" fmla="*/ 1202 w 1254"/>
              <a:gd name="T3" fmla="*/ 994 h 1838"/>
              <a:gd name="T4" fmla="*/ 930 w 1254"/>
              <a:gd name="T5" fmla="*/ 503 h 1838"/>
              <a:gd name="T6" fmla="*/ 482 w 1254"/>
              <a:gd name="T7" fmla="*/ 199 h 1838"/>
              <a:gd name="T8" fmla="*/ 0 w 1254"/>
              <a:gd name="T9" fmla="*/ 0 h 1838"/>
            </a:gdLst>
            <a:ahLst/>
            <a:cxnLst>
              <a:cxn ang="0">
                <a:pos x="T0" y="T1"/>
              </a:cxn>
              <a:cxn ang="0">
                <a:pos x="T2" y="T3"/>
              </a:cxn>
              <a:cxn ang="0">
                <a:pos x="T4" y="T5"/>
              </a:cxn>
              <a:cxn ang="0">
                <a:pos x="T6" y="T7"/>
              </a:cxn>
              <a:cxn ang="0">
                <a:pos x="T8" y="T9"/>
              </a:cxn>
            </a:cxnLst>
            <a:rect l="0" t="0" r="r" b="b"/>
            <a:pathLst>
              <a:path w="1254" h="1838">
                <a:moveTo>
                  <a:pt x="1241" y="1838"/>
                </a:moveTo>
                <a:cubicBezTo>
                  <a:pt x="1235" y="1699"/>
                  <a:pt x="1254" y="1216"/>
                  <a:pt x="1202" y="994"/>
                </a:cubicBezTo>
                <a:cubicBezTo>
                  <a:pt x="1150" y="772"/>
                  <a:pt x="1050" y="635"/>
                  <a:pt x="930" y="503"/>
                </a:cubicBezTo>
                <a:cubicBezTo>
                  <a:pt x="810" y="371"/>
                  <a:pt x="637" y="283"/>
                  <a:pt x="482" y="199"/>
                </a:cubicBezTo>
                <a:cubicBezTo>
                  <a:pt x="327" y="115"/>
                  <a:pt x="79" y="34"/>
                  <a:pt x="0" y="0"/>
                </a:cubicBezTo>
              </a:path>
            </a:pathLst>
          </a:custGeom>
          <a:noFill/>
          <a:ln w="76200" cmpd="sng">
            <a:solidFill>
              <a:srgbClr val="009900"/>
            </a:solidFill>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mtClean="0">
              <a:solidFill>
                <a:srgbClr val="000000"/>
              </a:solidFill>
            </a:endParaRPr>
          </a:p>
        </p:txBody>
      </p:sp>
      <p:sp>
        <p:nvSpPr>
          <p:cNvPr id="112644" name="Freeform 4"/>
          <p:cNvSpPr>
            <a:spLocks/>
          </p:cNvSpPr>
          <p:nvPr/>
        </p:nvSpPr>
        <p:spPr bwMode="auto">
          <a:xfrm>
            <a:off x="2555875" y="3429000"/>
            <a:ext cx="1855788" cy="2917825"/>
          </a:xfrm>
          <a:custGeom>
            <a:avLst/>
            <a:gdLst>
              <a:gd name="T0" fmla="*/ 1241 w 1254"/>
              <a:gd name="T1" fmla="*/ 1838 h 1838"/>
              <a:gd name="T2" fmla="*/ 1202 w 1254"/>
              <a:gd name="T3" fmla="*/ 994 h 1838"/>
              <a:gd name="T4" fmla="*/ 930 w 1254"/>
              <a:gd name="T5" fmla="*/ 503 h 1838"/>
              <a:gd name="T6" fmla="*/ 482 w 1254"/>
              <a:gd name="T7" fmla="*/ 199 h 1838"/>
              <a:gd name="T8" fmla="*/ 0 w 1254"/>
              <a:gd name="T9" fmla="*/ 0 h 1838"/>
            </a:gdLst>
            <a:ahLst/>
            <a:cxnLst>
              <a:cxn ang="0">
                <a:pos x="T0" y="T1"/>
              </a:cxn>
              <a:cxn ang="0">
                <a:pos x="T2" y="T3"/>
              </a:cxn>
              <a:cxn ang="0">
                <a:pos x="T4" y="T5"/>
              </a:cxn>
              <a:cxn ang="0">
                <a:pos x="T6" y="T7"/>
              </a:cxn>
              <a:cxn ang="0">
                <a:pos x="T8" y="T9"/>
              </a:cxn>
            </a:cxnLst>
            <a:rect l="0" t="0" r="r" b="b"/>
            <a:pathLst>
              <a:path w="1254" h="1838">
                <a:moveTo>
                  <a:pt x="1241" y="1838"/>
                </a:moveTo>
                <a:cubicBezTo>
                  <a:pt x="1235" y="1699"/>
                  <a:pt x="1254" y="1216"/>
                  <a:pt x="1202" y="994"/>
                </a:cubicBezTo>
                <a:cubicBezTo>
                  <a:pt x="1150" y="772"/>
                  <a:pt x="1050" y="635"/>
                  <a:pt x="930" y="503"/>
                </a:cubicBezTo>
                <a:cubicBezTo>
                  <a:pt x="810" y="371"/>
                  <a:pt x="637" y="283"/>
                  <a:pt x="482" y="199"/>
                </a:cubicBezTo>
                <a:cubicBezTo>
                  <a:pt x="327" y="115"/>
                  <a:pt x="79" y="34"/>
                  <a:pt x="0" y="0"/>
                </a:cubicBezTo>
              </a:path>
            </a:pathLst>
          </a:custGeom>
          <a:noFill/>
          <a:ln w="152400" cmpd="sng">
            <a:solidFill>
              <a:schemeClr val="tx1"/>
            </a:solidFill>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mtClean="0">
              <a:solidFill>
                <a:srgbClr val="000000"/>
              </a:solidFill>
            </a:endParaRPr>
          </a:p>
        </p:txBody>
      </p:sp>
      <p:sp>
        <p:nvSpPr>
          <p:cNvPr id="112645" name="Text Box 5"/>
          <p:cNvSpPr txBox="1">
            <a:spLocks noChangeArrowheads="1"/>
          </p:cNvSpPr>
          <p:nvPr/>
        </p:nvSpPr>
        <p:spPr bwMode="auto">
          <a:xfrm>
            <a:off x="6227763" y="2100263"/>
            <a:ext cx="2376487" cy="3970318"/>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GB" sz="2400" b="1" dirty="0" smtClean="0">
                <a:solidFill>
                  <a:srgbClr val="FF9900"/>
                </a:solidFill>
                <a:latin typeface="Trebuchet MS" pitchFamily="34" charset="0"/>
              </a:rPr>
              <a:t>‘MITIGATION’ FUTURE</a:t>
            </a:r>
          </a:p>
          <a:p>
            <a:pPr algn="ctr" fontAlgn="base">
              <a:spcBef>
                <a:spcPct val="50000"/>
              </a:spcBef>
              <a:spcAft>
                <a:spcPct val="0"/>
              </a:spcAft>
            </a:pPr>
            <a:r>
              <a:rPr lang="en-GB" sz="2400" i="1" dirty="0" smtClean="0">
                <a:solidFill>
                  <a:srgbClr val="FF9900"/>
                </a:solidFill>
                <a:latin typeface="Trebuchet MS" pitchFamily="34" charset="0"/>
              </a:rPr>
              <a:t>Preventing</a:t>
            </a:r>
            <a:r>
              <a:rPr lang="en-GB" sz="2400" dirty="0" smtClean="0">
                <a:solidFill>
                  <a:srgbClr val="FF9900"/>
                </a:solidFill>
                <a:latin typeface="Trebuchet MS" pitchFamily="34" charset="0"/>
              </a:rPr>
              <a:t> uncontrolled climate change</a:t>
            </a:r>
          </a:p>
          <a:p>
            <a:pPr algn="ctr" fontAlgn="base">
              <a:spcBef>
                <a:spcPct val="50000"/>
              </a:spcBef>
              <a:spcAft>
                <a:spcPct val="0"/>
              </a:spcAft>
            </a:pPr>
            <a:r>
              <a:rPr lang="en-GB" sz="2400" dirty="0" smtClean="0">
                <a:solidFill>
                  <a:srgbClr val="FF9900"/>
                </a:solidFill>
                <a:latin typeface="Trebuchet MS" pitchFamily="34" charset="0"/>
              </a:rPr>
              <a:t>‘Soft landing’ for humanity</a:t>
            </a:r>
          </a:p>
          <a:p>
            <a:pPr algn="ctr" fontAlgn="base">
              <a:spcBef>
                <a:spcPct val="50000"/>
              </a:spcBef>
              <a:spcAft>
                <a:spcPct val="0"/>
              </a:spcAft>
            </a:pPr>
            <a:r>
              <a:rPr lang="en-GB" sz="2400" dirty="0" smtClean="0">
                <a:solidFill>
                  <a:srgbClr val="FF9900"/>
                </a:solidFill>
                <a:latin typeface="Trebuchet MS" pitchFamily="34" charset="0"/>
              </a:rPr>
              <a:t>Biodiversity largely intact</a:t>
            </a:r>
            <a:endParaRPr lang="en-GB" sz="2400" dirty="0" smtClean="0">
              <a:solidFill>
                <a:srgbClr val="FF6600"/>
              </a:solidFill>
              <a:latin typeface="Trebuchet MS" pitchFamily="34" charset="0"/>
            </a:endParaRPr>
          </a:p>
        </p:txBody>
      </p:sp>
      <p:sp>
        <p:nvSpPr>
          <p:cNvPr id="112646" name="Text Box 6"/>
          <p:cNvSpPr txBox="1">
            <a:spLocks noChangeArrowheads="1"/>
          </p:cNvSpPr>
          <p:nvPr/>
        </p:nvSpPr>
        <p:spPr bwMode="auto">
          <a:xfrm>
            <a:off x="323850" y="1989138"/>
            <a:ext cx="2376488"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GB" sz="2400" b="1" dirty="0" smtClean="0">
                <a:solidFill>
                  <a:srgbClr val="663300"/>
                </a:solidFill>
                <a:latin typeface="Trebuchet MS" pitchFamily="34" charset="0"/>
              </a:rPr>
              <a:t>‘ADAPTATION’ FUTURE</a:t>
            </a:r>
          </a:p>
          <a:p>
            <a:pPr algn="ctr" fontAlgn="base">
              <a:spcBef>
                <a:spcPct val="50000"/>
              </a:spcBef>
              <a:spcAft>
                <a:spcPct val="0"/>
              </a:spcAft>
            </a:pPr>
            <a:r>
              <a:rPr lang="en-GB" sz="2400" dirty="0" smtClean="0">
                <a:solidFill>
                  <a:srgbClr val="663300"/>
                </a:solidFill>
                <a:latin typeface="Trebuchet MS" pitchFamily="34" charset="0"/>
              </a:rPr>
              <a:t>3-6</a:t>
            </a:r>
            <a:r>
              <a:rPr lang="en-US" sz="2400" dirty="0" smtClean="0">
                <a:solidFill>
                  <a:srgbClr val="663300"/>
                </a:solidFill>
                <a:latin typeface="Trebuchet MS" pitchFamily="34" charset="0"/>
              </a:rPr>
              <a:t>° Temperature    </a:t>
            </a:r>
            <a:r>
              <a:rPr lang="en-GB" sz="2400" dirty="0" smtClean="0">
                <a:solidFill>
                  <a:srgbClr val="663300"/>
                </a:solidFill>
                <a:latin typeface="Trebuchet MS" pitchFamily="34" charset="0"/>
              </a:rPr>
              <a:t>+ PEAK OIL</a:t>
            </a:r>
          </a:p>
          <a:p>
            <a:pPr algn="ctr" fontAlgn="base">
              <a:spcBef>
                <a:spcPct val="50000"/>
              </a:spcBef>
              <a:spcAft>
                <a:spcPct val="0"/>
              </a:spcAft>
            </a:pPr>
            <a:r>
              <a:rPr lang="en-GB" sz="2400" dirty="0" smtClean="0">
                <a:solidFill>
                  <a:srgbClr val="663300"/>
                </a:solidFill>
                <a:latin typeface="Trebuchet MS" pitchFamily="34" charset="0"/>
              </a:rPr>
              <a:t>Sequential hard landings for most of humanity? </a:t>
            </a:r>
          </a:p>
          <a:p>
            <a:pPr algn="ctr" fontAlgn="base">
              <a:spcBef>
                <a:spcPct val="50000"/>
              </a:spcBef>
              <a:spcAft>
                <a:spcPct val="0"/>
              </a:spcAft>
            </a:pPr>
            <a:r>
              <a:rPr lang="en-GB" sz="2400" dirty="0" smtClean="0">
                <a:solidFill>
                  <a:srgbClr val="663300"/>
                </a:solidFill>
                <a:latin typeface="Trebuchet MS" pitchFamily="34" charset="0"/>
              </a:rPr>
              <a:t>Possible mass extinction</a:t>
            </a:r>
          </a:p>
        </p:txBody>
      </p:sp>
      <p:sp>
        <p:nvSpPr>
          <p:cNvPr id="112647" name="Arc 7"/>
          <p:cNvSpPr>
            <a:spLocks/>
          </p:cNvSpPr>
          <p:nvPr/>
        </p:nvSpPr>
        <p:spPr bwMode="auto">
          <a:xfrm rot="-1784870">
            <a:off x="3276600" y="3052763"/>
            <a:ext cx="2016125" cy="109696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mtClean="0">
              <a:solidFill>
                <a:srgbClr val="000000"/>
              </a:solidFill>
            </a:endParaRPr>
          </a:p>
        </p:txBody>
      </p:sp>
      <p:sp>
        <p:nvSpPr>
          <p:cNvPr id="112648" name="Arc 8"/>
          <p:cNvSpPr>
            <a:spLocks/>
          </p:cNvSpPr>
          <p:nvPr/>
        </p:nvSpPr>
        <p:spPr bwMode="auto">
          <a:xfrm rot="-2587513">
            <a:off x="3925888" y="3573463"/>
            <a:ext cx="862012" cy="79216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mtClean="0">
              <a:solidFill>
                <a:srgbClr val="000000"/>
              </a:solidFill>
            </a:endParaRPr>
          </a:p>
        </p:txBody>
      </p:sp>
      <p:sp>
        <p:nvSpPr>
          <p:cNvPr id="112649" name="Oval 9"/>
          <p:cNvSpPr>
            <a:spLocks noChangeArrowheads="1"/>
          </p:cNvSpPr>
          <p:nvPr/>
        </p:nvSpPr>
        <p:spPr bwMode="auto">
          <a:xfrm>
            <a:off x="4254500" y="4941888"/>
            <a:ext cx="215900" cy="215900"/>
          </a:xfrm>
          <a:prstGeom prst="ellipse">
            <a:avLst/>
          </a:prstGeom>
          <a:solidFill>
            <a:srgbClr val="FFFF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mtClean="0">
              <a:solidFill>
                <a:srgbClr val="000000"/>
              </a:solidFill>
            </a:endParaRPr>
          </a:p>
        </p:txBody>
      </p:sp>
      <p:sp>
        <p:nvSpPr>
          <p:cNvPr id="112650" name="Oval 10"/>
          <p:cNvSpPr>
            <a:spLocks noChangeArrowheads="1"/>
          </p:cNvSpPr>
          <p:nvPr/>
        </p:nvSpPr>
        <p:spPr bwMode="auto">
          <a:xfrm>
            <a:off x="4284663" y="5622925"/>
            <a:ext cx="215900" cy="21590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mtClean="0">
              <a:solidFill>
                <a:srgbClr val="000000"/>
              </a:solidFill>
            </a:endParaRPr>
          </a:p>
        </p:txBody>
      </p:sp>
      <p:sp>
        <p:nvSpPr>
          <p:cNvPr id="112651" name="Oval 11"/>
          <p:cNvSpPr>
            <a:spLocks noChangeArrowheads="1"/>
          </p:cNvSpPr>
          <p:nvPr/>
        </p:nvSpPr>
        <p:spPr bwMode="auto">
          <a:xfrm>
            <a:off x="4067175" y="4437063"/>
            <a:ext cx="215900" cy="215900"/>
          </a:xfrm>
          <a:prstGeom prst="ellipse">
            <a:avLst/>
          </a:prstGeom>
          <a:solidFill>
            <a:srgbClr val="FF33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mtClean="0">
              <a:solidFill>
                <a:srgbClr val="000000"/>
              </a:solidFill>
            </a:endParaRPr>
          </a:p>
        </p:txBody>
      </p:sp>
      <p:sp>
        <p:nvSpPr>
          <p:cNvPr id="112652" name="Freeform 12"/>
          <p:cNvSpPr>
            <a:spLocks/>
          </p:cNvSpPr>
          <p:nvPr/>
        </p:nvSpPr>
        <p:spPr bwMode="auto">
          <a:xfrm rot="4796389">
            <a:off x="3292475" y="4492625"/>
            <a:ext cx="2200275" cy="1368425"/>
          </a:xfrm>
          <a:custGeom>
            <a:avLst/>
            <a:gdLst>
              <a:gd name="T0" fmla="*/ 57 w 1202"/>
              <a:gd name="T1" fmla="*/ 230 h 1278"/>
              <a:gd name="T2" fmla="*/ 65 w 1202"/>
              <a:gd name="T3" fmla="*/ 190 h 1278"/>
              <a:gd name="T4" fmla="*/ 89 w 1202"/>
              <a:gd name="T5" fmla="*/ 182 h 1278"/>
              <a:gd name="T6" fmla="*/ 161 w 1202"/>
              <a:gd name="T7" fmla="*/ 150 h 1278"/>
              <a:gd name="T8" fmla="*/ 193 w 1202"/>
              <a:gd name="T9" fmla="*/ 158 h 1278"/>
              <a:gd name="T10" fmla="*/ 233 w 1202"/>
              <a:gd name="T11" fmla="*/ 126 h 1278"/>
              <a:gd name="T12" fmla="*/ 249 w 1202"/>
              <a:gd name="T13" fmla="*/ 102 h 1278"/>
              <a:gd name="T14" fmla="*/ 345 w 1202"/>
              <a:gd name="T15" fmla="*/ 78 h 1278"/>
              <a:gd name="T16" fmla="*/ 449 w 1202"/>
              <a:gd name="T17" fmla="*/ 126 h 1278"/>
              <a:gd name="T18" fmla="*/ 625 w 1202"/>
              <a:gd name="T19" fmla="*/ 126 h 1278"/>
              <a:gd name="T20" fmla="*/ 913 w 1202"/>
              <a:gd name="T21" fmla="*/ 14 h 1278"/>
              <a:gd name="T22" fmla="*/ 921 w 1202"/>
              <a:gd name="T23" fmla="*/ 70 h 1278"/>
              <a:gd name="T24" fmla="*/ 937 w 1202"/>
              <a:gd name="T25" fmla="*/ 94 h 1278"/>
              <a:gd name="T26" fmla="*/ 945 w 1202"/>
              <a:gd name="T27" fmla="*/ 158 h 1278"/>
              <a:gd name="T28" fmla="*/ 977 w 1202"/>
              <a:gd name="T29" fmla="*/ 166 h 1278"/>
              <a:gd name="T30" fmla="*/ 1065 w 1202"/>
              <a:gd name="T31" fmla="*/ 302 h 1278"/>
              <a:gd name="T32" fmla="*/ 1065 w 1202"/>
              <a:gd name="T33" fmla="*/ 406 h 1278"/>
              <a:gd name="T34" fmla="*/ 1113 w 1202"/>
              <a:gd name="T35" fmla="*/ 486 h 1278"/>
              <a:gd name="T36" fmla="*/ 1105 w 1202"/>
              <a:gd name="T37" fmla="*/ 630 h 1278"/>
              <a:gd name="T38" fmla="*/ 1137 w 1202"/>
              <a:gd name="T39" fmla="*/ 718 h 1278"/>
              <a:gd name="T40" fmla="*/ 1177 w 1202"/>
              <a:gd name="T41" fmla="*/ 774 h 1278"/>
              <a:gd name="T42" fmla="*/ 1169 w 1202"/>
              <a:gd name="T43" fmla="*/ 830 h 1278"/>
              <a:gd name="T44" fmla="*/ 1105 w 1202"/>
              <a:gd name="T45" fmla="*/ 886 h 1278"/>
              <a:gd name="T46" fmla="*/ 945 w 1202"/>
              <a:gd name="T47" fmla="*/ 974 h 1278"/>
              <a:gd name="T48" fmla="*/ 905 w 1202"/>
              <a:gd name="T49" fmla="*/ 1006 h 1278"/>
              <a:gd name="T50" fmla="*/ 785 w 1202"/>
              <a:gd name="T51" fmla="*/ 1062 h 1278"/>
              <a:gd name="T52" fmla="*/ 665 w 1202"/>
              <a:gd name="T53" fmla="*/ 1150 h 1278"/>
              <a:gd name="T54" fmla="*/ 537 w 1202"/>
              <a:gd name="T55" fmla="*/ 1278 h 1278"/>
              <a:gd name="T56" fmla="*/ 441 w 1202"/>
              <a:gd name="T57" fmla="*/ 1166 h 1278"/>
              <a:gd name="T58" fmla="*/ 329 w 1202"/>
              <a:gd name="T59" fmla="*/ 1086 h 1278"/>
              <a:gd name="T60" fmla="*/ 249 w 1202"/>
              <a:gd name="T61" fmla="*/ 1038 h 1278"/>
              <a:gd name="T62" fmla="*/ 129 w 1202"/>
              <a:gd name="T63" fmla="*/ 982 h 1278"/>
              <a:gd name="T64" fmla="*/ 89 w 1202"/>
              <a:gd name="T65" fmla="*/ 958 h 1278"/>
              <a:gd name="T66" fmla="*/ 65 w 1202"/>
              <a:gd name="T67" fmla="*/ 950 h 1278"/>
              <a:gd name="T68" fmla="*/ 73 w 1202"/>
              <a:gd name="T69" fmla="*/ 846 h 1278"/>
              <a:gd name="T70" fmla="*/ 161 w 1202"/>
              <a:gd name="T71" fmla="*/ 630 h 1278"/>
              <a:gd name="T72" fmla="*/ 121 w 1202"/>
              <a:gd name="T73" fmla="*/ 614 h 1278"/>
              <a:gd name="T74" fmla="*/ 73 w 1202"/>
              <a:gd name="T75" fmla="*/ 598 h 1278"/>
              <a:gd name="T76" fmla="*/ 57 w 1202"/>
              <a:gd name="T77" fmla="*/ 502 h 1278"/>
              <a:gd name="T78" fmla="*/ 1 w 1202"/>
              <a:gd name="T79" fmla="*/ 358 h 1278"/>
              <a:gd name="T80" fmla="*/ 9 w 1202"/>
              <a:gd name="T81" fmla="*/ 294 h 1278"/>
              <a:gd name="T82" fmla="*/ 57 w 1202"/>
              <a:gd name="T83" fmla="*/ 230 h 1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02" h="1278">
                <a:moveTo>
                  <a:pt x="57" y="230"/>
                </a:moveTo>
                <a:cubicBezTo>
                  <a:pt x="60" y="217"/>
                  <a:pt x="57" y="201"/>
                  <a:pt x="65" y="190"/>
                </a:cubicBezTo>
                <a:cubicBezTo>
                  <a:pt x="70" y="183"/>
                  <a:pt x="82" y="186"/>
                  <a:pt x="89" y="182"/>
                </a:cubicBezTo>
                <a:cubicBezTo>
                  <a:pt x="152" y="146"/>
                  <a:pt x="87" y="165"/>
                  <a:pt x="161" y="150"/>
                </a:cubicBezTo>
                <a:cubicBezTo>
                  <a:pt x="172" y="153"/>
                  <a:pt x="183" y="161"/>
                  <a:pt x="193" y="158"/>
                </a:cubicBezTo>
                <a:cubicBezTo>
                  <a:pt x="209" y="153"/>
                  <a:pt x="221" y="138"/>
                  <a:pt x="233" y="126"/>
                </a:cubicBezTo>
                <a:cubicBezTo>
                  <a:pt x="240" y="119"/>
                  <a:pt x="240" y="106"/>
                  <a:pt x="249" y="102"/>
                </a:cubicBezTo>
                <a:cubicBezTo>
                  <a:pt x="279" y="89"/>
                  <a:pt x="345" y="78"/>
                  <a:pt x="345" y="78"/>
                </a:cubicBezTo>
                <a:cubicBezTo>
                  <a:pt x="385" y="88"/>
                  <a:pt x="411" y="113"/>
                  <a:pt x="449" y="126"/>
                </a:cubicBezTo>
                <a:cubicBezTo>
                  <a:pt x="490" y="64"/>
                  <a:pt x="565" y="114"/>
                  <a:pt x="625" y="126"/>
                </a:cubicBezTo>
                <a:cubicBezTo>
                  <a:pt x="735" y="41"/>
                  <a:pt x="772" y="0"/>
                  <a:pt x="913" y="14"/>
                </a:cubicBezTo>
                <a:cubicBezTo>
                  <a:pt x="916" y="33"/>
                  <a:pt x="916" y="52"/>
                  <a:pt x="921" y="70"/>
                </a:cubicBezTo>
                <a:cubicBezTo>
                  <a:pt x="924" y="79"/>
                  <a:pt x="934" y="85"/>
                  <a:pt x="937" y="94"/>
                </a:cubicBezTo>
                <a:cubicBezTo>
                  <a:pt x="943" y="115"/>
                  <a:pt x="935" y="139"/>
                  <a:pt x="945" y="158"/>
                </a:cubicBezTo>
                <a:cubicBezTo>
                  <a:pt x="950" y="168"/>
                  <a:pt x="966" y="163"/>
                  <a:pt x="977" y="166"/>
                </a:cubicBezTo>
                <a:cubicBezTo>
                  <a:pt x="1008" y="213"/>
                  <a:pt x="1028" y="257"/>
                  <a:pt x="1065" y="302"/>
                </a:cubicBezTo>
                <a:cubicBezTo>
                  <a:pt x="1082" y="346"/>
                  <a:pt x="1080" y="362"/>
                  <a:pt x="1065" y="406"/>
                </a:cubicBezTo>
                <a:cubicBezTo>
                  <a:pt x="1080" y="444"/>
                  <a:pt x="1080" y="464"/>
                  <a:pt x="1113" y="486"/>
                </a:cubicBezTo>
                <a:cubicBezTo>
                  <a:pt x="1144" y="532"/>
                  <a:pt x="1122" y="580"/>
                  <a:pt x="1105" y="630"/>
                </a:cubicBezTo>
                <a:cubicBezTo>
                  <a:pt x="1114" y="657"/>
                  <a:pt x="1121" y="694"/>
                  <a:pt x="1137" y="718"/>
                </a:cubicBezTo>
                <a:cubicBezTo>
                  <a:pt x="1202" y="815"/>
                  <a:pt x="1122" y="664"/>
                  <a:pt x="1177" y="774"/>
                </a:cubicBezTo>
                <a:cubicBezTo>
                  <a:pt x="1174" y="793"/>
                  <a:pt x="1179" y="814"/>
                  <a:pt x="1169" y="830"/>
                </a:cubicBezTo>
                <a:cubicBezTo>
                  <a:pt x="1154" y="854"/>
                  <a:pt x="1126" y="867"/>
                  <a:pt x="1105" y="886"/>
                </a:cubicBezTo>
                <a:cubicBezTo>
                  <a:pt x="1039" y="947"/>
                  <a:pt x="1044" y="941"/>
                  <a:pt x="945" y="974"/>
                </a:cubicBezTo>
                <a:cubicBezTo>
                  <a:pt x="912" y="1024"/>
                  <a:pt x="949" y="978"/>
                  <a:pt x="905" y="1006"/>
                </a:cubicBezTo>
                <a:cubicBezTo>
                  <a:pt x="839" y="1047"/>
                  <a:pt x="868" y="1050"/>
                  <a:pt x="785" y="1062"/>
                </a:cubicBezTo>
                <a:cubicBezTo>
                  <a:pt x="716" y="1090"/>
                  <a:pt x="724" y="1083"/>
                  <a:pt x="665" y="1150"/>
                </a:cubicBezTo>
                <a:cubicBezTo>
                  <a:pt x="639" y="1215"/>
                  <a:pt x="604" y="1251"/>
                  <a:pt x="537" y="1278"/>
                </a:cubicBezTo>
                <a:cubicBezTo>
                  <a:pt x="484" y="1260"/>
                  <a:pt x="474" y="1207"/>
                  <a:pt x="441" y="1166"/>
                </a:cubicBezTo>
                <a:cubicBezTo>
                  <a:pt x="425" y="1117"/>
                  <a:pt x="376" y="1098"/>
                  <a:pt x="329" y="1086"/>
                </a:cubicBezTo>
                <a:cubicBezTo>
                  <a:pt x="302" y="1066"/>
                  <a:pt x="281" y="1049"/>
                  <a:pt x="249" y="1038"/>
                </a:cubicBezTo>
                <a:cubicBezTo>
                  <a:pt x="172" y="977"/>
                  <a:pt x="249" y="1030"/>
                  <a:pt x="129" y="982"/>
                </a:cubicBezTo>
                <a:cubicBezTo>
                  <a:pt x="115" y="976"/>
                  <a:pt x="103" y="965"/>
                  <a:pt x="89" y="958"/>
                </a:cubicBezTo>
                <a:cubicBezTo>
                  <a:pt x="81" y="954"/>
                  <a:pt x="73" y="953"/>
                  <a:pt x="65" y="950"/>
                </a:cubicBezTo>
                <a:cubicBezTo>
                  <a:pt x="22" y="907"/>
                  <a:pt x="45" y="893"/>
                  <a:pt x="73" y="846"/>
                </a:cubicBezTo>
                <a:cubicBezTo>
                  <a:pt x="87" y="759"/>
                  <a:pt x="110" y="702"/>
                  <a:pt x="161" y="630"/>
                </a:cubicBezTo>
                <a:cubicBezTo>
                  <a:pt x="148" y="625"/>
                  <a:pt x="134" y="619"/>
                  <a:pt x="121" y="614"/>
                </a:cubicBezTo>
                <a:cubicBezTo>
                  <a:pt x="105" y="608"/>
                  <a:pt x="73" y="598"/>
                  <a:pt x="73" y="598"/>
                </a:cubicBezTo>
                <a:cubicBezTo>
                  <a:pt x="55" y="544"/>
                  <a:pt x="46" y="569"/>
                  <a:pt x="57" y="502"/>
                </a:cubicBezTo>
                <a:cubicBezTo>
                  <a:pt x="14" y="473"/>
                  <a:pt x="9" y="407"/>
                  <a:pt x="1" y="358"/>
                </a:cubicBezTo>
                <a:cubicBezTo>
                  <a:pt x="4" y="337"/>
                  <a:pt x="0" y="314"/>
                  <a:pt x="9" y="294"/>
                </a:cubicBezTo>
                <a:cubicBezTo>
                  <a:pt x="35" y="236"/>
                  <a:pt x="77" y="311"/>
                  <a:pt x="57" y="230"/>
                </a:cubicBezTo>
                <a:close/>
              </a:path>
            </a:pathLst>
          </a:custGeom>
          <a:gradFill rotWithShape="0">
            <a:gsLst>
              <a:gs pos="0">
                <a:srgbClr val="996633">
                  <a:alpha val="95000"/>
                </a:srgbClr>
              </a:gs>
              <a:gs pos="100000">
                <a:schemeClr val="bg1"/>
              </a:gs>
            </a:gsLst>
            <a:path path="rect">
              <a:fillToRect l="50000" t="50000" r="50000" b="50000"/>
            </a:path>
          </a:gradFill>
          <a:ln>
            <a:noFill/>
          </a:ln>
          <a:effectLst/>
          <a:extLst>
            <a:ext uri="{91240B29-F687-4F45-9708-019B960494DF}">
              <a14:hiddenLine xmlns:a14="http://schemas.microsoft.com/office/drawing/2010/main" w="76200" cmpd="sng">
                <a:pattFill prst="lgConfetti">
                  <a:fgClr>
                    <a:srgbClr val="996633"/>
                  </a:fgClr>
                  <a:bgClr>
                    <a:schemeClr val="bg1"/>
                  </a:bgClr>
                </a:patt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mtClean="0">
              <a:solidFill>
                <a:srgbClr val="000000"/>
              </a:solidFill>
            </a:endParaRPr>
          </a:p>
        </p:txBody>
      </p:sp>
    </p:spTree>
    <p:extLst>
      <p:ext uri="{BB962C8B-B14F-4D97-AF65-F5344CB8AC3E}">
        <p14:creationId xmlns:p14="http://schemas.microsoft.com/office/powerpoint/2010/main" val="38661435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5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4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5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65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264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26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7" grpId="0" animBg="1"/>
      <p:bldP spid="112648" grpId="0" animBg="1"/>
      <p:bldP spid="112649" grpId="0" animBg="1"/>
      <p:bldP spid="112650" grpId="0" animBg="1"/>
      <p:bldP spid="112651" grpId="0" animBg="1"/>
      <p:bldP spid="11265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bg1"/>
                </a:solidFill>
              </a:rPr>
              <a:t>OUR ‘NEW PARADIGM’ EMERGES FROM A SIMPLE FACT THAT EVERYONE KNOWS, BUT CANNOT ACT ON</a:t>
            </a:r>
            <a:endParaRPr lang="en-GB" dirty="0">
              <a:solidFill>
                <a:schemeClr val="bg1"/>
              </a:solidFill>
            </a:endParaRPr>
          </a:p>
        </p:txBody>
      </p:sp>
      <p:sp>
        <p:nvSpPr>
          <p:cNvPr id="3" name="Content Placeholder 2"/>
          <p:cNvSpPr>
            <a:spLocks noGrp="1"/>
          </p:cNvSpPr>
          <p:nvPr>
            <p:ph idx="1"/>
          </p:nvPr>
        </p:nvSpPr>
        <p:spPr>
          <a:xfrm>
            <a:off x="467544" y="2132856"/>
            <a:ext cx="8229600" cy="4209331"/>
          </a:xfrm>
        </p:spPr>
        <p:txBody>
          <a:bodyPr/>
          <a:lstStyle/>
          <a:p>
            <a:r>
              <a:rPr lang="en-GB" dirty="0" smtClean="0">
                <a:solidFill>
                  <a:schemeClr val="bg1"/>
                </a:solidFill>
              </a:rPr>
              <a:t>That physics trumps politics</a:t>
            </a:r>
          </a:p>
          <a:p>
            <a:r>
              <a:rPr lang="en-GB" dirty="0" smtClean="0">
                <a:solidFill>
                  <a:schemeClr val="bg1"/>
                </a:solidFill>
              </a:rPr>
              <a:t>We can therefore rule out huge realms of potential futures that are impossible</a:t>
            </a:r>
          </a:p>
          <a:p>
            <a:r>
              <a:rPr lang="en-GB" dirty="0" smtClean="0">
                <a:solidFill>
                  <a:schemeClr val="bg1"/>
                </a:solidFill>
              </a:rPr>
              <a:t>And concentrate on the subset of the possible</a:t>
            </a:r>
          </a:p>
          <a:p>
            <a:r>
              <a:rPr lang="en-GB" dirty="0" smtClean="0">
                <a:solidFill>
                  <a:schemeClr val="bg1"/>
                </a:solidFill>
              </a:rPr>
              <a:t>The advantage of asking big questions is that it can tell you were to start looking for the small ones</a:t>
            </a:r>
            <a:endParaRPr lang="en-GB" dirty="0">
              <a:solidFill>
                <a:schemeClr val="bg1"/>
              </a:solidFill>
            </a:endParaRPr>
          </a:p>
        </p:txBody>
      </p:sp>
    </p:spTree>
    <p:extLst>
      <p:ext uri="{BB962C8B-B14F-4D97-AF65-F5344CB8AC3E}">
        <p14:creationId xmlns:p14="http://schemas.microsoft.com/office/powerpoint/2010/main" val="3280896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ChangeArrowheads="1"/>
          </p:cNvSpPr>
          <p:nvPr/>
        </p:nvSpPr>
        <p:spPr bwMode="auto">
          <a:xfrm>
            <a:off x="8101013" y="1989138"/>
            <a:ext cx="503237"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
        <p:nvSpPr>
          <p:cNvPr id="3077" name="Rectangle 5"/>
          <p:cNvSpPr>
            <a:spLocks noChangeArrowheads="1"/>
          </p:cNvSpPr>
          <p:nvPr/>
        </p:nvSpPr>
        <p:spPr bwMode="auto">
          <a:xfrm>
            <a:off x="8101013" y="2781300"/>
            <a:ext cx="503237" cy="576263"/>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
        <p:nvSpPr>
          <p:cNvPr id="3078" name="Rectangle 6"/>
          <p:cNvSpPr>
            <a:spLocks noChangeArrowheads="1"/>
          </p:cNvSpPr>
          <p:nvPr/>
        </p:nvSpPr>
        <p:spPr bwMode="auto">
          <a:xfrm>
            <a:off x="8101013" y="3573463"/>
            <a:ext cx="503237" cy="576262"/>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
        <p:nvSpPr>
          <p:cNvPr id="3079" name="Rectangle 7"/>
          <p:cNvSpPr>
            <a:spLocks noChangeArrowheads="1"/>
          </p:cNvSpPr>
          <p:nvPr/>
        </p:nvSpPr>
        <p:spPr bwMode="auto">
          <a:xfrm>
            <a:off x="8101013" y="4365625"/>
            <a:ext cx="503237" cy="576263"/>
          </a:xfrm>
          <a:prstGeom prst="rect">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
        <p:nvSpPr>
          <p:cNvPr id="3080" name="Rectangle 8"/>
          <p:cNvSpPr>
            <a:spLocks noChangeArrowheads="1"/>
          </p:cNvSpPr>
          <p:nvPr/>
        </p:nvSpPr>
        <p:spPr bwMode="auto">
          <a:xfrm>
            <a:off x="8101013" y="5157788"/>
            <a:ext cx="503237" cy="576262"/>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
        <p:nvSpPr>
          <p:cNvPr id="3081" name="Rectangle 9"/>
          <p:cNvSpPr>
            <a:spLocks noChangeArrowheads="1"/>
          </p:cNvSpPr>
          <p:nvPr/>
        </p:nvSpPr>
        <p:spPr bwMode="auto">
          <a:xfrm>
            <a:off x="8101013" y="5949950"/>
            <a:ext cx="503237" cy="576263"/>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
        <p:nvSpPr>
          <p:cNvPr id="3082" name="Text Box 10"/>
          <p:cNvSpPr txBox="1">
            <a:spLocks noChangeArrowheads="1"/>
          </p:cNvSpPr>
          <p:nvPr/>
        </p:nvSpPr>
        <p:spPr bwMode="auto">
          <a:xfrm>
            <a:off x="6804025" y="707159"/>
            <a:ext cx="1800225" cy="1328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GB" dirty="0" smtClean="0">
                <a:solidFill>
                  <a:srgbClr val="000000"/>
                </a:solidFill>
              </a:rPr>
              <a:t>2030:</a:t>
            </a:r>
          </a:p>
          <a:p>
            <a:pPr fontAlgn="base">
              <a:spcBef>
                <a:spcPct val="50000"/>
              </a:spcBef>
              <a:spcAft>
                <a:spcPct val="0"/>
              </a:spcAft>
            </a:pPr>
            <a:r>
              <a:rPr lang="en-GB" dirty="0" smtClean="0">
                <a:solidFill>
                  <a:srgbClr val="000000"/>
                </a:solidFill>
              </a:rPr>
              <a:t>Many possible decarbonisation scenarios</a:t>
            </a:r>
          </a:p>
        </p:txBody>
      </p:sp>
      <p:sp>
        <p:nvSpPr>
          <p:cNvPr id="3083" name="Text Box 11"/>
          <p:cNvSpPr txBox="1">
            <a:spLocks noChangeArrowheads="1"/>
          </p:cNvSpPr>
          <p:nvPr/>
        </p:nvSpPr>
        <p:spPr bwMode="auto">
          <a:xfrm>
            <a:off x="539749" y="799451"/>
            <a:ext cx="13684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GB" smtClean="0">
                <a:solidFill>
                  <a:srgbClr val="000000"/>
                </a:solidFill>
              </a:rPr>
              <a:t>2011</a:t>
            </a:r>
          </a:p>
        </p:txBody>
      </p:sp>
      <p:sp>
        <p:nvSpPr>
          <p:cNvPr id="3084" name="Text Box 12"/>
          <p:cNvSpPr txBox="1">
            <a:spLocks noChangeArrowheads="1"/>
          </p:cNvSpPr>
          <p:nvPr/>
        </p:nvSpPr>
        <p:spPr bwMode="auto">
          <a:xfrm>
            <a:off x="3059832" y="153120"/>
            <a:ext cx="237648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GB" dirty="0" smtClean="0">
                <a:solidFill>
                  <a:srgbClr val="000000"/>
                </a:solidFill>
              </a:rPr>
              <a:t>THE BACK OF THE ENVELOPE</a:t>
            </a:r>
          </a:p>
        </p:txBody>
      </p:sp>
    </p:spTree>
    <p:extLst>
      <p:ext uri="{BB962C8B-B14F-4D97-AF65-F5344CB8AC3E}">
        <p14:creationId xmlns:p14="http://schemas.microsoft.com/office/powerpoint/2010/main" val="32649190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8101013" y="1989138"/>
            <a:ext cx="503237"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
        <p:nvSpPr>
          <p:cNvPr id="4099" name="Rectangle 3"/>
          <p:cNvSpPr>
            <a:spLocks noChangeArrowheads="1"/>
          </p:cNvSpPr>
          <p:nvPr/>
        </p:nvSpPr>
        <p:spPr bwMode="auto">
          <a:xfrm>
            <a:off x="8101013" y="2781300"/>
            <a:ext cx="503237" cy="576263"/>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
        <p:nvSpPr>
          <p:cNvPr id="4100" name="Rectangle 4"/>
          <p:cNvSpPr>
            <a:spLocks noChangeArrowheads="1"/>
          </p:cNvSpPr>
          <p:nvPr/>
        </p:nvSpPr>
        <p:spPr bwMode="auto">
          <a:xfrm>
            <a:off x="8101013" y="3573463"/>
            <a:ext cx="503237" cy="576262"/>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
        <p:nvSpPr>
          <p:cNvPr id="4101" name="Rectangle 5"/>
          <p:cNvSpPr>
            <a:spLocks noChangeArrowheads="1"/>
          </p:cNvSpPr>
          <p:nvPr/>
        </p:nvSpPr>
        <p:spPr bwMode="auto">
          <a:xfrm>
            <a:off x="8101013" y="4365625"/>
            <a:ext cx="503237" cy="576263"/>
          </a:xfrm>
          <a:prstGeom prst="rect">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
        <p:nvSpPr>
          <p:cNvPr id="4102" name="Rectangle 6"/>
          <p:cNvSpPr>
            <a:spLocks noChangeArrowheads="1"/>
          </p:cNvSpPr>
          <p:nvPr/>
        </p:nvSpPr>
        <p:spPr bwMode="auto">
          <a:xfrm>
            <a:off x="8101013" y="5157788"/>
            <a:ext cx="503237" cy="576262"/>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
        <p:nvSpPr>
          <p:cNvPr id="4103" name="Rectangle 7"/>
          <p:cNvSpPr>
            <a:spLocks noChangeArrowheads="1"/>
          </p:cNvSpPr>
          <p:nvPr/>
        </p:nvSpPr>
        <p:spPr bwMode="auto">
          <a:xfrm>
            <a:off x="8101013" y="5949950"/>
            <a:ext cx="503237" cy="576263"/>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
        <p:nvSpPr>
          <p:cNvPr id="4104" name="Text Box 8"/>
          <p:cNvSpPr txBox="1">
            <a:spLocks noChangeArrowheads="1"/>
          </p:cNvSpPr>
          <p:nvPr/>
        </p:nvSpPr>
        <p:spPr bwMode="auto">
          <a:xfrm>
            <a:off x="7019925" y="476250"/>
            <a:ext cx="1800225" cy="1328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GB" smtClean="0">
                <a:solidFill>
                  <a:srgbClr val="000000"/>
                </a:solidFill>
              </a:rPr>
              <a:t>2030:</a:t>
            </a:r>
          </a:p>
          <a:p>
            <a:pPr fontAlgn="base">
              <a:spcBef>
                <a:spcPct val="50000"/>
              </a:spcBef>
              <a:spcAft>
                <a:spcPct val="0"/>
              </a:spcAft>
            </a:pPr>
            <a:r>
              <a:rPr lang="en-GB" smtClean="0">
                <a:solidFill>
                  <a:srgbClr val="000000"/>
                </a:solidFill>
              </a:rPr>
              <a:t>Many possible decarbonisation scenarios</a:t>
            </a:r>
          </a:p>
        </p:txBody>
      </p:sp>
      <p:sp>
        <p:nvSpPr>
          <p:cNvPr id="4105" name="Text Box 9"/>
          <p:cNvSpPr txBox="1">
            <a:spLocks noChangeArrowheads="1"/>
          </p:cNvSpPr>
          <p:nvPr/>
        </p:nvSpPr>
        <p:spPr bwMode="auto">
          <a:xfrm>
            <a:off x="4859338" y="3141663"/>
            <a:ext cx="266541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GB" smtClean="0">
                <a:solidFill>
                  <a:srgbClr val="000000"/>
                </a:solidFill>
              </a:rPr>
              <a:t>We pick this one, or you could say, we create it</a:t>
            </a:r>
          </a:p>
        </p:txBody>
      </p:sp>
      <p:sp>
        <p:nvSpPr>
          <p:cNvPr id="4106" name="AutoShape 10"/>
          <p:cNvSpPr>
            <a:spLocks noChangeArrowheads="1"/>
          </p:cNvSpPr>
          <p:nvPr/>
        </p:nvSpPr>
        <p:spPr bwMode="auto">
          <a:xfrm rot="20623271" flipV="1">
            <a:off x="7021513" y="3643313"/>
            <a:ext cx="863600" cy="649287"/>
          </a:xfrm>
          <a:custGeom>
            <a:avLst/>
            <a:gdLst>
              <a:gd name="G0" fmla="+- 12803 0 0"/>
              <a:gd name="G1" fmla="+- 4630 0 0"/>
              <a:gd name="G2" fmla="+- 12158 0 4630"/>
              <a:gd name="G3" fmla="+- G2 0 4630"/>
              <a:gd name="G4" fmla="*/ G3 32768 32059"/>
              <a:gd name="G5" fmla="*/ G4 1 2"/>
              <a:gd name="G6" fmla="+- 21600 0 12803"/>
              <a:gd name="G7" fmla="*/ G6 4630 6079"/>
              <a:gd name="G8" fmla="+- G7 12803 0"/>
              <a:gd name="T0" fmla="*/ 12803 w 21600"/>
              <a:gd name="T1" fmla="*/ 0 h 21600"/>
              <a:gd name="T2" fmla="*/ 12803 w 21600"/>
              <a:gd name="T3" fmla="*/ 12158 h 21600"/>
              <a:gd name="T4" fmla="*/ 1481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2803" y="0"/>
                </a:lnTo>
                <a:lnTo>
                  <a:pt x="12803" y="4630"/>
                </a:lnTo>
                <a:lnTo>
                  <a:pt x="12427" y="4630"/>
                </a:lnTo>
                <a:cubicBezTo>
                  <a:pt x="5564" y="4630"/>
                  <a:pt x="0" y="8000"/>
                  <a:pt x="0" y="12158"/>
                </a:cubicBezTo>
                <a:lnTo>
                  <a:pt x="0" y="21600"/>
                </a:lnTo>
                <a:lnTo>
                  <a:pt x="2962" y="21600"/>
                </a:lnTo>
                <a:lnTo>
                  <a:pt x="2962" y="12158"/>
                </a:lnTo>
                <a:cubicBezTo>
                  <a:pt x="2962" y="9601"/>
                  <a:pt x="7200" y="7528"/>
                  <a:pt x="12427" y="7528"/>
                </a:cubicBezTo>
                <a:lnTo>
                  <a:pt x="12803" y="7528"/>
                </a:lnTo>
                <a:lnTo>
                  <a:pt x="12803" y="12158"/>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
        <p:nvSpPr>
          <p:cNvPr id="2" name="TextBox 1"/>
          <p:cNvSpPr txBox="1"/>
          <p:nvPr/>
        </p:nvSpPr>
        <p:spPr>
          <a:xfrm>
            <a:off x="2123728" y="3970034"/>
            <a:ext cx="4068316" cy="923330"/>
          </a:xfrm>
          <a:prstGeom prst="rect">
            <a:avLst/>
          </a:prstGeom>
          <a:noFill/>
        </p:spPr>
        <p:txBody>
          <a:bodyPr wrap="square" rtlCol="0">
            <a:spAutoFit/>
          </a:bodyPr>
          <a:lstStyle/>
          <a:p>
            <a:r>
              <a:rPr lang="en-GB" dirty="0" smtClean="0"/>
              <a:t>Why this one?</a:t>
            </a:r>
          </a:p>
          <a:p>
            <a:r>
              <a:rPr lang="en-GB" dirty="0" smtClean="0"/>
              <a:t>That itself raises a galaxy of interdisciplinary questions</a:t>
            </a:r>
            <a:endParaRPr lang="en-GB" dirty="0"/>
          </a:p>
        </p:txBody>
      </p:sp>
      <p:sp>
        <p:nvSpPr>
          <p:cNvPr id="12" name="TextBox 11"/>
          <p:cNvSpPr txBox="1"/>
          <p:nvPr/>
        </p:nvSpPr>
        <p:spPr>
          <a:xfrm>
            <a:off x="2276128" y="5272385"/>
            <a:ext cx="4068316" cy="646331"/>
          </a:xfrm>
          <a:prstGeom prst="rect">
            <a:avLst/>
          </a:prstGeom>
          <a:noFill/>
        </p:spPr>
        <p:txBody>
          <a:bodyPr wrap="square" rtlCol="0">
            <a:spAutoFit/>
          </a:bodyPr>
          <a:lstStyle/>
          <a:p>
            <a:r>
              <a:rPr lang="en-GB" dirty="0" smtClean="0"/>
              <a:t>Standard academic or political response: Too difficult! Don’t go there!</a:t>
            </a:r>
            <a:endParaRPr lang="en-GB" dirty="0"/>
          </a:p>
        </p:txBody>
      </p:sp>
    </p:spTree>
    <p:extLst>
      <p:ext uri="{BB962C8B-B14F-4D97-AF65-F5344CB8AC3E}">
        <p14:creationId xmlns:p14="http://schemas.microsoft.com/office/powerpoint/2010/main" val="1912611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8101013" y="1989138"/>
            <a:ext cx="503237"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
        <p:nvSpPr>
          <p:cNvPr id="7171" name="Rectangle 3"/>
          <p:cNvSpPr>
            <a:spLocks noChangeArrowheads="1"/>
          </p:cNvSpPr>
          <p:nvPr/>
        </p:nvSpPr>
        <p:spPr bwMode="auto">
          <a:xfrm>
            <a:off x="8101013" y="2781300"/>
            <a:ext cx="503237" cy="576263"/>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
        <p:nvSpPr>
          <p:cNvPr id="7173" name="Rectangle 5"/>
          <p:cNvSpPr>
            <a:spLocks noChangeArrowheads="1"/>
          </p:cNvSpPr>
          <p:nvPr/>
        </p:nvSpPr>
        <p:spPr bwMode="auto">
          <a:xfrm>
            <a:off x="8101013" y="4365625"/>
            <a:ext cx="503237" cy="576263"/>
          </a:xfrm>
          <a:prstGeom prst="rect">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
        <p:nvSpPr>
          <p:cNvPr id="7174" name="Rectangle 6"/>
          <p:cNvSpPr>
            <a:spLocks noChangeArrowheads="1"/>
          </p:cNvSpPr>
          <p:nvPr/>
        </p:nvSpPr>
        <p:spPr bwMode="auto">
          <a:xfrm>
            <a:off x="8101013" y="5157788"/>
            <a:ext cx="503237" cy="576262"/>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
        <p:nvSpPr>
          <p:cNvPr id="7175" name="Rectangle 7"/>
          <p:cNvSpPr>
            <a:spLocks noChangeArrowheads="1"/>
          </p:cNvSpPr>
          <p:nvPr/>
        </p:nvSpPr>
        <p:spPr bwMode="auto">
          <a:xfrm>
            <a:off x="8101013" y="5949950"/>
            <a:ext cx="503237" cy="576263"/>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
        <p:nvSpPr>
          <p:cNvPr id="7176" name="Text Box 8"/>
          <p:cNvSpPr txBox="1">
            <a:spLocks noChangeArrowheads="1"/>
          </p:cNvSpPr>
          <p:nvPr/>
        </p:nvSpPr>
        <p:spPr bwMode="auto">
          <a:xfrm>
            <a:off x="7019925" y="476250"/>
            <a:ext cx="1800225" cy="1328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GB" smtClean="0">
                <a:solidFill>
                  <a:srgbClr val="000000"/>
                </a:solidFill>
              </a:rPr>
              <a:t>2030:</a:t>
            </a:r>
          </a:p>
          <a:p>
            <a:pPr fontAlgn="base">
              <a:spcBef>
                <a:spcPct val="50000"/>
              </a:spcBef>
              <a:spcAft>
                <a:spcPct val="0"/>
              </a:spcAft>
            </a:pPr>
            <a:r>
              <a:rPr lang="en-GB" smtClean="0">
                <a:solidFill>
                  <a:srgbClr val="000000"/>
                </a:solidFill>
              </a:rPr>
              <a:t>Many possible decarbonisation scenarios</a:t>
            </a:r>
          </a:p>
        </p:txBody>
      </p:sp>
      <p:sp>
        <p:nvSpPr>
          <p:cNvPr id="7177" name="Text Box 9"/>
          <p:cNvSpPr txBox="1">
            <a:spLocks noChangeArrowheads="1"/>
          </p:cNvSpPr>
          <p:nvPr/>
        </p:nvSpPr>
        <p:spPr bwMode="auto">
          <a:xfrm>
            <a:off x="3203575" y="2492375"/>
            <a:ext cx="403225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GB" smtClean="0">
                <a:solidFill>
                  <a:srgbClr val="000000"/>
                </a:solidFill>
              </a:rPr>
              <a:t>We explore it, challenge it, make sure it works, tell people about it, write novels about it, invite opponents to tea, get comfortable with it, visit the neighbours regularly, make everybody want to go there</a:t>
            </a:r>
          </a:p>
        </p:txBody>
      </p:sp>
      <p:sp>
        <p:nvSpPr>
          <p:cNvPr id="7172" name="Rectangle 4"/>
          <p:cNvSpPr>
            <a:spLocks noChangeArrowheads="1"/>
          </p:cNvSpPr>
          <p:nvPr/>
        </p:nvSpPr>
        <p:spPr bwMode="auto">
          <a:xfrm>
            <a:off x="7812088" y="3213100"/>
            <a:ext cx="1008062" cy="1223963"/>
          </a:xfrm>
          <a:prstGeom prst="rect">
            <a:avLst/>
          </a:prstGeom>
          <a:gradFill rotWithShape="1">
            <a:gsLst>
              <a:gs pos="0">
                <a:schemeClr val="folHlink">
                  <a:alpha val="71001"/>
                </a:schemeClr>
              </a:gs>
              <a:gs pos="100000">
                <a:schemeClr val="folHlink">
                  <a:alpha val="69000"/>
                </a:scheme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Tree>
    <p:extLst>
      <p:ext uri="{BB962C8B-B14F-4D97-AF65-F5344CB8AC3E}">
        <p14:creationId xmlns:p14="http://schemas.microsoft.com/office/powerpoint/2010/main" val="3197003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8101013" y="1989138"/>
            <a:ext cx="503237"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
        <p:nvSpPr>
          <p:cNvPr id="5123" name="Rectangle 3"/>
          <p:cNvSpPr>
            <a:spLocks noChangeArrowheads="1"/>
          </p:cNvSpPr>
          <p:nvPr/>
        </p:nvSpPr>
        <p:spPr bwMode="auto">
          <a:xfrm>
            <a:off x="8101013" y="2781300"/>
            <a:ext cx="503237" cy="576263"/>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
        <p:nvSpPr>
          <p:cNvPr id="5124" name="Rectangle 4"/>
          <p:cNvSpPr>
            <a:spLocks noChangeArrowheads="1"/>
          </p:cNvSpPr>
          <p:nvPr/>
        </p:nvSpPr>
        <p:spPr bwMode="auto">
          <a:xfrm>
            <a:off x="8101013" y="3573463"/>
            <a:ext cx="503237" cy="576262"/>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
        <p:nvSpPr>
          <p:cNvPr id="5125" name="Rectangle 5"/>
          <p:cNvSpPr>
            <a:spLocks noChangeArrowheads="1"/>
          </p:cNvSpPr>
          <p:nvPr/>
        </p:nvSpPr>
        <p:spPr bwMode="auto">
          <a:xfrm>
            <a:off x="8101013" y="4365625"/>
            <a:ext cx="503237" cy="576263"/>
          </a:xfrm>
          <a:prstGeom prst="rect">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
        <p:nvSpPr>
          <p:cNvPr id="5126" name="Rectangle 6"/>
          <p:cNvSpPr>
            <a:spLocks noChangeArrowheads="1"/>
          </p:cNvSpPr>
          <p:nvPr/>
        </p:nvSpPr>
        <p:spPr bwMode="auto">
          <a:xfrm>
            <a:off x="8101013" y="5157788"/>
            <a:ext cx="503237" cy="576262"/>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
        <p:nvSpPr>
          <p:cNvPr id="5127" name="Rectangle 7"/>
          <p:cNvSpPr>
            <a:spLocks noChangeArrowheads="1"/>
          </p:cNvSpPr>
          <p:nvPr/>
        </p:nvSpPr>
        <p:spPr bwMode="auto">
          <a:xfrm>
            <a:off x="8101013" y="5949950"/>
            <a:ext cx="503237" cy="576263"/>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
        <p:nvSpPr>
          <p:cNvPr id="5133" name="Freeform 13"/>
          <p:cNvSpPr>
            <a:spLocks/>
          </p:cNvSpPr>
          <p:nvPr/>
        </p:nvSpPr>
        <p:spPr bwMode="auto">
          <a:xfrm>
            <a:off x="1331913" y="3429000"/>
            <a:ext cx="6769100" cy="719138"/>
          </a:xfrm>
          <a:custGeom>
            <a:avLst/>
            <a:gdLst>
              <a:gd name="T0" fmla="*/ 4264 w 4264"/>
              <a:gd name="T1" fmla="*/ 272 h 453"/>
              <a:gd name="T2" fmla="*/ 3402 w 4264"/>
              <a:gd name="T3" fmla="*/ 91 h 453"/>
              <a:gd name="T4" fmla="*/ 2495 w 4264"/>
              <a:gd name="T5" fmla="*/ 181 h 453"/>
              <a:gd name="T6" fmla="*/ 1361 w 4264"/>
              <a:gd name="T7" fmla="*/ 272 h 453"/>
              <a:gd name="T8" fmla="*/ 453 w 4264"/>
              <a:gd name="T9" fmla="*/ 408 h 453"/>
              <a:gd name="T10" fmla="*/ 0 w 4264"/>
              <a:gd name="T11" fmla="*/ 0 h 453"/>
            </a:gdLst>
            <a:ahLst/>
            <a:cxnLst>
              <a:cxn ang="0">
                <a:pos x="T0" y="T1"/>
              </a:cxn>
              <a:cxn ang="0">
                <a:pos x="T2" y="T3"/>
              </a:cxn>
              <a:cxn ang="0">
                <a:pos x="T4" y="T5"/>
              </a:cxn>
              <a:cxn ang="0">
                <a:pos x="T6" y="T7"/>
              </a:cxn>
              <a:cxn ang="0">
                <a:pos x="T8" y="T9"/>
              </a:cxn>
              <a:cxn ang="0">
                <a:pos x="T10" y="T11"/>
              </a:cxn>
            </a:cxnLst>
            <a:rect l="0" t="0" r="r" b="b"/>
            <a:pathLst>
              <a:path w="4264" h="453">
                <a:moveTo>
                  <a:pt x="4264" y="272"/>
                </a:moveTo>
                <a:cubicBezTo>
                  <a:pt x="3980" y="189"/>
                  <a:pt x="3697" y="106"/>
                  <a:pt x="3402" y="91"/>
                </a:cubicBezTo>
                <a:cubicBezTo>
                  <a:pt x="3107" y="76"/>
                  <a:pt x="2835" y="151"/>
                  <a:pt x="2495" y="181"/>
                </a:cubicBezTo>
                <a:cubicBezTo>
                  <a:pt x="2155" y="211"/>
                  <a:pt x="1701" y="234"/>
                  <a:pt x="1361" y="272"/>
                </a:cubicBezTo>
                <a:cubicBezTo>
                  <a:pt x="1021" y="310"/>
                  <a:pt x="680" y="453"/>
                  <a:pt x="453" y="408"/>
                </a:cubicBezTo>
                <a:cubicBezTo>
                  <a:pt x="226" y="363"/>
                  <a:pt x="75" y="68"/>
                  <a:pt x="0" y="0"/>
                </a:cubicBezTo>
              </a:path>
            </a:pathLst>
          </a:custGeom>
          <a:noFill/>
          <a:ln w="9525" cap="flat" cmpd="sng">
            <a:solidFill>
              <a:schemeClr val="fo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GB" smtClean="0">
              <a:solidFill>
                <a:srgbClr val="000000"/>
              </a:solidFill>
            </a:endParaRPr>
          </a:p>
        </p:txBody>
      </p:sp>
      <p:sp>
        <p:nvSpPr>
          <p:cNvPr id="5134" name="Freeform 14"/>
          <p:cNvSpPr>
            <a:spLocks/>
          </p:cNvSpPr>
          <p:nvPr/>
        </p:nvSpPr>
        <p:spPr bwMode="auto">
          <a:xfrm>
            <a:off x="1187450" y="1855788"/>
            <a:ext cx="6840538" cy="3937000"/>
          </a:xfrm>
          <a:custGeom>
            <a:avLst/>
            <a:gdLst>
              <a:gd name="T0" fmla="*/ 4309 w 4309"/>
              <a:gd name="T1" fmla="*/ 1263 h 2480"/>
              <a:gd name="T2" fmla="*/ 3720 w 4309"/>
              <a:gd name="T3" fmla="*/ 1807 h 2480"/>
              <a:gd name="T4" fmla="*/ 2631 w 4309"/>
              <a:gd name="T5" fmla="*/ 2397 h 2480"/>
              <a:gd name="T6" fmla="*/ 2313 w 4309"/>
              <a:gd name="T7" fmla="*/ 2306 h 2480"/>
              <a:gd name="T8" fmla="*/ 2268 w 4309"/>
              <a:gd name="T9" fmla="*/ 1944 h 2480"/>
              <a:gd name="T10" fmla="*/ 2404 w 4309"/>
              <a:gd name="T11" fmla="*/ 1717 h 2480"/>
              <a:gd name="T12" fmla="*/ 2540 w 4309"/>
              <a:gd name="T13" fmla="*/ 1626 h 2480"/>
              <a:gd name="T14" fmla="*/ 2722 w 4309"/>
              <a:gd name="T15" fmla="*/ 1490 h 2480"/>
              <a:gd name="T16" fmla="*/ 2994 w 4309"/>
              <a:gd name="T17" fmla="*/ 1172 h 2480"/>
              <a:gd name="T18" fmla="*/ 2767 w 4309"/>
              <a:gd name="T19" fmla="*/ 719 h 2480"/>
              <a:gd name="T20" fmla="*/ 1951 w 4309"/>
              <a:gd name="T21" fmla="*/ 537 h 2480"/>
              <a:gd name="T22" fmla="*/ 1452 w 4309"/>
              <a:gd name="T23" fmla="*/ 265 h 2480"/>
              <a:gd name="T24" fmla="*/ 726 w 4309"/>
              <a:gd name="T25" fmla="*/ 38 h 2480"/>
              <a:gd name="T26" fmla="*/ 0 w 4309"/>
              <a:gd name="T27" fmla="*/ 492 h 2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09" h="2480">
                <a:moveTo>
                  <a:pt x="4309" y="1263"/>
                </a:moveTo>
                <a:cubicBezTo>
                  <a:pt x="4154" y="1440"/>
                  <a:pt x="4000" y="1618"/>
                  <a:pt x="3720" y="1807"/>
                </a:cubicBezTo>
                <a:cubicBezTo>
                  <a:pt x="3440" y="1996"/>
                  <a:pt x="2866" y="2314"/>
                  <a:pt x="2631" y="2397"/>
                </a:cubicBezTo>
                <a:cubicBezTo>
                  <a:pt x="2396" y="2480"/>
                  <a:pt x="2373" y="2381"/>
                  <a:pt x="2313" y="2306"/>
                </a:cubicBezTo>
                <a:cubicBezTo>
                  <a:pt x="2253" y="2231"/>
                  <a:pt x="2253" y="2042"/>
                  <a:pt x="2268" y="1944"/>
                </a:cubicBezTo>
                <a:cubicBezTo>
                  <a:pt x="2283" y="1846"/>
                  <a:pt x="2359" y="1770"/>
                  <a:pt x="2404" y="1717"/>
                </a:cubicBezTo>
                <a:cubicBezTo>
                  <a:pt x="2449" y="1664"/>
                  <a:pt x="2487" y="1664"/>
                  <a:pt x="2540" y="1626"/>
                </a:cubicBezTo>
                <a:cubicBezTo>
                  <a:pt x="2593" y="1588"/>
                  <a:pt x="2646" y="1566"/>
                  <a:pt x="2722" y="1490"/>
                </a:cubicBezTo>
                <a:cubicBezTo>
                  <a:pt x="2798" y="1414"/>
                  <a:pt x="2987" y="1300"/>
                  <a:pt x="2994" y="1172"/>
                </a:cubicBezTo>
                <a:cubicBezTo>
                  <a:pt x="3001" y="1044"/>
                  <a:pt x="2941" y="825"/>
                  <a:pt x="2767" y="719"/>
                </a:cubicBezTo>
                <a:cubicBezTo>
                  <a:pt x="2593" y="613"/>
                  <a:pt x="2170" y="613"/>
                  <a:pt x="1951" y="537"/>
                </a:cubicBezTo>
                <a:cubicBezTo>
                  <a:pt x="1732" y="461"/>
                  <a:pt x="1656" y="348"/>
                  <a:pt x="1452" y="265"/>
                </a:cubicBezTo>
                <a:cubicBezTo>
                  <a:pt x="1248" y="182"/>
                  <a:pt x="968" y="0"/>
                  <a:pt x="726" y="38"/>
                </a:cubicBezTo>
                <a:cubicBezTo>
                  <a:pt x="484" y="76"/>
                  <a:pt x="242" y="284"/>
                  <a:pt x="0" y="492"/>
                </a:cubicBezTo>
              </a:path>
            </a:pathLst>
          </a:custGeom>
          <a:noFill/>
          <a:ln w="9525" cap="flat"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GB" smtClean="0">
              <a:solidFill>
                <a:srgbClr val="000000"/>
              </a:solidFill>
            </a:endParaRPr>
          </a:p>
        </p:txBody>
      </p:sp>
      <p:sp>
        <p:nvSpPr>
          <p:cNvPr id="5135" name="Freeform 15"/>
          <p:cNvSpPr>
            <a:spLocks/>
          </p:cNvSpPr>
          <p:nvPr/>
        </p:nvSpPr>
        <p:spPr bwMode="auto">
          <a:xfrm>
            <a:off x="1079500" y="1778000"/>
            <a:ext cx="6961188" cy="3606800"/>
          </a:xfrm>
          <a:custGeom>
            <a:avLst/>
            <a:gdLst>
              <a:gd name="T0" fmla="*/ 4377 w 4385"/>
              <a:gd name="T1" fmla="*/ 1267 h 2272"/>
              <a:gd name="T2" fmla="*/ 4196 w 4385"/>
              <a:gd name="T3" fmla="*/ 1176 h 2272"/>
              <a:gd name="T4" fmla="*/ 3243 w 4385"/>
              <a:gd name="T5" fmla="*/ 314 h 2272"/>
              <a:gd name="T6" fmla="*/ 2907 w 4385"/>
              <a:gd name="T7" fmla="*/ 111 h 2272"/>
              <a:gd name="T8" fmla="*/ 2427 w 4385"/>
              <a:gd name="T9" fmla="*/ 42 h 2272"/>
              <a:gd name="T10" fmla="*/ 1746 w 4385"/>
              <a:gd name="T11" fmla="*/ 360 h 2272"/>
              <a:gd name="T12" fmla="*/ 1520 w 4385"/>
              <a:gd name="T13" fmla="*/ 949 h 2272"/>
              <a:gd name="T14" fmla="*/ 1429 w 4385"/>
              <a:gd name="T15" fmla="*/ 1358 h 2272"/>
              <a:gd name="T16" fmla="*/ 1293 w 4385"/>
              <a:gd name="T17" fmla="*/ 1993 h 2272"/>
              <a:gd name="T18" fmla="*/ 703 w 4385"/>
              <a:gd name="T19" fmla="*/ 2219 h 2272"/>
              <a:gd name="T20" fmla="*/ 113 w 4385"/>
              <a:gd name="T21" fmla="*/ 1675 h 2272"/>
              <a:gd name="T22" fmla="*/ 23 w 4385"/>
              <a:gd name="T23" fmla="*/ 1494 h 2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385" h="2272">
                <a:moveTo>
                  <a:pt x="4377" y="1267"/>
                </a:moveTo>
                <a:cubicBezTo>
                  <a:pt x="4381" y="1301"/>
                  <a:pt x="4385" y="1335"/>
                  <a:pt x="4196" y="1176"/>
                </a:cubicBezTo>
                <a:cubicBezTo>
                  <a:pt x="4007" y="1017"/>
                  <a:pt x="3458" y="492"/>
                  <a:pt x="3243" y="314"/>
                </a:cubicBezTo>
                <a:cubicBezTo>
                  <a:pt x="3028" y="136"/>
                  <a:pt x="3043" y="156"/>
                  <a:pt x="2907" y="111"/>
                </a:cubicBezTo>
                <a:cubicBezTo>
                  <a:pt x="2771" y="66"/>
                  <a:pt x="2620" y="0"/>
                  <a:pt x="2427" y="42"/>
                </a:cubicBezTo>
                <a:cubicBezTo>
                  <a:pt x="2234" y="84"/>
                  <a:pt x="1897" y="209"/>
                  <a:pt x="1746" y="360"/>
                </a:cubicBezTo>
                <a:cubicBezTo>
                  <a:pt x="1595" y="511"/>
                  <a:pt x="1573" y="783"/>
                  <a:pt x="1520" y="949"/>
                </a:cubicBezTo>
                <a:cubicBezTo>
                  <a:pt x="1467" y="1115"/>
                  <a:pt x="1467" y="1184"/>
                  <a:pt x="1429" y="1358"/>
                </a:cubicBezTo>
                <a:cubicBezTo>
                  <a:pt x="1391" y="1532"/>
                  <a:pt x="1414" y="1849"/>
                  <a:pt x="1293" y="1993"/>
                </a:cubicBezTo>
                <a:cubicBezTo>
                  <a:pt x="1172" y="2137"/>
                  <a:pt x="900" y="2272"/>
                  <a:pt x="703" y="2219"/>
                </a:cubicBezTo>
                <a:cubicBezTo>
                  <a:pt x="506" y="2166"/>
                  <a:pt x="226" y="1796"/>
                  <a:pt x="113" y="1675"/>
                </a:cubicBezTo>
                <a:cubicBezTo>
                  <a:pt x="0" y="1554"/>
                  <a:pt x="11" y="1524"/>
                  <a:pt x="23" y="1494"/>
                </a:cubicBezTo>
              </a:path>
            </a:pathLst>
          </a:custGeom>
          <a:noFill/>
          <a:ln w="9525" cap="flat" cmpd="sng">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GB" smtClean="0">
              <a:solidFill>
                <a:srgbClr val="000000"/>
              </a:solidFill>
            </a:endParaRPr>
          </a:p>
        </p:txBody>
      </p:sp>
      <p:sp>
        <p:nvSpPr>
          <p:cNvPr id="5136" name="Freeform 16"/>
          <p:cNvSpPr>
            <a:spLocks/>
          </p:cNvSpPr>
          <p:nvPr/>
        </p:nvSpPr>
        <p:spPr bwMode="auto">
          <a:xfrm>
            <a:off x="827088" y="860425"/>
            <a:ext cx="7129462" cy="4503738"/>
          </a:xfrm>
          <a:custGeom>
            <a:avLst/>
            <a:gdLst>
              <a:gd name="T0" fmla="*/ 4491 w 4491"/>
              <a:gd name="T1" fmla="*/ 1890 h 2837"/>
              <a:gd name="T2" fmla="*/ 3901 w 4491"/>
              <a:gd name="T3" fmla="*/ 2072 h 2837"/>
              <a:gd name="T4" fmla="*/ 3584 w 4491"/>
              <a:gd name="T5" fmla="*/ 2344 h 2837"/>
              <a:gd name="T6" fmla="*/ 3528 w 4491"/>
              <a:gd name="T7" fmla="*/ 2513 h 2837"/>
              <a:gd name="T8" fmla="*/ 3633 w 4491"/>
              <a:gd name="T9" fmla="*/ 2687 h 2837"/>
              <a:gd name="T10" fmla="*/ 4061 w 4491"/>
              <a:gd name="T11" fmla="*/ 2818 h 2837"/>
              <a:gd name="T12" fmla="*/ 4309 w 4491"/>
              <a:gd name="T13" fmla="*/ 2571 h 2837"/>
              <a:gd name="T14" fmla="*/ 4173 w 4491"/>
              <a:gd name="T15" fmla="*/ 2344 h 2837"/>
              <a:gd name="T16" fmla="*/ 3947 w 4491"/>
              <a:gd name="T17" fmla="*/ 2162 h 2837"/>
              <a:gd name="T18" fmla="*/ 3357 w 4491"/>
              <a:gd name="T19" fmla="*/ 1799 h 2837"/>
              <a:gd name="T20" fmla="*/ 3175 w 4491"/>
              <a:gd name="T21" fmla="*/ 1255 h 2837"/>
              <a:gd name="T22" fmla="*/ 2994 w 4491"/>
              <a:gd name="T23" fmla="*/ 620 h 2837"/>
              <a:gd name="T24" fmla="*/ 2223 w 4491"/>
              <a:gd name="T25" fmla="*/ 76 h 2837"/>
              <a:gd name="T26" fmla="*/ 1180 w 4491"/>
              <a:gd name="T27" fmla="*/ 167 h 2837"/>
              <a:gd name="T28" fmla="*/ 1044 w 4491"/>
              <a:gd name="T29" fmla="*/ 711 h 2837"/>
              <a:gd name="T30" fmla="*/ 1089 w 4491"/>
              <a:gd name="T31" fmla="*/ 1164 h 2837"/>
              <a:gd name="T32" fmla="*/ 227 w 4491"/>
              <a:gd name="T33" fmla="*/ 1845 h 2837"/>
              <a:gd name="T34" fmla="*/ 0 w 4491"/>
              <a:gd name="T35" fmla="*/ 1799 h 2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491" h="2837">
                <a:moveTo>
                  <a:pt x="4491" y="1890"/>
                </a:moveTo>
                <a:cubicBezTo>
                  <a:pt x="4271" y="1943"/>
                  <a:pt x="4052" y="1996"/>
                  <a:pt x="3901" y="2072"/>
                </a:cubicBezTo>
                <a:cubicBezTo>
                  <a:pt x="3750" y="2148"/>
                  <a:pt x="3646" y="2271"/>
                  <a:pt x="3584" y="2344"/>
                </a:cubicBezTo>
                <a:cubicBezTo>
                  <a:pt x="3522" y="2417"/>
                  <a:pt x="3520" y="2456"/>
                  <a:pt x="3528" y="2513"/>
                </a:cubicBezTo>
                <a:cubicBezTo>
                  <a:pt x="3536" y="2570"/>
                  <a:pt x="3544" y="2636"/>
                  <a:pt x="3633" y="2687"/>
                </a:cubicBezTo>
                <a:cubicBezTo>
                  <a:pt x="3722" y="2738"/>
                  <a:pt x="3948" y="2837"/>
                  <a:pt x="4061" y="2818"/>
                </a:cubicBezTo>
                <a:cubicBezTo>
                  <a:pt x="4174" y="2799"/>
                  <a:pt x="4290" y="2650"/>
                  <a:pt x="4309" y="2571"/>
                </a:cubicBezTo>
                <a:cubicBezTo>
                  <a:pt x="4328" y="2492"/>
                  <a:pt x="4233" y="2412"/>
                  <a:pt x="4173" y="2344"/>
                </a:cubicBezTo>
                <a:cubicBezTo>
                  <a:pt x="4113" y="2276"/>
                  <a:pt x="4083" y="2253"/>
                  <a:pt x="3947" y="2162"/>
                </a:cubicBezTo>
                <a:cubicBezTo>
                  <a:pt x="3811" y="2071"/>
                  <a:pt x="3486" y="1950"/>
                  <a:pt x="3357" y="1799"/>
                </a:cubicBezTo>
                <a:cubicBezTo>
                  <a:pt x="3228" y="1648"/>
                  <a:pt x="3235" y="1452"/>
                  <a:pt x="3175" y="1255"/>
                </a:cubicBezTo>
                <a:cubicBezTo>
                  <a:pt x="3115" y="1058"/>
                  <a:pt x="3153" y="816"/>
                  <a:pt x="2994" y="620"/>
                </a:cubicBezTo>
                <a:cubicBezTo>
                  <a:pt x="2835" y="424"/>
                  <a:pt x="2525" y="152"/>
                  <a:pt x="2223" y="76"/>
                </a:cubicBezTo>
                <a:cubicBezTo>
                  <a:pt x="1921" y="0"/>
                  <a:pt x="1376" y="61"/>
                  <a:pt x="1180" y="167"/>
                </a:cubicBezTo>
                <a:cubicBezTo>
                  <a:pt x="984" y="273"/>
                  <a:pt x="1059" y="545"/>
                  <a:pt x="1044" y="711"/>
                </a:cubicBezTo>
                <a:cubicBezTo>
                  <a:pt x="1029" y="877"/>
                  <a:pt x="1225" y="975"/>
                  <a:pt x="1089" y="1164"/>
                </a:cubicBezTo>
                <a:cubicBezTo>
                  <a:pt x="953" y="1353"/>
                  <a:pt x="408" y="1739"/>
                  <a:pt x="227" y="1845"/>
                </a:cubicBezTo>
                <a:cubicBezTo>
                  <a:pt x="46" y="1951"/>
                  <a:pt x="23" y="1875"/>
                  <a:pt x="0" y="1799"/>
                </a:cubicBezTo>
              </a:path>
            </a:pathLst>
          </a:custGeom>
          <a:noFill/>
          <a:ln w="9525" cap="flat" cmpd="sng">
            <a:solidFill>
              <a:srgbClr val="FF99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GB" smtClean="0">
              <a:solidFill>
                <a:srgbClr val="000000"/>
              </a:solidFill>
            </a:endParaRPr>
          </a:p>
        </p:txBody>
      </p:sp>
      <p:sp>
        <p:nvSpPr>
          <p:cNvPr id="5137" name="Freeform 17"/>
          <p:cNvSpPr>
            <a:spLocks/>
          </p:cNvSpPr>
          <p:nvPr/>
        </p:nvSpPr>
        <p:spPr bwMode="auto">
          <a:xfrm>
            <a:off x="1042988" y="2997200"/>
            <a:ext cx="6913562" cy="2324100"/>
          </a:xfrm>
          <a:custGeom>
            <a:avLst/>
            <a:gdLst>
              <a:gd name="T0" fmla="*/ 4355 w 4355"/>
              <a:gd name="T1" fmla="*/ 544 h 1464"/>
              <a:gd name="T2" fmla="*/ 3720 w 4355"/>
              <a:gd name="T3" fmla="*/ 499 h 1464"/>
              <a:gd name="T4" fmla="*/ 3130 w 4355"/>
              <a:gd name="T5" fmla="*/ 1088 h 1464"/>
              <a:gd name="T6" fmla="*/ 2767 w 4355"/>
              <a:gd name="T7" fmla="*/ 1406 h 1464"/>
              <a:gd name="T8" fmla="*/ 2310 w 4355"/>
              <a:gd name="T9" fmla="*/ 1437 h 1464"/>
              <a:gd name="T10" fmla="*/ 1951 w 4355"/>
              <a:gd name="T11" fmla="*/ 1361 h 1464"/>
              <a:gd name="T12" fmla="*/ 1270 w 4355"/>
              <a:gd name="T13" fmla="*/ 952 h 1464"/>
              <a:gd name="T14" fmla="*/ 681 w 4355"/>
              <a:gd name="T15" fmla="*/ 499 h 1464"/>
              <a:gd name="T16" fmla="*/ 0 w 4355"/>
              <a:gd name="T17" fmla="*/ 0 h 1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55" h="1464">
                <a:moveTo>
                  <a:pt x="4355" y="544"/>
                </a:moveTo>
                <a:cubicBezTo>
                  <a:pt x="4139" y="476"/>
                  <a:pt x="3924" y="408"/>
                  <a:pt x="3720" y="499"/>
                </a:cubicBezTo>
                <a:cubicBezTo>
                  <a:pt x="3516" y="590"/>
                  <a:pt x="3289" y="937"/>
                  <a:pt x="3130" y="1088"/>
                </a:cubicBezTo>
                <a:cubicBezTo>
                  <a:pt x="2971" y="1239"/>
                  <a:pt x="2904" y="1348"/>
                  <a:pt x="2767" y="1406"/>
                </a:cubicBezTo>
                <a:cubicBezTo>
                  <a:pt x="2630" y="1464"/>
                  <a:pt x="2446" y="1444"/>
                  <a:pt x="2310" y="1437"/>
                </a:cubicBezTo>
                <a:cubicBezTo>
                  <a:pt x="2174" y="1430"/>
                  <a:pt x="2124" y="1442"/>
                  <a:pt x="1951" y="1361"/>
                </a:cubicBezTo>
                <a:cubicBezTo>
                  <a:pt x="1778" y="1280"/>
                  <a:pt x="1482" y="1096"/>
                  <a:pt x="1270" y="952"/>
                </a:cubicBezTo>
                <a:cubicBezTo>
                  <a:pt x="1058" y="808"/>
                  <a:pt x="893" y="658"/>
                  <a:pt x="681" y="499"/>
                </a:cubicBezTo>
                <a:cubicBezTo>
                  <a:pt x="469" y="340"/>
                  <a:pt x="234" y="170"/>
                  <a:pt x="0" y="0"/>
                </a:cubicBezTo>
              </a:path>
            </a:pathLst>
          </a:custGeom>
          <a:noFill/>
          <a:ln w="9525" cap="flat" cmpd="sng">
            <a:solidFill>
              <a:srgbClr val="3399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GB" smtClean="0">
              <a:solidFill>
                <a:srgbClr val="000000"/>
              </a:solidFill>
            </a:endParaRPr>
          </a:p>
        </p:txBody>
      </p:sp>
      <p:sp>
        <p:nvSpPr>
          <p:cNvPr id="5138" name="Text Box 18"/>
          <p:cNvSpPr txBox="1">
            <a:spLocks noChangeArrowheads="1"/>
          </p:cNvSpPr>
          <p:nvPr/>
        </p:nvSpPr>
        <p:spPr bwMode="auto">
          <a:xfrm>
            <a:off x="2843213" y="549275"/>
            <a:ext cx="3673475" cy="1328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GB" smtClean="0">
                <a:solidFill>
                  <a:srgbClr val="000000"/>
                </a:solidFill>
              </a:rPr>
              <a:t>2011-2030:</a:t>
            </a:r>
          </a:p>
          <a:p>
            <a:pPr fontAlgn="base">
              <a:spcBef>
                <a:spcPct val="50000"/>
              </a:spcBef>
              <a:spcAft>
                <a:spcPct val="0"/>
              </a:spcAft>
            </a:pPr>
            <a:r>
              <a:rPr lang="en-GB" smtClean="0">
                <a:solidFill>
                  <a:srgbClr val="000000"/>
                </a:solidFill>
              </a:rPr>
              <a:t>Remain aware there are many possible decarbonisation trajectories</a:t>
            </a:r>
          </a:p>
        </p:txBody>
      </p:sp>
    </p:spTree>
    <p:extLst>
      <p:ext uri="{BB962C8B-B14F-4D97-AF65-F5344CB8AC3E}">
        <p14:creationId xmlns:p14="http://schemas.microsoft.com/office/powerpoint/2010/main" val="22935050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286" name="Group 94"/>
          <p:cNvGraphicFramePr>
            <a:graphicFrameLocks noGrp="1"/>
          </p:cNvGraphicFramePr>
          <p:nvPr>
            <p:ph/>
          </p:nvPr>
        </p:nvGraphicFramePr>
        <p:xfrm>
          <a:off x="323850" y="692150"/>
          <a:ext cx="8362950" cy="5459668"/>
        </p:xfrm>
        <a:graphic>
          <a:graphicData uri="http://schemas.openxmlformats.org/drawingml/2006/table">
            <a:tbl>
              <a:tblPr/>
              <a:tblGrid>
                <a:gridCol w="1368425"/>
                <a:gridCol w="1223963"/>
                <a:gridCol w="1295400"/>
                <a:gridCol w="1223962"/>
                <a:gridCol w="1223963"/>
                <a:gridCol w="1008062"/>
                <a:gridCol w="1019175"/>
              </a:tblGrid>
              <a:tr h="557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2012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2015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2020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2025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2030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2050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63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cs typeface="Arial" charset="0"/>
                        </a:rPr>
                        <a:t>International agreements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cs typeface="Arial" charset="0"/>
                        </a:rPr>
                        <a:t>Provisional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cs typeface="Arial" charset="0"/>
                        </a:rPr>
                        <a:t>Kyoto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cs typeface="Arial" charset="0"/>
                        </a:rPr>
                        <a:t>Full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cs typeface="Arial" charset="0"/>
                        </a:rPr>
                        <a:t>Kyoto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cs typeface="Arial" charset="0"/>
                        </a:rPr>
                        <a:t>Phased implementation of C&amp;C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cs typeface="Arial" charset="0"/>
                        </a:rPr>
                        <a:t>Harmonised caps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4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cs typeface="Arial" charset="0"/>
                        </a:rPr>
                        <a:t>Research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cs typeface="Arial" charset="0"/>
                        </a:rPr>
                        <a:t>2</a:t>
                      </a:r>
                      <a:r>
                        <a:rPr kumimoji="0" lang="en-GB" sz="1400" b="0" i="0" u="none" strike="noStrike" cap="none" normalizeH="0" baseline="30000" smtClean="0">
                          <a:ln>
                            <a:noFill/>
                          </a:ln>
                          <a:solidFill>
                            <a:schemeClr val="tx1"/>
                          </a:solidFill>
                          <a:effectLst/>
                          <a:latin typeface="Arial" charset="0"/>
                          <a:cs typeface="Arial" charset="0"/>
                        </a:rPr>
                        <a:t>nd</a:t>
                      </a:r>
                      <a:r>
                        <a:rPr kumimoji="0" lang="en-GB" sz="1400" b="0" i="0" u="none" strike="noStrike" cap="none" normalizeH="0" baseline="0" smtClean="0">
                          <a:ln>
                            <a:noFill/>
                          </a:ln>
                          <a:solidFill>
                            <a:schemeClr val="tx1"/>
                          </a:solidFill>
                          <a:effectLst/>
                          <a:latin typeface="Arial" charset="0"/>
                          <a:cs typeface="Arial" charset="0"/>
                        </a:rPr>
                        <a:t> generation biomass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cs typeface="Arial" charset="0"/>
                        </a:rPr>
                        <a:t>Energy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cs typeface="Arial" charset="0"/>
                        </a:rPr>
                        <a:t>storage technologies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cs typeface="Arial" charset="0"/>
                        </a:rPr>
                        <a:t>The nitrogen problem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cs typeface="Arial" charset="0"/>
                        </a:rPr>
                        <a:t>New food techno-logies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4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cs typeface="Arial" charset="0"/>
                        </a:rPr>
                        <a:t>Infrastructure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cs typeface="Arial" charset="0"/>
                        </a:rPr>
                        <a:t>Strengthen national grids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cs typeface="Arial" charset="0"/>
                        </a:rPr>
                        <a:t>Euro super-grid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cs typeface="Arial" charset="0"/>
                        </a:rPr>
                        <a:t>Re-modelled gas grid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cs typeface="Arial" charset="0"/>
                        </a:rPr>
                        <a:t>Integrated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cs typeface="Arial" charset="0"/>
                        </a:rPr>
                        <a:t>Super-grids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63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cs typeface="Arial" charset="0"/>
                        </a:rPr>
                        <a:t>Other technical developments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cs typeface="Arial" charset="0"/>
                        </a:rPr>
                        <a:t>Variability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cs typeface="Arial" charset="0"/>
                        </a:rPr>
                        <a:t>technologies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cs typeface="Arial" charset="0"/>
                        </a:rPr>
                        <a:t>Offshore wind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cs typeface="Arial" charset="0"/>
                        </a:rPr>
                        <a:t>Hybrid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cs typeface="Arial" charset="0"/>
                        </a:rPr>
                        <a:t>hydrogen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cs typeface="Arial" charset="0"/>
                        </a:rPr>
                        <a:t>Other Marine 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cs typeface="Arial" charset="0"/>
                        </a:rPr>
                        <a:t>CSP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4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cs typeface="Arial" charset="0"/>
                        </a:rPr>
                        <a:t>Legal and financial instruments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cs typeface="Arial" charset="0"/>
                        </a:rPr>
                        <a:t>Planning regulations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cs typeface="Arial" charset="0"/>
                        </a:rPr>
                        <a:t>Various environ-mental taxes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cs typeface="Arial" charset="0"/>
                        </a:rPr>
                        <a:t>Full carbon tax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cs typeface="Arial" charset="0"/>
                        </a:rPr>
                        <a:t>Import regulations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281" name="Text Box 89"/>
          <p:cNvSpPr txBox="1">
            <a:spLocks noChangeArrowheads="1"/>
          </p:cNvSpPr>
          <p:nvPr/>
        </p:nvSpPr>
        <p:spPr bwMode="auto">
          <a:xfrm>
            <a:off x="611188" y="115888"/>
            <a:ext cx="79930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GB" smtClean="0">
                <a:solidFill>
                  <a:srgbClr val="000000"/>
                </a:solidFill>
              </a:rPr>
              <a:t>THEN WE WORK BACK FROM 2030 AND FILL IN TABLES LIKE THIS</a:t>
            </a:r>
          </a:p>
        </p:txBody>
      </p:sp>
      <p:sp>
        <p:nvSpPr>
          <p:cNvPr id="8282" name="Text Box 90"/>
          <p:cNvSpPr txBox="1">
            <a:spLocks noChangeArrowheads="1"/>
          </p:cNvSpPr>
          <p:nvPr/>
        </p:nvSpPr>
        <p:spPr bwMode="auto">
          <a:xfrm>
            <a:off x="1042988" y="6165850"/>
            <a:ext cx="28082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GB" smtClean="0">
                <a:solidFill>
                  <a:srgbClr val="000000"/>
                </a:solidFill>
              </a:rPr>
              <a:t>Etc: lots more categories</a:t>
            </a:r>
          </a:p>
        </p:txBody>
      </p:sp>
      <p:sp>
        <p:nvSpPr>
          <p:cNvPr id="8283" name="AutoShape 91"/>
          <p:cNvSpPr>
            <a:spLocks noChangeArrowheads="1"/>
          </p:cNvSpPr>
          <p:nvPr/>
        </p:nvSpPr>
        <p:spPr bwMode="auto">
          <a:xfrm>
            <a:off x="684213" y="6021388"/>
            <a:ext cx="574675" cy="647700"/>
          </a:xfrm>
          <a:prstGeom prst="downArrow">
            <a:avLst>
              <a:gd name="adj1" fmla="val 50000"/>
              <a:gd name="adj2" fmla="val 28177"/>
            </a:avLst>
          </a:prstGeom>
          <a:solidFill>
            <a:srgbClr val="FF99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Tree>
    <p:extLst>
      <p:ext uri="{BB962C8B-B14F-4D97-AF65-F5344CB8AC3E}">
        <p14:creationId xmlns:p14="http://schemas.microsoft.com/office/powerpoint/2010/main" val="5099379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8101013" y="1989138"/>
            <a:ext cx="503237"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
        <p:nvSpPr>
          <p:cNvPr id="6147" name="Rectangle 3"/>
          <p:cNvSpPr>
            <a:spLocks noChangeArrowheads="1"/>
          </p:cNvSpPr>
          <p:nvPr/>
        </p:nvSpPr>
        <p:spPr bwMode="auto">
          <a:xfrm>
            <a:off x="8101013" y="2781300"/>
            <a:ext cx="503237" cy="576263"/>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
        <p:nvSpPr>
          <p:cNvPr id="6148" name="Rectangle 4"/>
          <p:cNvSpPr>
            <a:spLocks noChangeArrowheads="1"/>
          </p:cNvSpPr>
          <p:nvPr/>
        </p:nvSpPr>
        <p:spPr bwMode="auto">
          <a:xfrm>
            <a:off x="8101013" y="3573463"/>
            <a:ext cx="503237" cy="576262"/>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
        <p:nvSpPr>
          <p:cNvPr id="6149" name="Rectangle 5"/>
          <p:cNvSpPr>
            <a:spLocks noChangeArrowheads="1"/>
          </p:cNvSpPr>
          <p:nvPr/>
        </p:nvSpPr>
        <p:spPr bwMode="auto">
          <a:xfrm>
            <a:off x="8101013" y="4365625"/>
            <a:ext cx="503237" cy="576263"/>
          </a:xfrm>
          <a:prstGeom prst="rect">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
        <p:nvSpPr>
          <p:cNvPr id="6150" name="Rectangle 6"/>
          <p:cNvSpPr>
            <a:spLocks noChangeArrowheads="1"/>
          </p:cNvSpPr>
          <p:nvPr/>
        </p:nvSpPr>
        <p:spPr bwMode="auto">
          <a:xfrm>
            <a:off x="8101013" y="5157788"/>
            <a:ext cx="503237" cy="576262"/>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
        <p:nvSpPr>
          <p:cNvPr id="6151" name="Rectangle 7"/>
          <p:cNvSpPr>
            <a:spLocks noChangeArrowheads="1"/>
          </p:cNvSpPr>
          <p:nvPr/>
        </p:nvSpPr>
        <p:spPr bwMode="auto">
          <a:xfrm>
            <a:off x="8101013" y="5949950"/>
            <a:ext cx="503237" cy="576263"/>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
        <p:nvSpPr>
          <p:cNvPr id="6152" name="Freeform 8"/>
          <p:cNvSpPr>
            <a:spLocks/>
          </p:cNvSpPr>
          <p:nvPr/>
        </p:nvSpPr>
        <p:spPr bwMode="auto">
          <a:xfrm>
            <a:off x="1331913" y="3429000"/>
            <a:ext cx="6769100" cy="719138"/>
          </a:xfrm>
          <a:custGeom>
            <a:avLst/>
            <a:gdLst>
              <a:gd name="T0" fmla="*/ 4264 w 4264"/>
              <a:gd name="T1" fmla="*/ 272 h 453"/>
              <a:gd name="T2" fmla="*/ 3402 w 4264"/>
              <a:gd name="T3" fmla="*/ 91 h 453"/>
              <a:gd name="T4" fmla="*/ 2495 w 4264"/>
              <a:gd name="T5" fmla="*/ 181 h 453"/>
              <a:gd name="T6" fmla="*/ 1361 w 4264"/>
              <a:gd name="T7" fmla="*/ 272 h 453"/>
              <a:gd name="T8" fmla="*/ 453 w 4264"/>
              <a:gd name="T9" fmla="*/ 408 h 453"/>
              <a:gd name="T10" fmla="*/ 0 w 4264"/>
              <a:gd name="T11" fmla="*/ 0 h 453"/>
            </a:gdLst>
            <a:ahLst/>
            <a:cxnLst>
              <a:cxn ang="0">
                <a:pos x="T0" y="T1"/>
              </a:cxn>
              <a:cxn ang="0">
                <a:pos x="T2" y="T3"/>
              </a:cxn>
              <a:cxn ang="0">
                <a:pos x="T4" y="T5"/>
              </a:cxn>
              <a:cxn ang="0">
                <a:pos x="T6" y="T7"/>
              </a:cxn>
              <a:cxn ang="0">
                <a:pos x="T8" y="T9"/>
              </a:cxn>
              <a:cxn ang="0">
                <a:pos x="T10" y="T11"/>
              </a:cxn>
            </a:cxnLst>
            <a:rect l="0" t="0" r="r" b="b"/>
            <a:pathLst>
              <a:path w="4264" h="453">
                <a:moveTo>
                  <a:pt x="4264" y="272"/>
                </a:moveTo>
                <a:cubicBezTo>
                  <a:pt x="3980" y="189"/>
                  <a:pt x="3697" y="106"/>
                  <a:pt x="3402" y="91"/>
                </a:cubicBezTo>
                <a:cubicBezTo>
                  <a:pt x="3107" y="76"/>
                  <a:pt x="2835" y="151"/>
                  <a:pt x="2495" y="181"/>
                </a:cubicBezTo>
                <a:cubicBezTo>
                  <a:pt x="2155" y="211"/>
                  <a:pt x="1701" y="234"/>
                  <a:pt x="1361" y="272"/>
                </a:cubicBezTo>
                <a:cubicBezTo>
                  <a:pt x="1021" y="310"/>
                  <a:pt x="680" y="453"/>
                  <a:pt x="453" y="408"/>
                </a:cubicBezTo>
                <a:cubicBezTo>
                  <a:pt x="226" y="363"/>
                  <a:pt x="75" y="68"/>
                  <a:pt x="0" y="0"/>
                </a:cubicBezTo>
              </a:path>
            </a:pathLst>
          </a:custGeom>
          <a:noFill/>
          <a:ln w="9525" cap="flat" cmpd="sng">
            <a:solidFill>
              <a:schemeClr val="fo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GB" smtClean="0">
              <a:solidFill>
                <a:srgbClr val="000000"/>
              </a:solidFill>
            </a:endParaRPr>
          </a:p>
        </p:txBody>
      </p:sp>
      <p:sp>
        <p:nvSpPr>
          <p:cNvPr id="6153" name="Freeform 9"/>
          <p:cNvSpPr>
            <a:spLocks/>
          </p:cNvSpPr>
          <p:nvPr/>
        </p:nvSpPr>
        <p:spPr bwMode="auto">
          <a:xfrm>
            <a:off x="1187450" y="1855788"/>
            <a:ext cx="6840538" cy="3937000"/>
          </a:xfrm>
          <a:custGeom>
            <a:avLst/>
            <a:gdLst>
              <a:gd name="T0" fmla="*/ 4309 w 4309"/>
              <a:gd name="T1" fmla="*/ 1263 h 2480"/>
              <a:gd name="T2" fmla="*/ 3720 w 4309"/>
              <a:gd name="T3" fmla="*/ 1807 h 2480"/>
              <a:gd name="T4" fmla="*/ 2631 w 4309"/>
              <a:gd name="T5" fmla="*/ 2397 h 2480"/>
              <a:gd name="T6" fmla="*/ 2313 w 4309"/>
              <a:gd name="T7" fmla="*/ 2306 h 2480"/>
              <a:gd name="T8" fmla="*/ 2268 w 4309"/>
              <a:gd name="T9" fmla="*/ 1944 h 2480"/>
              <a:gd name="T10" fmla="*/ 2404 w 4309"/>
              <a:gd name="T11" fmla="*/ 1717 h 2480"/>
              <a:gd name="T12" fmla="*/ 2540 w 4309"/>
              <a:gd name="T13" fmla="*/ 1626 h 2480"/>
              <a:gd name="T14" fmla="*/ 2722 w 4309"/>
              <a:gd name="T15" fmla="*/ 1490 h 2480"/>
              <a:gd name="T16" fmla="*/ 2994 w 4309"/>
              <a:gd name="T17" fmla="*/ 1172 h 2480"/>
              <a:gd name="T18" fmla="*/ 2767 w 4309"/>
              <a:gd name="T19" fmla="*/ 719 h 2480"/>
              <a:gd name="T20" fmla="*/ 1951 w 4309"/>
              <a:gd name="T21" fmla="*/ 537 h 2480"/>
              <a:gd name="T22" fmla="*/ 1452 w 4309"/>
              <a:gd name="T23" fmla="*/ 265 h 2480"/>
              <a:gd name="T24" fmla="*/ 726 w 4309"/>
              <a:gd name="T25" fmla="*/ 38 h 2480"/>
              <a:gd name="T26" fmla="*/ 0 w 4309"/>
              <a:gd name="T27" fmla="*/ 492 h 2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09" h="2480">
                <a:moveTo>
                  <a:pt x="4309" y="1263"/>
                </a:moveTo>
                <a:cubicBezTo>
                  <a:pt x="4154" y="1440"/>
                  <a:pt x="4000" y="1618"/>
                  <a:pt x="3720" y="1807"/>
                </a:cubicBezTo>
                <a:cubicBezTo>
                  <a:pt x="3440" y="1996"/>
                  <a:pt x="2866" y="2314"/>
                  <a:pt x="2631" y="2397"/>
                </a:cubicBezTo>
                <a:cubicBezTo>
                  <a:pt x="2396" y="2480"/>
                  <a:pt x="2373" y="2381"/>
                  <a:pt x="2313" y="2306"/>
                </a:cubicBezTo>
                <a:cubicBezTo>
                  <a:pt x="2253" y="2231"/>
                  <a:pt x="2253" y="2042"/>
                  <a:pt x="2268" y="1944"/>
                </a:cubicBezTo>
                <a:cubicBezTo>
                  <a:pt x="2283" y="1846"/>
                  <a:pt x="2359" y="1770"/>
                  <a:pt x="2404" y="1717"/>
                </a:cubicBezTo>
                <a:cubicBezTo>
                  <a:pt x="2449" y="1664"/>
                  <a:pt x="2487" y="1664"/>
                  <a:pt x="2540" y="1626"/>
                </a:cubicBezTo>
                <a:cubicBezTo>
                  <a:pt x="2593" y="1588"/>
                  <a:pt x="2646" y="1566"/>
                  <a:pt x="2722" y="1490"/>
                </a:cubicBezTo>
                <a:cubicBezTo>
                  <a:pt x="2798" y="1414"/>
                  <a:pt x="2987" y="1300"/>
                  <a:pt x="2994" y="1172"/>
                </a:cubicBezTo>
                <a:cubicBezTo>
                  <a:pt x="3001" y="1044"/>
                  <a:pt x="2941" y="825"/>
                  <a:pt x="2767" y="719"/>
                </a:cubicBezTo>
                <a:cubicBezTo>
                  <a:pt x="2593" y="613"/>
                  <a:pt x="2170" y="613"/>
                  <a:pt x="1951" y="537"/>
                </a:cubicBezTo>
                <a:cubicBezTo>
                  <a:pt x="1732" y="461"/>
                  <a:pt x="1656" y="348"/>
                  <a:pt x="1452" y="265"/>
                </a:cubicBezTo>
                <a:cubicBezTo>
                  <a:pt x="1248" y="182"/>
                  <a:pt x="968" y="0"/>
                  <a:pt x="726" y="38"/>
                </a:cubicBezTo>
                <a:cubicBezTo>
                  <a:pt x="484" y="76"/>
                  <a:pt x="242" y="284"/>
                  <a:pt x="0" y="492"/>
                </a:cubicBezTo>
              </a:path>
            </a:pathLst>
          </a:custGeom>
          <a:noFill/>
          <a:ln w="9525" cap="flat"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GB" smtClean="0">
              <a:solidFill>
                <a:srgbClr val="000000"/>
              </a:solidFill>
            </a:endParaRPr>
          </a:p>
        </p:txBody>
      </p:sp>
      <p:sp>
        <p:nvSpPr>
          <p:cNvPr id="6154" name="Freeform 10"/>
          <p:cNvSpPr>
            <a:spLocks/>
          </p:cNvSpPr>
          <p:nvPr/>
        </p:nvSpPr>
        <p:spPr bwMode="auto">
          <a:xfrm>
            <a:off x="1079500" y="1778000"/>
            <a:ext cx="6961188" cy="3606800"/>
          </a:xfrm>
          <a:custGeom>
            <a:avLst/>
            <a:gdLst>
              <a:gd name="T0" fmla="*/ 4377 w 4385"/>
              <a:gd name="T1" fmla="*/ 1267 h 2272"/>
              <a:gd name="T2" fmla="*/ 4196 w 4385"/>
              <a:gd name="T3" fmla="*/ 1176 h 2272"/>
              <a:gd name="T4" fmla="*/ 3243 w 4385"/>
              <a:gd name="T5" fmla="*/ 314 h 2272"/>
              <a:gd name="T6" fmla="*/ 2907 w 4385"/>
              <a:gd name="T7" fmla="*/ 111 h 2272"/>
              <a:gd name="T8" fmla="*/ 2427 w 4385"/>
              <a:gd name="T9" fmla="*/ 42 h 2272"/>
              <a:gd name="T10" fmla="*/ 1746 w 4385"/>
              <a:gd name="T11" fmla="*/ 360 h 2272"/>
              <a:gd name="T12" fmla="*/ 1520 w 4385"/>
              <a:gd name="T13" fmla="*/ 949 h 2272"/>
              <a:gd name="T14" fmla="*/ 1429 w 4385"/>
              <a:gd name="T15" fmla="*/ 1358 h 2272"/>
              <a:gd name="T16" fmla="*/ 1293 w 4385"/>
              <a:gd name="T17" fmla="*/ 1993 h 2272"/>
              <a:gd name="T18" fmla="*/ 703 w 4385"/>
              <a:gd name="T19" fmla="*/ 2219 h 2272"/>
              <a:gd name="T20" fmla="*/ 113 w 4385"/>
              <a:gd name="T21" fmla="*/ 1675 h 2272"/>
              <a:gd name="T22" fmla="*/ 23 w 4385"/>
              <a:gd name="T23" fmla="*/ 1494 h 2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385" h="2272">
                <a:moveTo>
                  <a:pt x="4377" y="1267"/>
                </a:moveTo>
                <a:cubicBezTo>
                  <a:pt x="4381" y="1301"/>
                  <a:pt x="4385" y="1335"/>
                  <a:pt x="4196" y="1176"/>
                </a:cubicBezTo>
                <a:cubicBezTo>
                  <a:pt x="4007" y="1017"/>
                  <a:pt x="3458" y="492"/>
                  <a:pt x="3243" y="314"/>
                </a:cubicBezTo>
                <a:cubicBezTo>
                  <a:pt x="3028" y="136"/>
                  <a:pt x="3043" y="156"/>
                  <a:pt x="2907" y="111"/>
                </a:cubicBezTo>
                <a:cubicBezTo>
                  <a:pt x="2771" y="66"/>
                  <a:pt x="2620" y="0"/>
                  <a:pt x="2427" y="42"/>
                </a:cubicBezTo>
                <a:cubicBezTo>
                  <a:pt x="2234" y="84"/>
                  <a:pt x="1897" y="209"/>
                  <a:pt x="1746" y="360"/>
                </a:cubicBezTo>
                <a:cubicBezTo>
                  <a:pt x="1595" y="511"/>
                  <a:pt x="1573" y="783"/>
                  <a:pt x="1520" y="949"/>
                </a:cubicBezTo>
                <a:cubicBezTo>
                  <a:pt x="1467" y="1115"/>
                  <a:pt x="1467" y="1184"/>
                  <a:pt x="1429" y="1358"/>
                </a:cubicBezTo>
                <a:cubicBezTo>
                  <a:pt x="1391" y="1532"/>
                  <a:pt x="1414" y="1849"/>
                  <a:pt x="1293" y="1993"/>
                </a:cubicBezTo>
                <a:cubicBezTo>
                  <a:pt x="1172" y="2137"/>
                  <a:pt x="900" y="2272"/>
                  <a:pt x="703" y="2219"/>
                </a:cubicBezTo>
                <a:cubicBezTo>
                  <a:pt x="506" y="2166"/>
                  <a:pt x="226" y="1796"/>
                  <a:pt x="113" y="1675"/>
                </a:cubicBezTo>
                <a:cubicBezTo>
                  <a:pt x="0" y="1554"/>
                  <a:pt x="11" y="1524"/>
                  <a:pt x="23" y="1494"/>
                </a:cubicBezTo>
              </a:path>
            </a:pathLst>
          </a:custGeom>
          <a:noFill/>
          <a:ln w="9525" cap="flat" cmpd="sng">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GB" smtClean="0">
              <a:solidFill>
                <a:srgbClr val="000000"/>
              </a:solidFill>
            </a:endParaRPr>
          </a:p>
        </p:txBody>
      </p:sp>
      <p:sp>
        <p:nvSpPr>
          <p:cNvPr id="6155" name="Freeform 11"/>
          <p:cNvSpPr>
            <a:spLocks/>
          </p:cNvSpPr>
          <p:nvPr/>
        </p:nvSpPr>
        <p:spPr bwMode="auto">
          <a:xfrm>
            <a:off x="827088" y="860425"/>
            <a:ext cx="7129462" cy="4503738"/>
          </a:xfrm>
          <a:custGeom>
            <a:avLst/>
            <a:gdLst>
              <a:gd name="T0" fmla="*/ 4491 w 4491"/>
              <a:gd name="T1" fmla="*/ 1890 h 2837"/>
              <a:gd name="T2" fmla="*/ 3901 w 4491"/>
              <a:gd name="T3" fmla="*/ 2072 h 2837"/>
              <a:gd name="T4" fmla="*/ 3584 w 4491"/>
              <a:gd name="T5" fmla="*/ 2344 h 2837"/>
              <a:gd name="T6" fmla="*/ 3528 w 4491"/>
              <a:gd name="T7" fmla="*/ 2513 h 2837"/>
              <a:gd name="T8" fmla="*/ 3633 w 4491"/>
              <a:gd name="T9" fmla="*/ 2687 h 2837"/>
              <a:gd name="T10" fmla="*/ 4061 w 4491"/>
              <a:gd name="T11" fmla="*/ 2818 h 2837"/>
              <a:gd name="T12" fmla="*/ 4309 w 4491"/>
              <a:gd name="T13" fmla="*/ 2571 h 2837"/>
              <a:gd name="T14" fmla="*/ 4173 w 4491"/>
              <a:gd name="T15" fmla="*/ 2344 h 2837"/>
              <a:gd name="T16" fmla="*/ 3947 w 4491"/>
              <a:gd name="T17" fmla="*/ 2162 h 2837"/>
              <a:gd name="T18" fmla="*/ 3357 w 4491"/>
              <a:gd name="T19" fmla="*/ 1799 h 2837"/>
              <a:gd name="T20" fmla="*/ 3175 w 4491"/>
              <a:gd name="T21" fmla="*/ 1255 h 2837"/>
              <a:gd name="T22" fmla="*/ 2994 w 4491"/>
              <a:gd name="T23" fmla="*/ 620 h 2837"/>
              <a:gd name="T24" fmla="*/ 2223 w 4491"/>
              <a:gd name="T25" fmla="*/ 76 h 2837"/>
              <a:gd name="T26" fmla="*/ 1180 w 4491"/>
              <a:gd name="T27" fmla="*/ 167 h 2837"/>
              <a:gd name="T28" fmla="*/ 1044 w 4491"/>
              <a:gd name="T29" fmla="*/ 711 h 2837"/>
              <a:gd name="T30" fmla="*/ 1089 w 4491"/>
              <a:gd name="T31" fmla="*/ 1164 h 2837"/>
              <a:gd name="T32" fmla="*/ 227 w 4491"/>
              <a:gd name="T33" fmla="*/ 1845 h 2837"/>
              <a:gd name="T34" fmla="*/ 0 w 4491"/>
              <a:gd name="T35" fmla="*/ 1799 h 2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491" h="2837">
                <a:moveTo>
                  <a:pt x="4491" y="1890"/>
                </a:moveTo>
                <a:cubicBezTo>
                  <a:pt x="4271" y="1943"/>
                  <a:pt x="4052" y="1996"/>
                  <a:pt x="3901" y="2072"/>
                </a:cubicBezTo>
                <a:cubicBezTo>
                  <a:pt x="3750" y="2148"/>
                  <a:pt x="3646" y="2271"/>
                  <a:pt x="3584" y="2344"/>
                </a:cubicBezTo>
                <a:cubicBezTo>
                  <a:pt x="3522" y="2417"/>
                  <a:pt x="3520" y="2456"/>
                  <a:pt x="3528" y="2513"/>
                </a:cubicBezTo>
                <a:cubicBezTo>
                  <a:pt x="3536" y="2570"/>
                  <a:pt x="3544" y="2636"/>
                  <a:pt x="3633" y="2687"/>
                </a:cubicBezTo>
                <a:cubicBezTo>
                  <a:pt x="3722" y="2738"/>
                  <a:pt x="3948" y="2837"/>
                  <a:pt x="4061" y="2818"/>
                </a:cubicBezTo>
                <a:cubicBezTo>
                  <a:pt x="4174" y="2799"/>
                  <a:pt x="4290" y="2650"/>
                  <a:pt x="4309" y="2571"/>
                </a:cubicBezTo>
                <a:cubicBezTo>
                  <a:pt x="4328" y="2492"/>
                  <a:pt x="4233" y="2412"/>
                  <a:pt x="4173" y="2344"/>
                </a:cubicBezTo>
                <a:cubicBezTo>
                  <a:pt x="4113" y="2276"/>
                  <a:pt x="4083" y="2253"/>
                  <a:pt x="3947" y="2162"/>
                </a:cubicBezTo>
                <a:cubicBezTo>
                  <a:pt x="3811" y="2071"/>
                  <a:pt x="3486" y="1950"/>
                  <a:pt x="3357" y="1799"/>
                </a:cubicBezTo>
                <a:cubicBezTo>
                  <a:pt x="3228" y="1648"/>
                  <a:pt x="3235" y="1452"/>
                  <a:pt x="3175" y="1255"/>
                </a:cubicBezTo>
                <a:cubicBezTo>
                  <a:pt x="3115" y="1058"/>
                  <a:pt x="3153" y="816"/>
                  <a:pt x="2994" y="620"/>
                </a:cubicBezTo>
                <a:cubicBezTo>
                  <a:pt x="2835" y="424"/>
                  <a:pt x="2525" y="152"/>
                  <a:pt x="2223" y="76"/>
                </a:cubicBezTo>
                <a:cubicBezTo>
                  <a:pt x="1921" y="0"/>
                  <a:pt x="1376" y="61"/>
                  <a:pt x="1180" y="167"/>
                </a:cubicBezTo>
                <a:cubicBezTo>
                  <a:pt x="984" y="273"/>
                  <a:pt x="1059" y="545"/>
                  <a:pt x="1044" y="711"/>
                </a:cubicBezTo>
                <a:cubicBezTo>
                  <a:pt x="1029" y="877"/>
                  <a:pt x="1225" y="975"/>
                  <a:pt x="1089" y="1164"/>
                </a:cubicBezTo>
                <a:cubicBezTo>
                  <a:pt x="953" y="1353"/>
                  <a:pt x="408" y="1739"/>
                  <a:pt x="227" y="1845"/>
                </a:cubicBezTo>
                <a:cubicBezTo>
                  <a:pt x="46" y="1951"/>
                  <a:pt x="23" y="1875"/>
                  <a:pt x="0" y="1799"/>
                </a:cubicBezTo>
              </a:path>
            </a:pathLst>
          </a:custGeom>
          <a:noFill/>
          <a:ln w="9525" cap="flat" cmpd="sng">
            <a:solidFill>
              <a:srgbClr val="FF99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GB" smtClean="0">
              <a:solidFill>
                <a:srgbClr val="000000"/>
              </a:solidFill>
            </a:endParaRPr>
          </a:p>
        </p:txBody>
      </p:sp>
      <p:sp>
        <p:nvSpPr>
          <p:cNvPr id="6156" name="Freeform 12"/>
          <p:cNvSpPr>
            <a:spLocks/>
          </p:cNvSpPr>
          <p:nvPr/>
        </p:nvSpPr>
        <p:spPr bwMode="auto">
          <a:xfrm>
            <a:off x="1042988" y="2997200"/>
            <a:ext cx="6913562" cy="2324100"/>
          </a:xfrm>
          <a:custGeom>
            <a:avLst/>
            <a:gdLst>
              <a:gd name="T0" fmla="*/ 4355 w 4355"/>
              <a:gd name="T1" fmla="*/ 544 h 1464"/>
              <a:gd name="T2" fmla="*/ 3720 w 4355"/>
              <a:gd name="T3" fmla="*/ 499 h 1464"/>
              <a:gd name="T4" fmla="*/ 3130 w 4355"/>
              <a:gd name="T5" fmla="*/ 1088 h 1464"/>
              <a:gd name="T6" fmla="*/ 2767 w 4355"/>
              <a:gd name="T7" fmla="*/ 1406 h 1464"/>
              <a:gd name="T8" fmla="*/ 2310 w 4355"/>
              <a:gd name="T9" fmla="*/ 1437 h 1464"/>
              <a:gd name="T10" fmla="*/ 1951 w 4355"/>
              <a:gd name="T11" fmla="*/ 1361 h 1464"/>
              <a:gd name="T12" fmla="*/ 1270 w 4355"/>
              <a:gd name="T13" fmla="*/ 952 h 1464"/>
              <a:gd name="T14" fmla="*/ 681 w 4355"/>
              <a:gd name="T15" fmla="*/ 499 h 1464"/>
              <a:gd name="T16" fmla="*/ 0 w 4355"/>
              <a:gd name="T17" fmla="*/ 0 h 1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55" h="1464">
                <a:moveTo>
                  <a:pt x="4355" y="544"/>
                </a:moveTo>
                <a:cubicBezTo>
                  <a:pt x="4139" y="476"/>
                  <a:pt x="3924" y="408"/>
                  <a:pt x="3720" y="499"/>
                </a:cubicBezTo>
                <a:cubicBezTo>
                  <a:pt x="3516" y="590"/>
                  <a:pt x="3289" y="937"/>
                  <a:pt x="3130" y="1088"/>
                </a:cubicBezTo>
                <a:cubicBezTo>
                  <a:pt x="2971" y="1239"/>
                  <a:pt x="2904" y="1348"/>
                  <a:pt x="2767" y="1406"/>
                </a:cubicBezTo>
                <a:cubicBezTo>
                  <a:pt x="2630" y="1464"/>
                  <a:pt x="2446" y="1444"/>
                  <a:pt x="2310" y="1437"/>
                </a:cubicBezTo>
                <a:cubicBezTo>
                  <a:pt x="2174" y="1430"/>
                  <a:pt x="2124" y="1442"/>
                  <a:pt x="1951" y="1361"/>
                </a:cubicBezTo>
                <a:cubicBezTo>
                  <a:pt x="1778" y="1280"/>
                  <a:pt x="1482" y="1096"/>
                  <a:pt x="1270" y="952"/>
                </a:cubicBezTo>
                <a:cubicBezTo>
                  <a:pt x="1058" y="808"/>
                  <a:pt x="893" y="658"/>
                  <a:pt x="681" y="499"/>
                </a:cubicBezTo>
                <a:cubicBezTo>
                  <a:pt x="469" y="340"/>
                  <a:pt x="234" y="170"/>
                  <a:pt x="0" y="0"/>
                </a:cubicBezTo>
              </a:path>
            </a:pathLst>
          </a:custGeom>
          <a:noFill/>
          <a:ln w="9525" cap="flat" cmpd="sng">
            <a:solidFill>
              <a:srgbClr val="3399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GB" smtClean="0">
              <a:solidFill>
                <a:srgbClr val="000000"/>
              </a:solidFill>
            </a:endParaRPr>
          </a:p>
        </p:txBody>
      </p:sp>
      <p:sp>
        <p:nvSpPr>
          <p:cNvPr id="6157" name="Text Box 13"/>
          <p:cNvSpPr txBox="1">
            <a:spLocks noChangeArrowheads="1"/>
          </p:cNvSpPr>
          <p:nvPr/>
        </p:nvSpPr>
        <p:spPr bwMode="auto">
          <a:xfrm>
            <a:off x="2843213" y="549275"/>
            <a:ext cx="3673475"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GB" smtClean="0">
                <a:solidFill>
                  <a:srgbClr val="000000"/>
                </a:solidFill>
              </a:rPr>
              <a:t>Then you can say, of the many possible decarbonisation trajectories</a:t>
            </a:r>
          </a:p>
        </p:txBody>
      </p:sp>
      <p:sp>
        <p:nvSpPr>
          <p:cNvPr id="6158" name="Text Box 14"/>
          <p:cNvSpPr txBox="1">
            <a:spLocks noChangeArrowheads="1"/>
          </p:cNvSpPr>
          <p:nvPr/>
        </p:nvSpPr>
        <p:spPr bwMode="auto">
          <a:xfrm>
            <a:off x="3492500" y="3213100"/>
            <a:ext cx="143986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GB" b="1" smtClean="0">
                <a:solidFill>
                  <a:srgbClr val="000000"/>
                </a:solidFill>
              </a:rPr>
              <a:t>We pick this one</a:t>
            </a:r>
          </a:p>
        </p:txBody>
      </p:sp>
    </p:spTree>
    <p:extLst>
      <p:ext uri="{BB962C8B-B14F-4D97-AF65-F5344CB8AC3E}">
        <p14:creationId xmlns:p14="http://schemas.microsoft.com/office/powerpoint/2010/main" val="35012869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ChangeArrowheads="1"/>
          </p:cNvSpPr>
          <p:nvPr/>
        </p:nvSpPr>
        <p:spPr bwMode="auto">
          <a:xfrm>
            <a:off x="2268538" y="1268413"/>
            <a:ext cx="2808287" cy="360362"/>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
        <p:nvSpPr>
          <p:cNvPr id="10245" name="Rectangle 5"/>
          <p:cNvSpPr>
            <a:spLocks noChangeArrowheads="1"/>
          </p:cNvSpPr>
          <p:nvPr/>
        </p:nvSpPr>
        <p:spPr bwMode="auto">
          <a:xfrm>
            <a:off x="684213" y="1916113"/>
            <a:ext cx="4464050" cy="360362"/>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
        <p:nvSpPr>
          <p:cNvPr id="10246" name="Rectangle 6"/>
          <p:cNvSpPr>
            <a:spLocks noChangeArrowheads="1"/>
          </p:cNvSpPr>
          <p:nvPr/>
        </p:nvSpPr>
        <p:spPr bwMode="auto">
          <a:xfrm>
            <a:off x="2411413" y="2492375"/>
            <a:ext cx="1871662" cy="360363"/>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
        <p:nvSpPr>
          <p:cNvPr id="10247" name="Rectangle 7"/>
          <p:cNvSpPr>
            <a:spLocks noChangeArrowheads="1"/>
          </p:cNvSpPr>
          <p:nvPr/>
        </p:nvSpPr>
        <p:spPr bwMode="auto">
          <a:xfrm>
            <a:off x="611188" y="2492375"/>
            <a:ext cx="1512887" cy="360363"/>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
        <p:nvSpPr>
          <p:cNvPr id="10248" name="Rectangle 8"/>
          <p:cNvSpPr>
            <a:spLocks noChangeArrowheads="1"/>
          </p:cNvSpPr>
          <p:nvPr/>
        </p:nvSpPr>
        <p:spPr bwMode="auto">
          <a:xfrm>
            <a:off x="2339975" y="3141663"/>
            <a:ext cx="4392613" cy="360362"/>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
        <p:nvSpPr>
          <p:cNvPr id="10249" name="Rectangle 9"/>
          <p:cNvSpPr>
            <a:spLocks noChangeArrowheads="1"/>
          </p:cNvSpPr>
          <p:nvPr/>
        </p:nvSpPr>
        <p:spPr bwMode="auto">
          <a:xfrm>
            <a:off x="1835150" y="3789363"/>
            <a:ext cx="1871663" cy="360362"/>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
        <p:nvSpPr>
          <p:cNvPr id="10250" name="Rectangle 10"/>
          <p:cNvSpPr>
            <a:spLocks noChangeArrowheads="1"/>
          </p:cNvSpPr>
          <p:nvPr/>
        </p:nvSpPr>
        <p:spPr bwMode="auto">
          <a:xfrm>
            <a:off x="2411413" y="4365625"/>
            <a:ext cx="431800" cy="360363"/>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
        <p:nvSpPr>
          <p:cNvPr id="10251" name="Rectangle 11"/>
          <p:cNvSpPr>
            <a:spLocks noChangeArrowheads="1"/>
          </p:cNvSpPr>
          <p:nvPr/>
        </p:nvSpPr>
        <p:spPr bwMode="auto">
          <a:xfrm>
            <a:off x="1835150" y="5013325"/>
            <a:ext cx="1871663" cy="360363"/>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
        <p:nvSpPr>
          <p:cNvPr id="10252" name="Rectangle 12"/>
          <p:cNvSpPr>
            <a:spLocks noChangeArrowheads="1"/>
          </p:cNvSpPr>
          <p:nvPr/>
        </p:nvSpPr>
        <p:spPr bwMode="auto">
          <a:xfrm>
            <a:off x="611188" y="5661025"/>
            <a:ext cx="1223962" cy="360363"/>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
        <p:nvSpPr>
          <p:cNvPr id="10253" name="Rectangle 13"/>
          <p:cNvSpPr>
            <a:spLocks noChangeArrowheads="1"/>
          </p:cNvSpPr>
          <p:nvPr/>
        </p:nvSpPr>
        <p:spPr bwMode="auto">
          <a:xfrm>
            <a:off x="7164388" y="2492375"/>
            <a:ext cx="431800" cy="360363"/>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
        <p:nvSpPr>
          <p:cNvPr id="10254" name="Rectangle 14"/>
          <p:cNvSpPr>
            <a:spLocks noChangeArrowheads="1"/>
          </p:cNvSpPr>
          <p:nvPr/>
        </p:nvSpPr>
        <p:spPr bwMode="auto">
          <a:xfrm>
            <a:off x="5651500" y="2492375"/>
            <a:ext cx="431800" cy="360363"/>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
        <p:nvSpPr>
          <p:cNvPr id="10255" name="Rectangle 15"/>
          <p:cNvSpPr>
            <a:spLocks noChangeArrowheads="1"/>
          </p:cNvSpPr>
          <p:nvPr/>
        </p:nvSpPr>
        <p:spPr bwMode="auto">
          <a:xfrm>
            <a:off x="4427538" y="5013325"/>
            <a:ext cx="431800" cy="360363"/>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
        <p:nvSpPr>
          <p:cNvPr id="10256" name="Rectangle 16"/>
          <p:cNvSpPr>
            <a:spLocks noChangeArrowheads="1"/>
          </p:cNvSpPr>
          <p:nvPr/>
        </p:nvSpPr>
        <p:spPr bwMode="auto">
          <a:xfrm>
            <a:off x="4572000" y="2492375"/>
            <a:ext cx="431800" cy="360363"/>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
        <p:nvSpPr>
          <p:cNvPr id="10257" name="Rectangle 17"/>
          <p:cNvSpPr>
            <a:spLocks noChangeArrowheads="1"/>
          </p:cNvSpPr>
          <p:nvPr/>
        </p:nvSpPr>
        <p:spPr bwMode="auto">
          <a:xfrm>
            <a:off x="6227763" y="3860800"/>
            <a:ext cx="1368425" cy="360363"/>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
        <p:nvSpPr>
          <p:cNvPr id="10258" name="Rectangle 18"/>
          <p:cNvSpPr>
            <a:spLocks noChangeArrowheads="1"/>
          </p:cNvSpPr>
          <p:nvPr/>
        </p:nvSpPr>
        <p:spPr bwMode="auto">
          <a:xfrm>
            <a:off x="5076825" y="5013325"/>
            <a:ext cx="2808288" cy="360363"/>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
        <p:nvSpPr>
          <p:cNvPr id="10259" name="Rectangle 19"/>
          <p:cNvSpPr>
            <a:spLocks noChangeArrowheads="1"/>
          </p:cNvSpPr>
          <p:nvPr/>
        </p:nvSpPr>
        <p:spPr bwMode="auto">
          <a:xfrm>
            <a:off x="5435600" y="1268413"/>
            <a:ext cx="1441450" cy="360362"/>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smtClean="0">
              <a:solidFill>
                <a:srgbClr val="000000"/>
              </a:solidFill>
            </a:endParaRPr>
          </a:p>
        </p:txBody>
      </p:sp>
      <p:sp>
        <p:nvSpPr>
          <p:cNvPr id="10261" name="Text Box 21"/>
          <p:cNvSpPr txBox="1">
            <a:spLocks noChangeArrowheads="1"/>
          </p:cNvSpPr>
          <p:nvPr/>
        </p:nvSpPr>
        <p:spPr bwMode="auto">
          <a:xfrm>
            <a:off x="468313" y="188913"/>
            <a:ext cx="83518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GB" sz="1600" smtClean="0">
                <a:solidFill>
                  <a:srgbClr val="000000"/>
                </a:solidFill>
              </a:rPr>
              <a:t>THEN YOU CONVERT TO GANTT-TYPE CHARTS TO LOOK AT THE SEQUENCES AND TIMING OF DIFFERENT PROCESSES – LIKE THE I.MECH.E SCENARIO</a:t>
            </a:r>
          </a:p>
        </p:txBody>
      </p:sp>
      <p:sp>
        <p:nvSpPr>
          <p:cNvPr id="10262" name="Text Box 22"/>
          <p:cNvSpPr txBox="1">
            <a:spLocks noChangeArrowheads="1"/>
          </p:cNvSpPr>
          <p:nvPr/>
        </p:nvSpPr>
        <p:spPr bwMode="auto">
          <a:xfrm>
            <a:off x="395288" y="908050"/>
            <a:ext cx="10080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GB" b="1" smtClean="0">
                <a:solidFill>
                  <a:srgbClr val="000000"/>
                </a:solidFill>
              </a:rPr>
              <a:t>2011</a:t>
            </a:r>
          </a:p>
        </p:txBody>
      </p:sp>
      <p:sp>
        <p:nvSpPr>
          <p:cNvPr id="10263" name="Text Box 23"/>
          <p:cNvSpPr txBox="1">
            <a:spLocks noChangeArrowheads="1"/>
          </p:cNvSpPr>
          <p:nvPr/>
        </p:nvSpPr>
        <p:spPr bwMode="auto">
          <a:xfrm>
            <a:off x="7164388" y="836613"/>
            <a:ext cx="10080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GB" b="1" smtClean="0">
                <a:solidFill>
                  <a:srgbClr val="000000"/>
                </a:solidFill>
              </a:rPr>
              <a:t>2030</a:t>
            </a:r>
          </a:p>
        </p:txBody>
      </p:sp>
    </p:spTree>
    <p:extLst>
      <p:ext uri="{BB962C8B-B14F-4D97-AF65-F5344CB8AC3E}">
        <p14:creationId xmlns:p14="http://schemas.microsoft.com/office/powerpoint/2010/main" val="1492288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bg1"/>
                </a:solidFill>
              </a:rPr>
              <a:t>WHY SHOULD WE DO THINGS DIFFERENTLY?</a:t>
            </a:r>
            <a:endParaRPr lang="en-GB" dirty="0">
              <a:solidFill>
                <a:schemeClr val="bg1"/>
              </a:solidFill>
            </a:endParaRPr>
          </a:p>
        </p:txBody>
      </p:sp>
      <p:sp>
        <p:nvSpPr>
          <p:cNvPr id="3" name="Content Placeholder 2"/>
          <p:cNvSpPr>
            <a:spLocks noGrp="1"/>
          </p:cNvSpPr>
          <p:nvPr>
            <p:ph idx="1"/>
          </p:nvPr>
        </p:nvSpPr>
        <p:spPr>
          <a:xfrm>
            <a:off x="457200" y="1600200"/>
            <a:ext cx="8229600" cy="4925144"/>
          </a:xfrm>
        </p:spPr>
        <p:txBody>
          <a:bodyPr>
            <a:normAutofit lnSpcReduction="10000"/>
          </a:bodyPr>
          <a:lstStyle/>
          <a:p>
            <a:r>
              <a:rPr lang="en-GB" dirty="0" smtClean="0">
                <a:solidFill>
                  <a:schemeClr val="bg1"/>
                </a:solidFill>
              </a:rPr>
              <a:t>It does not make sense for a small, unfunded institution to pretend it is like ‘real’ research institutions</a:t>
            </a:r>
          </a:p>
          <a:p>
            <a:r>
              <a:rPr lang="en-GB" dirty="0" smtClean="0">
                <a:solidFill>
                  <a:schemeClr val="bg1"/>
                </a:solidFill>
              </a:rPr>
              <a:t>It ought to play to its strengths</a:t>
            </a:r>
          </a:p>
          <a:p>
            <a:r>
              <a:rPr lang="en-GB" dirty="0" smtClean="0">
                <a:solidFill>
                  <a:schemeClr val="bg1"/>
                </a:solidFill>
              </a:rPr>
              <a:t>Lack of pressure to ‘publish’</a:t>
            </a:r>
          </a:p>
          <a:p>
            <a:r>
              <a:rPr lang="en-GB" dirty="0" smtClean="0">
                <a:solidFill>
                  <a:schemeClr val="bg1"/>
                </a:solidFill>
              </a:rPr>
              <a:t>Lack of pressure to choose solvable problems</a:t>
            </a:r>
          </a:p>
          <a:p>
            <a:r>
              <a:rPr lang="en-GB" dirty="0" smtClean="0">
                <a:solidFill>
                  <a:schemeClr val="bg1"/>
                </a:solidFill>
              </a:rPr>
              <a:t>Natural </a:t>
            </a:r>
            <a:r>
              <a:rPr lang="en-GB" dirty="0" err="1" smtClean="0">
                <a:solidFill>
                  <a:schemeClr val="bg1"/>
                </a:solidFill>
              </a:rPr>
              <a:t>interdisciplinarity</a:t>
            </a:r>
            <a:endParaRPr lang="en-GB" dirty="0" smtClean="0">
              <a:solidFill>
                <a:schemeClr val="bg1"/>
              </a:solidFill>
            </a:endParaRPr>
          </a:p>
          <a:p>
            <a:r>
              <a:rPr lang="en-GB" dirty="0" smtClean="0">
                <a:solidFill>
                  <a:schemeClr val="bg1"/>
                </a:solidFill>
              </a:rPr>
              <a:t>“Big picture” “bitmap” approach</a:t>
            </a:r>
          </a:p>
          <a:p>
            <a:r>
              <a:rPr lang="en-GB" dirty="0" smtClean="0">
                <a:solidFill>
                  <a:schemeClr val="bg1"/>
                </a:solidFill>
              </a:rPr>
              <a:t>Willingness to engage with ‘wicked’ problems</a:t>
            </a:r>
            <a:endParaRPr lang="en-GB" dirty="0">
              <a:solidFill>
                <a:schemeClr val="bg1"/>
              </a:solidFill>
            </a:endParaRPr>
          </a:p>
        </p:txBody>
      </p:sp>
    </p:spTree>
    <p:extLst>
      <p:ext uri="{BB962C8B-B14F-4D97-AF65-F5344CB8AC3E}">
        <p14:creationId xmlns:p14="http://schemas.microsoft.com/office/powerpoint/2010/main" val="436403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t>THEN</a:t>
            </a:r>
          </a:p>
        </p:txBody>
      </p:sp>
      <p:sp>
        <p:nvSpPr>
          <p:cNvPr id="11267" name="Rectangle 3"/>
          <p:cNvSpPr>
            <a:spLocks noGrp="1" noChangeArrowheads="1"/>
          </p:cNvSpPr>
          <p:nvPr>
            <p:ph type="body" idx="1"/>
          </p:nvPr>
        </p:nvSpPr>
        <p:spPr>
          <a:xfrm>
            <a:off x="395536" y="1196752"/>
            <a:ext cx="8229600" cy="4525963"/>
          </a:xfrm>
        </p:spPr>
        <p:txBody>
          <a:bodyPr/>
          <a:lstStyle/>
          <a:p>
            <a:r>
              <a:rPr lang="en-GB" dirty="0" smtClean="0"/>
              <a:t>Where </a:t>
            </a:r>
            <a:r>
              <a:rPr lang="en-GB" dirty="0"/>
              <a:t>2015 joins up with 2012, you have </a:t>
            </a:r>
            <a:r>
              <a:rPr lang="en-GB" dirty="0" smtClean="0"/>
              <a:t>the means for designing strategic transitions</a:t>
            </a:r>
            <a:endParaRPr lang="en-GB" dirty="0"/>
          </a:p>
          <a:p>
            <a:r>
              <a:rPr lang="en-GB" dirty="0"/>
              <a:t>And you can show how it might unfold, all the way to your 2030 goal, which everyone </a:t>
            </a:r>
            <a:r>
              <a:rPr lang="en-GB" dirty="0" smtClean="0"/>
              <a:t>wants</a:t>
            </a:r>
          </a:p>
          <a:p>
            <a:r>
              <a:rPr lang="en-GB" dirty="0" smtClean="0"/>
              <a:t>This becomes the basis for a parallel narrative, or ‘Plan C’</a:t>
            </a:r>
          </a:p>
          <a:p>
            <a:r>
              <a:rPr lang="en-GB" dirty="0" smtClean="0"/>
              <a:t>It is a kind of ‘Apollo Project’ but that’s obvious</a:t>
            </a:r>
            <a:endParaRPr lang="en-GB" dirty="0"/>
          </a:p>
        </p:txBody>
      </p:sp>
    </p:spTree>
    <p:extLst>
      <p:ext uri="{BB962C8B-B14F-4D97-AF65-F5344CB8AC3E}">
        <p14:creationId xmlns:p14="http://schemas.microsoft.com/office/powerpoint/2010/main" val="2539173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3881894592"/>
              </p:ext>
            </p:extLst>
          </p:nvPr>
        </p:nvGraphicFramePr>
        <p:xfrm>
          <a:off x="0" y="0"/>
          <a:ext cx="9144000" cy="65973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125508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946347954"/>
              </p:ext>
            </p:extLst>
          </p:nvPr>
        </p:nvGraphicFramePr>
        <p:xfrm>
          <a:off x="179512" y="0"/>
          <a:ext cx="8964488" cy="6857999"/>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683568" y="341784"/>
            <a:ext cx="8229600" cy="1143000"/>
          </a:xfrm>
        </p:spPr>
        <p:txBody>
          <a:bodyPr/>
          <a:lstStyle/>
          <a:p>
            <a:r>
              <a:rPr lang="en-GB" sz="2800" dirty="0" smtClean="0"/>
              <a:t>WHAT WOULD BE THE EFFECT OF DECARBONISING THE ENERGY SYSTEM?</a:t>
            </a:r>
            <a:br>
              <a:rPr lang="en-GB" sz="2800" dirty="0" smtClean="0"/>
            </a:br>
            <a:r>
              <a:rPr lang="en-GB" sz="2000" dirty="0" smtClean="0"/>
              <a:t>Note some small, some large effects</a:t>
            </a:r>
            <a:endParaRPr lang="en-GB" sz="2000" dirty="0"/>
          </a:p>
        </p:txBody>
      </p:sp>
    </p:spTree>
    <p:extLst>
      <p:ext uri="{BB962C8B-B14F-4D97-AF65-F5344CB8AC3E}">
        <p14:creationId xmlns:p14="http://schemas.microsoft.com/office/powerpoint/2010/main" val="7874364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2631415331"/>
              </p:ext>
            </p:extLst>
          </p:nvPr>
        </p:nvGraphicFramePr>
        <p:xfrm>
          <a:off x="30133" y="332656"/>
          <a:ext cx="8712968" cy="6525344"/>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3"/>
          <p:cNvSpPr>
            <a:spLocks noGrp="1"/>
          </p:cNvSpPr>
          <p:nvPr>
            <p:ph type="title"/>
          </p:nvPr>
        </p:nvSpPr>
        <p:spPr>
          <a:xfrm>
            <a:off x="457200" y="274638"/>
            <a:ext cx="7427168" cy="1143000"/>
          </a:xfrm>
          <a:solidFill>
            <a:schemeClr val="bg1"/>
          </a:solidFill>
        </p:spPr>
        <p:txBody>
          <a:bodyPr/>
          <a:lstStyle/>
          <a:p>
            <a:r>
              <a:rPr lang="en-GB" sz="2800" dirty="0" smtClean="0"/>
              <a:t>WHAT WOULD BE THE EFFECT OF 50% ‘CULTURED MEAT’?</a:t>
            </a:r>
            <a:br>
              <a:rPr lang="en-GB" sz="2800" dirty="0" smtClean="0"/>
            </a:br>
            <a:r>
              <a:rPr lang="en-GB" sz="2000" dirty="0" smtClean="0"/>
              <a:t>Evens things up a bit, suggests a preferred transitional path</a:t>
            </a:r>
            <a:endParaRPr lang="en-GB" sz="2000" dirty="0"/>
          </a:p>
        </p:txBody>
      </p:sp>
    </p:spTree>
    <p:extLst>
      <p:ext uri="{BB962C8B-B14F-4D97-AF65-F5344CB8AC3E}">
        <p14:creationId xmlns:p14="http://schemas.microsoft.com/office/powerpoint/2010/main" val="41391847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276872"/>
            <a:ext cx="8229600" cy="1143000"/>
          </a:xfrm>
        </p:spPr>
        <p:txBody>
          <a:bodyPr/>
          <a:lstStyle/>
          <a:p>
            <a:r>
              <a:rPr lang="en-GB" dirty="0" smtClean="0"/>
              <a:t>Even at a back-of-the-envelope standard, this information is better than none at all, and potentially useful for policy, or to provoke properly-funded research.</a:t>
            </a:r>
            <a:endParaRPr lang="en-GB" dirty="0"/>
          </a:p>
        </p:txBody>
      </p:sp>
    </p:spTree>
    <p:extLst>
      <p:ext uri="{BB962C8B-B14F-4D97-AF65-F5344CB8AC3E}">
        <p14:creationId xmlns:p14="http://schemas.microsoft.com/office/powerpoint/2010/main" val="14500264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374650" y="476672"/>
            <a:ext cx="8229600" cy="1143000"/>
          </a:xfrm>
        </p:spPr>
        <p:txBody>
          <a:bodyPr>
            <a:normAutofit fontScale="90000"/>
          </a:bodyPr>
          <a:lstStyle/>
          <a:p>
            <a:r>
              <a:rPr lang="en-GB" sz="2700" dirty="0" smtClean="0">
                <a:latin typeface="Trebuchet MS" pitchFamily="34" charset="0"/>
              </a:rPr>
              <a:t>But we must acknowledge that things are not looking too good for rational decarbonisation strategies!</a:t>
            </a:r>
            <a:r>
              <a:rPr lang="en-GB" sz="4000" dirty="0" smtClean="0">
                <a:latin typeface="Trebuchet MS" pitchFamily="34" charset="0"/>
              </a:rPr>
              <a:t/>
            </a:r>
            <a:br>
              <a:rPr lang="en-GB" sz="4000" dirty="0" smtClean="0">
                <a:latin typeface="Trebuchet MS" pitchFamily="34" charset="0"/>
              </a:rPr>
            </a:br>
            <a:r>
              <a:rPr lang="en-GB" sz="4000" dirty="0" smtClean="0">
                <a:latin typeface="Trebuchet MS" pitchFamily="34" charset="0"/>
              </a:rPr>
              <a:t>THE END</a:t>
            </a:r>
            <a:endParaRPr lang="en-GB" sz="4000" dirty="0">
              <a:latin typeface="Trebuchet MS" pitchFamily="34" charset="0"/>
            </a:endParaRPr>
          </a:p>
        </p:txBody>
      </p:sp>
      <p:sp>
        <p:nvSpPr>
          <p:cNvPr id="112643" name="Freeform 3"/>
          <p:cNvSpPr>
            <a:spLocks/>
          </p:cNvSpPr>
          <p:nvPr/>
        </p:nvSpPr>
        <p:spPr bwMode="auto">
          <a:xfrm flipH="1">
            <a:off x="4356100" y="3357563"/>
            <a:ext cx="1711325" cy="2989262"/>
          </a:xfrm>
          <a:custGeom>
            <a:avLst/>
            <a:gdLst>
              <a:gd name="T0" fmla="*/ 1241 w 1254"/>
              <a:gd name="T1" fmla="*/ 1838 h 1838"/>
              <a:gd name="T2" fmla="*/ 1202 w 1254"/>
              <a:gd name="T3" fmla="*/ 994 h 1838"/>
              <a:gd name="T4" fmla="*/ 930 w 1254"/>
              <a:gd name="T5" fmla="*/ 503 h 1838"/>
              <a:gd name="T6" fmla="*/ 482 w 1254"/>
              <a:gd name="T7" fmla="*/ 199 h 1838"/>
              <a:gd name="T8" fmla="*/ 0 w 1254"/>
              <a:gd name="T9" fmla="*/ 0 h 1838"/>
            </a:gdLst>
            <a:ahLst/>
            <a:cxnLst>
              <a:cxn ang="0">
                <a:pos x="T0" y="T1"/>
              </a:cxn>
              <a:cxn ang="0">
                <a:pos x="T2" y="T3"/>
              </a:cxn>
              <a:cxn ang="0">
                <a:pos x="T4" y="T5"/>
              </a:cxn>
              <a:cxn ang="0">
                <a:pos x="T6" y="T7"/>
              </a:cxn>
              <a:cxn ang="0">
                <a:pos x="T8" y="T9"/>
              </a:cxn>
            </a:cxnLst>
            <a:rect l="0" t="0" r="r" b="b"/>
            <a:pathLst>
              <a:path w="1254" h="1838">
                <a:moveTo>
                  <a:pt x="1241" y="1838"/>
                </a:moveTo>
                <a:cubicBezTo>
                  <a:pt x="1235" y="1699"/>
                  <a:pt x="1254" y="1216"/>
                  <a:pt x="1202" y="994"/>
                </a:cubicBezTo>
                <a:cubicBezTo>
                  <a:pt x="1150" y="772"/>
                  <a:pt x="1050" y="635"/>
                  <a:pt x="930" y="503"/>
                </a:cubicBezTo>
                <a:cubicBezTo>
                  <a:pt x="810" y="371"/>
                  <a:pt x="637" y="283"/>
                  <a:pt x="482" y="199"/>
                </a:cubicBezTo>
                <a:cubicBezTo>
                  <a:pt x="327" y="115"/>
                  <a:pt x="79" y="34"/>
                  <a:pt x="0" y="0"/>
                </a:cubicBezTo>
              </a:path>
            </a:pathLst>
          </a:custGeom>
          <a:noFill/>
          <a:ln w="76200" cmpd="sng">
            <a:solidFill>
              <a:srgbClr val="009900"/>
            </a:solidFill>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mtClean="0">
              <a:solidFill>
                <a:srgbClr val="000000"/>
              </a:solidFill>
            </a:endParaRPr>
          </a:p>
        </p:txBody>
      </p:sp>
      <p:sp>
        <p:nvSpPr>
          <p:cNvPr id="112644" name="Freeform 4"/>
          <p:cNvSpPr>
            <a:spLocks/>
          </p:cNvSpPr>
          <p:nvPr/>
        </p:nvSpPr>
        <p:spPr bwMode="auto">
          <a:xfrm>
            <a:off x="2555875" y="3429000"/>
            <a:ext cx="1855788" cy="2917825"/>
          </a:xfrm>
          <a:custGeom>
            <a:avLst/>
            <a:gdLst>
              <a:gd name="T0" fmla="*/ 1241 w 1254"/>
              <a:gd name="T1" fmla="*/ 1838 h 1838"/>
              <a:gd name="T2" fmla="*/ 1202 w 1254"/>
              <a:gd name="T3" fmla="*/ 994 h 1838"/>
              <a:gd name="T4" fmla="*/ 930 w 1254"/>
              <a:gd name="T5" fmla="*/ 503 h 1838"/>
              <a:gd name="T6" fmla="*/ 482 w 1254"/>
              <a:gd name="T7" fmla="*/ 199 h 1838"/>
              <a:gd name="T8" fmla="*/ 0 w 1254"/>
              <a:gd name="T9" fmla="*/ 0 h 1838"/>
            </a:gdLst>
            <a:ahLst/>
            <a:cxnLst>
              <a:cxn ang="0">
                <a:pos x="T0" y="T1"/>
              </a:cxn>
              <a:cxn ang="0">
                <a:pos x="T2" y="T3"/>
              </a:cxn>
              <a:cxn ang="0">
                <a:pos x="T4" y="T5"/>
              </a:cxn>
              <a:cxn ang="0">
                <a:pos x="T6" y="T7"/>
              </a:cxn>
              <a:cxn ang="0">
                <a:pos x="T8" y="T9"/>
              </a:cxn>
            </a:cxnLst>
            <a:rect l="0" t="0" r="r" b="b"/>
            <a:pathLst>
              <a:path w="1254" h="1838">
                <a:moveTo>
                  <a:pt x="1241" y="1838"/>
                </a:moveTo>
                <a:cubicBezTo>
                  <a:pt x="1235" y="1699"/>
                  <a:pt x="1254" y="1216"/>
                  <a:pt x="1202" y="994"/>
                </a:cubicBezTo>
                <a:cubicBezTo>
                  <a:pt x="1150" y="772"/>
                  <a:pt x="1050" y="635"/>
                  <a:pt x="930" y="503"/>
                </a:cubicBezTo>
                <a:cubicBezTo>
                  <a:pt x="810" y="371"/>
                  <a:pt x="637" y="283"/>
                  <a:pt x="482" y="199"/>
                </a:cubicBezTo>
                <a:cubicBezTo>
                  <a:pt x="327" y="115"/>
                  <a:pt x="79" y="34"/>
                  <a:pt x="0" y="0"/>
                </a:cubicBezTo>
              </a:path>
            </a:pathLst>
          </a:custGeom>
          <a:noFill/>
          <a:ln w="152400" cmpd="sng">
            <a:solidFill>
              <a:schemeClr val="tx1"/>
            </a:solidFill>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mtClean="0">
              <a:solidFill>
                <a:srgbClr val="000000"/>
              </a:solidFill>
            </a:endParaRPr>
          </a:p>
        </p:txBody>
      </p:sp>
      <p:sp>
        <p:nvSpPr>
          <p:cNvPr id="112645" name="Text Box 5"/>
          <p:cNvSpPr txBox="1">
            <a:spLocks noChangeArrowheads="1"/>
          </p:cNvSpPr>
          <p:nvPr/>
        </p:nvSpPr>
        <p:spPr bwMode="auto">
          <a:xfrm>
            <a:off x="6227763" y="2100263"/>
            <a:ext cx="2376487" cy="3970318"/>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GB" sz="2400" b="1" dirty="0" smtClean="0">
                <a:solidFill>
                  <a:srgbClr val="FF9900"/>
                </a:solidFill>
                <a:latin typeface="Trebuchet MS" pitchFamily="34" charset="0"/>
              </a:rPr>
              <a:t>‘MITIGATION’ </a:t>
            </a:r>
            <a:r>
              <a:rPr lang="en-GB" sz="2400" b="1" dirty="0" smtClean="0">
                <a:solidFill>
                  <a:srgbClr val="FF9900"/>
                </a:solidFill>
                <a:latin typeface="Trebuchet MS" pitchFamily="34" charset="0"/>
              </a:rPr>
              <a:t>FUTURES</a:t>
            </a:r>
            <a:endParaRPr lang="en-GB" sz="2400" b="1" dirty="0" smtClean="0">
              <a:solidFill>
                <a:srgbClr val="FF9900"/>
              </a:solidFill>
              <a:latin typeface="Trebuchet MS" pitchFamily="34" charset="0"/>
            </a:endParaRPr>
          </a:p>
          <a:p>
            <a:pPr algn="ctr" fontAlgn="base">
              <a:spcBef>
                <a:spcPct val="50000"/>
              </a:spcBef>
              <a:spcAft>
                <a:spcPct val="0"/>
              </a:spcAft>
            </a:pPr>
            <a:r>
              <a:rPr lang="en-GB" sz="2400" i="1" dirty="0" smtClean="0">
                <a:solidFill>
                  <a:srgbClr val="FF9900"/>
                </a:solidFill>
                <a:latin typeface="Trebuchet MS" pitchFamily="34" charset="0"/>
              </a:rPr>
              <a:t>Preventing</a:t>
            </a:r>
            <a:r>
              <a:rPr lang="en-GB" sz="2400" dirty="0" smtClean="0">
                <a:solidFill>
                  <a:srgbClr val="FF9900"/>
                </a:solidFill>
                <a:latin typeface="Trebuchet MS" pitchFamily="34" charset="0"/>
              </a:rPr>
              <a:t> uncontrolled climate change</a:t>
            </a:r>
          </a:p>
          <a:p>
            <a:pPr algn="ctr" fontAlgn="base">
              <a:spcBef>
                <a:spcPct val="50000"/>
              </a:spcBef>
              <a:spcAft>
                <a:spcPct val="0"/>
              </a:spcAft>
            </a:pPr>
            <a:r>
              <a:rPr lang="en-GB" sz="2400" dirty="0" smtClean="0">
                <a:solidFill>
                  <a:srgbClr val="FF9900"/>
                </a:solidFill>
                <a:latin typeface="Trebuchet MS" pitchFamily="34" charset="0"/>
              </a:rPr>
              <a:t>‘Soft landing’ for humanity</a:t>
            </a:r>
          </a:p>
          <a:p>
            <a:pPr algn="ctr" fontAlgn="base">
              <a:spcBef>
                <a:spcPct val="50000"/>
              </a:spcBef>
              <a:spcAft>
                <a:spcPct val="0"/>
              </a:spcAft>
            </a:pPr>
            <a:r>
              <a:rPr lang="en-GB" sz="2400" dirty="0" smtClean="0">
                <a:solidFill>
                  <a:srgbClr val="FF9900"/>
                </a:solidFill>
                <a:latin typeface="Trebuchet MS" pitchFamily="34" charset="0"/>
              </a:rPr>
              <a:t>Biodiversity largely intact</a:t>
            </a:r>
            <a:endParaRPr lang="en-GB" sz="2400" dirty="0" smtClean="0">
              <a:solidFill>
                <a:srgbClr val="FF6600"/>
              </a:solidFill>
              <a:latin typeface="Trebuchet MS" pitchFamily="34" charset="0"/>
            </a:endParaRPr>
          </a:p>
        </p:txBody>
      </p:sp>
      <p:sp>
        <p:nvSpPr>
          <p:cNvPr id="112646" name="Text Box 6"/>
          <p:cNvSpPr txBox="1">
            <a:spLocks noChangeArrowheads="1"/>
          </p:cNvSpPr>
          <p:nvPr/>
        </p:nvSpPr>
        <p:spPr bwMode="auto">
          <a:xfrm>
            <a:off x="323850" y="1989138"/>
            <a:ext cx="2376488"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GB" sz="2400" b="1" dirty="0" smtClean="0">
                <a:solidFill>
                  <a:srgbClr val="663300"/>
                </a:solidFill>
                <a:latin typeface="Trebuchet MS" pitchFamily="34" charset="0"/>
              </a:rPr>
              <a:t>‘ADAPTATION’ </a:t>
            </a:r>
            <a:r>
              <a:rPr lang="en-GB" sz="2400" b="1" dirty="0" smtClean="0">
                <a:solidFill>
                  <a:srgbClr val="663300"/>
                </a:solidFill>
                <a:latin typeface="Trebuchet MS" pitchFamily="34" charset="0"/>
              </a:rPr>
              <a:t>FUTURES</a:t>
            </a:r>
            <a:endParaRPr lang="en-GB" sz="2400" b="1" dirty="0" smtClean="0">
              <a:solidFill>
                <a:srgbClr val="663300"/>
              </a:solidFill>
              <a:latin typeface="Trebuchet MS" pitchFamily="34" charset="0"/>
            </a:endParaRPr>
          </a:p>
          <a:p>
            <a:pPr algn="ctr" fontAlgn="base">
              <a:spcBef>
                <a:spcPct val="50000"/>
              </a:spcBef>
              <a:spcAft>
                <a:spcPct val="0"/>
              </a:spcAft>
            </a:pPr>
            <a:r>
              <a:rPr lang="en-GB" sz="2400" dirty="0" smtClean="0">
                <a:solidFill>
                  <a:srgbClr val="663300"/>
                </a:solidFill>
                <a:latin typeface="Trebuchet MS" pitchFamily="34" charset="0"/>
              </a:rPr>
              <a:t>3-6</a:t>
            </a:r>
            <a:r>
              <a:rPr lang="en-US" sz="2400" dirty="0" smtClean="0">
                <a:solidFill>
                  <a:srgbClr val="663300"/>
                </a:solidFill>
                <a:latin typeface="Trebuchet MS" pitchFamily="34" charset="0"/>
              </a:rPr>
              <a:t>° Temperature    </a:t>
            </a:r>
            <a:r>
              <a:rPr lang="en-GB" sz="2400" dirty="0" smtClean="0">
                <a:solidFill>
                  <a:srgbClr val="663300"/>
                </a:solidFill>
                <a:latin typeface="Trebuchet MS" pitchFamily="34" charset="0"/>
              </a:rPr>
              <a:t>+ PEAK OIL</a:t>
            </a:r>
          </a:p>
          <a:p>
            <a:pPr algn="ctr" fontAlgn="base">
              <a:spcBef>
                <a:spcPct val="50000"/>
              </a:spcBef>
              <a:spcAft>
                <a:spcPct val="0"/>
              </a:spcAft>
            </a:pPr>
            <a:r>
              <a:rPr lang="en-GB" sz="2400" dirty="0" smtClean="0">
                <a:solidFill>
                  <a:srgbClr val="663300"/>
                </a:solidFill>
                <a:latin typeface="Trebuchet MS" pitchFamily="34" charset="0"/>
              </a:rPr>
              <a:t>Sequential hard landings for most of humanity? </a:t>
            </a:r>
          </a:p>
          <a:p>
            <a:pPr algn="ctr" fontAlgn="base">
              <a:spcBef>
                <a:spcPct val="50000"/>
              </a:spcBef>
              <a:spcAft>
                <a:spcPct val="0"/>
              </a:spcAft>
            </a:pPr>
            <a:r>
              <a:rPr lang="en-GB" sz="2400" dirty="0" smtClean="0">
                <a:solidFill>
                  <a:srgbClr val="663300"/>
                </a:solidFill>
                <a:latin typeface="Trebuchet MS" pitchFamily="34" charset="0"/>
              </a:rPr>
              <a:t>Possible mass extinction</a:t>
            </a:r>
          </a:p>
        </p:txBody>
      </p:sp>
    </p:spTree>
    <p:extLst>
      <p:ext uri="{BB962C8B-B14F-4D97-AF65-F5344CB8AC3E}">
        <p14:creationId xmlns:p14="http://schemas.microsoft.com/office/powerpoint/2010/main" val="11727589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40529727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1520" y="404664"/>
            <a:ext cx="3476824" cy="1498178"/>
          </a:xfrm>
        </p:spPr>
        <p:txBody>
          <a:bodyPr>
            <a:noAutofit/>
          </a:bodyPr>
          <a:lstStyle/>
          <a:p>
            <a:r>
              <a:rPr lang="en-GB" sz="3200" dirty="0" smtClean="0">
                <a:solidFill>
                  <a:schemeClr val="bg1"/>
                </a:solidFill>
              </a:rPr>
              <a:t>THE FUZZY AND THE PRECISE ARE COMPLEMENTARY</a:t>
            </a:r>
            <a:endParaRPr lang="en-GB" sz="3200" dirty="0">
              <a:solidFill>
                <a:schemeClr val="bg1"/>
              </a:solidFill>
            </a:endParaRPr>
          </a:p>
        </p:txBody>
      </p:sp>
      <p:sp>
        <p:nvSpPr>
          <p:cNvPr id="3" name="Content Placeholder 2"/>
          <p:cNvSpPr>
            <a:spLocks noGrp="1"/>
          </p:cNvSpPr>
          <p:nvPr>
            <p:ph idx="1"/>
          </p:nvPr>
        </p:nvSpPr>
        <p:spPr>
          <a:xfrm>
            <a:off x="179512" y="2171997"/>
            <a:ext cx="3610744" cy="4281339"/>
          </a:xfrm>
        </p:spPr>
        <p:txBody>
          <a:bodyPr/>
          <a:lstStyle/>
          <a:p>
            <a:r>
              <a:rPr lang="en-GB" dirty="0" smtClean="0">
                <a:solidFill>
                  <a:schemeClr val="bg1"/>
                </a:solidFill>
              </a:rPr>
              <a:t>Many small blocks will eventually build up to a big picture</a:t>
            </a:r>
          </a:p>
          <a:p>
            <a:r>
              <a:rPr lang="en-GB" dirty="0" smtClean="0">
                <a:solidFill>
                  <a:schemeClr val="bg1"/>
                </a:solidFill>
              </a:rPr>
              <a:t>A fuzzy big picture will tell you </a:t>
            </a:r>
            <a:r>
              <a:rPr lang="en-GB" i="1" dirty="0" smtClean="0">
                <a:solidFill>
                  <a:schemeClr val="bg1"/>
                </a:solidFill>
              </a:rPr>
              <a:t>which blocks to work on first</a:t>
            </a:r>
            <a:endParaRPr lang="en-GB" i="1" dirty="0">
              <a:solidFill>
                <a:schemeClr val="bg1"/>
              </a:solidFill>
            </a:endParaRPr>
          </a:p>
        </p:txBody>
      </p:sp>
      <p:grpSp>
        <p:nvGrpSpPr>
          <p:cNvPr id="6" name="Group 5"/>
          <p:cNvGrpSpPr/>
          <p:nvPr/>
        </p:nvGrpSpPr>
        <p:grpSpPr>
          <a:xfrm>
            <a:off x="3934024" y="-1099"/>
            <a:ext cx="5209976" cy="6946635"/>
            <a:chOff x="3934024" y="-1099"/>
            <a:chExt cx="5209976" cy="6946635"/>
          </a:xfrm>
        </p:grpSpPr>
        <p:pic>
          <p:nvPicPr>
            <p:cNvPr id="5" name="Content Placeholder 10"/>
            <p:cNvPicPr>
              <a:picLocks noChangeAspect="1"/>
            </p:cNvPicPr>
            <p:nvPr/>
          </p:nvPicPr>
          <p:blipFill>
            <a:blip r:embed="rId2" cstate="print">
              <a:extLst>
                <a:ext uri="{BEBA8EAE-BF5A-486C-A8C5-ECC9F3942E4B}">
                  <a14:imgProps xmlns:a14="http://schemas.microsoft.com/office/drawing/2010/main">
                    <a14:imgLayer r:embed="rId3">
                      <a14:imgEffect>
                        <a14:sharpenSoften amount="-100000"/>
                      </a14:imgEffect>
                      <a14:imgEffect>
                        <a14:brightnessContrast bright="27000" contrast="-90000"/>
                      </a14:imgEffect>
                    </a14:imgLayer>
                  </a14:imgProps>
                </a:ext>
                <a:ext uri="{28A0092B-C50C-407E-A947-70E740481C1C}">
                  <a14:useLocalDpi xmlns:a14="http://schemas.microsoft.com/office/drawing/2010/main" val="0"/>
                </a:ext>
              </a:extLst>
            </a:blip>
            <a:stretch>
              <a:fillRect/>
            </a:stretch>
          </p:blipFill>
          <p:spPr>
            <a:xfrm>
              <a:off x="3934024" y="-1099"/>
              <a:ext cx="5209976" cy="6946635"/>
            </a:xfrm>
            <a:prstGeom prst="rect">
              <a:avLst/>
            </a:prstGeom>
          </p:spPr>
        </p:pic>
        <p:pic>
          <p:nvPicPr>
            <p:cNvPr id="4" name="Content Placeholder 10"/>
            <p:cNvPicPr>
              <a:picLocks noChangeAspect="1"/>
            </p:cNvPicPr>
            <p:nvPr/>
          </p:nvPicPr>
          <p:blipFill rotWithShape="1">
            <a:blip r:embed="rId4" cstate="print">
              <a:extLst>
                <a:ext uri="{28A0092B-C50C-407E-A947-70E740481C1C}">
                  <a14:useLocalDpi xmlns:a14="http://schemas.microsoft.com/office/drawing/2010/main" val="0"/>
                </a:ext>
              </a:extLst>
            </a:blip>
            <a:srcRect l="9818" t="56216" r="68958" b="25723"/>
            <a:stretch/>
          </p:blipFill>
          <p:spPr>
            <a:xfrm>
              <a:off x="4427984" y="4725144"/>
              <a:ext cx="720437" cy="817418"/>
            </a:xfrm>
            <a:prstGeom prst="rect">
              <a:avLst/>
            </a:prstGeom>
          </p:spPr>
        </p:pic>
      </p:grpSp>
    </p:spTree>
    <p:extLst>
      <p:ext uri="{BB962C8B-B14F-4D97-AF65-F5344CB8AC3E}">
        <p14:creationId xmlns:p14="http://schemas.microsoft.com/office/powerpoint/2010/main" val="3732490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787" y="1052736"/>
            <a:ext cx="8229600" cy="1143000"/>
          </a:xfrm>
        </p:spPr>
        <p:txBody>
          <a:bodyPr>
            <a:normAutofit fontScale="90000"/>
          </a:bodyPr>
          <a:lstStyle/>
          <a:p>
            <a:r>
              <a:rPr lang="en-GB" dirty="0" smtClean="0"/>
              <a:t>BIG ERROR BARS ARE BETTER THAN FALSE PRECISION</a:t>
            </a:r>
            <a:br>
              <a:rPr lang="en-GB" dirty="0" smtClean="0"/>
            </a:br>
            <a:r>
              <a:rPr lang="en-GB" dirty="0" smtClean="0"/>
              <a:t>Don’t underestimate the value of the back of an envelope</a:t>
            </a:r>
            <a:endParaRPr lang="en-GB" dirty="0"/>
          </a:p>
        </p:txBody>
      </p:sp>
      <p:grpSp>
        <p:nvGrpSpPr>
          <p:cNvPr id="4" name="Group 2"/>
          <p:cNvGrpSpPr>
            <a:grpSpLocks noChangeAspect="1"/>
          </p:cNvGrpSpPr>
          <p:nvPr/>
        </p:nvGrpSpPr>
        <p:grpSpPr bwMode="auto">
          <a:xfrm>
            <a:off x="700152" y="3469004"/>
            <a:ext cx="7820870" cy="3128348"/>
            <a:chOff x="2250" y="1620"/>
            <a:chExt cx="4050" cy="1620"/>
          </a:xfrm>
        </p:grpSpPr>
        <p:sp>
          <p:nvSpPr>
            <p:cNvPr id="5" name="AutoShape 3"/>
            <p:cNvSpPr>
              <a:spLocks noChangeAspect="1" noChangeArrowheads="1"/>
            </p:cNvSpPr>
            <p:nvPr/>
          </p:nvSpPr>
          <p:spPr bwMode="auto">
            <a:xfrm>
              <a:off x="2250" y="1620"/>
              <a:ext cx="4050" cy="1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Rectangle 4"/>
            <p:cNvSpPr>
              <a:spLocks noChangeArrowheads="1"/>
            </p:cNvSpPr>
            <p:nvPr/>
          </p:nvSpPr>
          <p:spPr bwMode="auto">
            <a:xfrm>
              <a:off x="2520" y="1800"/>
              <a:ext cx="900" cy="900"/>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7" name="Rectangle 5"/>
            <p:cNvSpPr>
              <a:spLocks noChangeArrowheads="1"/>
            </p:cNvSpPr>
            <p:nvPr/>
          </p:nvSpPr>
          <p:spPr bwMode="auto">
            <a:xfrm>
              <a:off x="3681" y="1674"/>
              <a:ext cx="1266" cy="1169"/>
            </a:xfrm>
            <a:prstGeom prst="rect">
              <a:avLst/>
            </a:prstGeom>
            <a:solidFill>
              <a:srgbClr val="FFFF00"/>
            </a:solidFill>
            <a:ln w="76200">
              <a:pattFill prst="lgConfetti">
                <a:fgClr>
                  <a:srgbClr val="FFFF00"/>
                </a:fgClr>
                <a:bgClr>
                  <a:srgbClr val="FFFFFF"/>
                </a:bgClr>
              </a:pattFill>
              <a:miter lim="800000"/>
              <a:headEnd/>
              <a:tailEnd/>
            </a:ln>
            <a:effectLst>
              <a:softEdge rad="317500"/>
            </a:effectLst>
          </p:spPr>
          <p:txBody>
            <a:bodyPr vert="horz" wrap="square" lIns="91440" tIns="45720" rIns="91440" bIns="45720" numCol="1" anchor="t" anchorCtr="0" compatLnSpc="1">
              <a:prstTxWarp prst="textNoShape">
                <a:avLst/>
              </a:prstTxWarp>
            </a:bodyPr>
            <a:lstStyle/>
            <a:p>
              <a:endParaRPr lang="en-GB"/>
            </a:p>
          </p:txBody>
        </p:sp>
        <p:sp>
          <p:nvSpPr>
            <p:cNvPr id="8" name="Rectangle 6"/>
            <p:cNvSpPr>
              <a:spLocks noChangeArrowheads="1"/>
            </p:cNvSpPr>
            <p:nvPr/>
          </p:nvSpPr>
          <p:spPr bwMode="auto">
            <a:xfrm>
              <a:off x="5161" y="2025"/>
              <a:ext cx="539" cy="540"/>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9" name="Text Box 7"/>
            <p:cNvSpPr txBox="1">
              <a:spLocks noChangeArrowheads="1"/>
            </p:cNvSpPr>
            <p:nvPr/>
          </p:nvSpPr>
          <p:spPr bwMode="auto">
            <a:xfrm>
              <a:off x="2700" y="2880"/>
              <a:ext cx="540"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100" b="0" i="0" u="none" strike="noStrike" cap="none" normalizeH="0" baseline="0" smtClean="0">
                  <a:ln>
                    <a:noFill/>
                  </a:ln>
                  <a:solidFill>
                    <a:schemeClr val="tx1"/>
                  </a:solidFill>
                  <a:effectLst/>
                  <a:latin typeface="Calibri" pitchFamily="34" charset="0"/>
                  <a:cs typeface="Arial" pitchFamily="34" charset="0"/>
                </a:rPr>
                <a:t>A</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Text Box 8"/>
            <p:cNvSpPr txBox="1">
              <a:spLocks noChangeArrowheads="1"/>
            </p:cNvSpPr>
            <p:nvPr/>
          </p:nvSpPr>
          <p:spPr bwMode="auto">
            <a:xfrm>
              <a:off x="5220" y="2880"/>
              <a:ext cx="540"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100" b="0" i="0" u="none" strike="noStrike" cap="none" normalizeH="0" baseline="0" smtClean="0">
                  <a:ln>
                    <a:noFill/>
                  </a:ln>
                  <a:solidFill>
                    <a:schemeClr val="tx1"/>
                  </a:solidFill>
                  <a:effectLst/>
                  <a:latin typeface="Calibri" pitchFamily="34" charset="0"/>
                  <a:cs typeface="Arial" pitchFamily="34" charset="0"/>
                </a:rPr>
                <a:t>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15741108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27321"/>
            <a:ext cx="8229600" cy="1143000"/>
          </a:xfrm>
        </p:spPr>
        <p:txBody>
          <a:bodyPr>
            <a:normAutofit fontScale="90000"/>
          </a:bodyPr>
          <a:lstStyle/>
          <a:p>
            <a:r>
              <a:rPr lang="en-GB" dirty="0" smtClean="0">
                <a:solidFill>
                  <a:schemeClr val="bg1"/>
                </a:solidFill>
              </a:rPr>
              <a:t>ARE WE TALKING ABOUT A </a:t>
            </a:r>
            <a:br>
              <a:rPr lang="en-GB" dirty="0" smtClean="0">
                <a:solidFill>
                  <a:schemeClr val="bg1"/>
                </a:solidFill>
              </a:rPr>
            </a:br>
            <a:r>
              <a:rPr lang="en-GB" dirty="0" smtClean="0">
                <a:solidFill>
                  <a:schemeClr val="bg1"/>
                </a:solidFill>
              </a:rPr>
              <a:t>‘NEW PARADIGM’?</a:t>
            </a:r>
            <a:endParaRPr lang="en-GB" dirty="0">
              <a:solidFill>
                <a:schemeClr val="bg1"/>
              </a:solidFill>
            </a:endParaRPr>
          </a:p>
        </p:txBody>
      </p:sp>
      <p:sp>
        <p:nvSpPr>
          <p:cNvPr id="3" name="Content Placeholder 2"/>
          <p:cNvSpPr>
            <a:spLocks noGrp="1"/>
          </p:cNvSpPr>
          <p:nvPr>
            <p:ph idx="1"/>
          </p:nvPr>
        </p:nvSpPr>
        <p:spPr>
          <a:xfrm>
            <a:off x="251520" y="1412776"/>
            <a:ext cx="8784976" cy="4525963"/>
          </a:xfrm>
        </p:spPr>
        <p:txBody>
          <a:bodyPr>
            <a:noAutofit/>
          </a:bodyPr>
          <a:lstStyle/>
          <a:p>
            <a:r>
              <a:rPr lang="en-GB" sz="2800" dirty="0" smtClean="0">
                <a:solidFill>
                  <a:schemeClr val="bg1"/>
                </a:solidFill>
              </a:rPr>
              <a:t>In pure science, we mean a change in a really fundamental principle or ‘metaphor’</a:t>
            </a:r>
          </a:p>
          <a:p>
            <a:r>
              <a:rPr lang="en-GB" sz="2800" dirty="0" smtClean="0">
                <a:solidFill>
                  <a:schemeClr val="bg1"/>
                </a:solidFill>
              </a:rPr>
              <a:t>The earth goes round the sun</a:t>
            </a:r>
          </a:p>
          <a:p>
            <a:pPr lvl="1"/>
            <a:r>
              <a:rPr lang="en-GB" sz="2400" dirty="0" smtClean="0">
                <a:solidFill>
                  <a:schemeClr val="bg1"/>
                </a:solidFill>
              </a:rPr>
              <a:t>no </a:t>
            </a:r>
            <a:r>
              <a:rPr lang="en-GB" sz="2400" dirty="0">
                <a:solidFill>
                  <a:schemeClr val="bg1"/>
                </a:solidFill>
              </a:rPr>
              <a:t>need to know exactly how it </a:t>
            </a:r>
            <a:r>
              <a:rPr lang="en-GB" sz="2400" dirty="0" smtClean="0">
                <a:solidFill>
                  <a:schemeClr val="bg1"/>
                </a:solidFill>
              </a:rPr>
              <a:t>works</a:t>
            </a:r>
          </a:p>
          <a:p>
            <a:r>
              <a:rPr lang="en-GB" sz="2800" dirty="0" smtClean="0">
                <a:solidFill>
                  <a:schemeClr val="bg1"/>
                </a:solidFill>
              </a:rPr>
              <a:t>Large plates move around the earth</a:t>
            </a:r>
          </a:p>
          <a:p>
            <a:pPr lvl="1"/>
            <a:r>
              <a:rPr lang="en-GB" sz="2400" dirty="0">
                <a:solidFill>
                  <a:schemeClr val="bg1"/>
                </a:solidFill>
              </a:rPr>
              <a:t>no need to know exactly how it works</a:t>
            </a:r>
            <a:endParaRPr lang="en-GB" sz="2400" dirty="0" smtClean="0">
              <a:solidFill>
                <a:schemeClr val="bg1"/>
              </a:solidFill>
            </a:endParaRPr>
          </a:p>
          <a:p>
            <a:r>
              <a:rPr lang="en-GB" sz="2800" dirty="0">
                <a:solidFill>
                  <a:schemeClr val="bg1"/>
                </a:solidFill>
              </a:rPr>
              <a:t>Result is a sudden flush of explanations</a:t>
            </a:r>
          </a:p>
          <a:p>
            <a:pPr lvl="1"/>
            <a:r>
              <a:rPr lang="en-GB" sz="2400" dirty="0">
                <a:solidFill>
                  <a:schemeClr val="bg1"/>
                </a:solidFill>
              </a:rPr>
              <a:t>Biogeography, distribution of earthquakes and </a:t>
            </a:r>
            <a:r>
              <a:rPr lang="en-GB" sz="2400" dirty="0" smtClean="0">
                <a:solidFill>
                  <a:schemeClr val="bg1"/>
                </a:solidFill>
              </a:rPr>
              <a:t>volcanoes</a:t>
            </a:r>
            <a:endParaRPr lang="en-GB" sz="2400" dirty="0">
              <a:solidFill>
                <a:schemeClr val="bg1"/>
              </a:solidFill>
            </a:endParaRPr>
          </a:p>
          <a:p>
            <a:r>
              <a:rPr lang="en-GB" sz="2800" dirty="0" smtClean="0">
                <a:solidFill>
                  <a:schemeClr val="bg1"/>
                </a:solidFill>
              </a:rPr>
              <a:t>Previous paradigm often revealed as preserved by fudges</a:t>
            </a:r>
          </a:p>
          <a:p>
            <a:r>
              <a:rPr lang="en-GB" sz="2800" dirty="0" smtClean="0">
                <a:solidFill>
                  <a:schemeClr val="bg1"/>
                </a:solidFill>
              </a:rPr>
              <a:t>Also many suggestions for new research</a:t>
            </a:r>
          </a:p>
        </p:txBody>
      </p:sp>
    </p:spTree>
    <p:extLst>
      <p:ext uri="{BB962C8B-B14F-4D97-AF65-F5344CB8AC3E}">
        <p14:creationId xmlns:p14="http://schemas.microsoft.com/office/powerpoint/2010/main" val="2470981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bg1"/>
                </a:solidFill>
              </a:rPr>
              <a:t>NEW PARADIGMS IN </a:t>
            </a:r>
            <a:r>
              <a:rPr lang="en-GB" i="1" dirty="0" smtClean="0">
                <a:solidFill>
                  <a:schemeClr val="bg1"/>
                </a:solidFill>
              </a:rPr>
              <a:t>APPLIED</a:t>
            </a:r>
            <a:r>
              <a:rPr lang="en-GB" dirty="0" smtClean="0">
                <a:solidFill>
                  <a:schemeClr val="bg1"/>
                </a:solidFill>
              </a:rPr>
              <a:t> SCIENCE</a:t>
            </a:r>
            <a:endParaRPr lang="en-GB" dirty="0">
              <a:solidFill>
                <a:schemeClr val="bg1"/>
              </a:solidFill>
            </a:endParaRPr>
          </a:p>
        </p:txBody>
      </p:sp>
      <p:sp>
        <p:nvSpPr>
          <p:cNvPr id="3" name="Content Placeholder 2"/>
          <p:cNvSpPr>
            <a:spLocks noGrp="1"/>
          </p:cNvSpPr>
          <p:nvPr>
            <p:ph idx="1"/>
          </p:nvPr>
        </p:nvSpPr>
        <p:spPr/>
        <p:txBody>
          <a:bodyPr>
            <a:normAutofit lnSpcReduction="10000"/>
          </a:bodyPr>
          <a:lstStyle/>
          <a:p>
            <a:r>
              <a:rPr lang="en-GB" dirty="0" smtClean="0">
                <a:solidFill>
                  <a:schemeClr val="bg1"/>
                </a:solidFill>
              </a:rPr>
              <a:t>…do not call into question the fundamental science</a:t>
            </a:r>
          </a:p>
          <a:p>
            <a:r>
              <a:rPr lang="en-GB" dirty="0" smtClean="0">
                <a:solidFill>
                  <a:schemeClr val="bg1"/>
                </a:solidFill>
              </a:rPr>
              <a:t>On the contrary, they insist on it!</a:t>
            </a:r>
          </a:p>
          <a:p>
            <a:r>
              <a:rPr lang="en-GB" dirty="0" smtClean="0">
                <a:solidFill>
                  <a:schemeClr val="bg1"/>
                </a:solidFill>
              </a:rPr>
              <a:t>But push in new directions suggested by the problem to be solved</a:t>
            </a:r>
          </a:p>
          <a:p>
            <a:r>
              <a:rPr lang="en-GB" dirty="0" smtClean="0">
                <a:solidFill>
                  <a:schemeClr val="bg1"/>
                </a:solidFill>
              </a:rPr>
              <a:t>New avenues for research, and new technologies</a:t>
            </a:r>
          </a:p>
          <a:p>
            <a:r>
              <a:rPr lang="en-GB" dirty="0" smtClean="0">
                <a:solidFill>
                  <a:schemeClr val="bg1"/>
                </a:solidFill>
              </a:rPr>
              <a:t>Again the ‘old paradigm’ is often revealed to be maintained by fudges</a:t>
            </a:r>
          </a:p>
        </p:txBody>
      </p:sp>
    </p:spTree>
    <p:extLst>
      <p:ext uri="{BB962C8B-B14F-4D97-AF65-F5344CB8AC3E}">
        <p14:creationId xmlns:p14="http://schemas.microsoft.com/office/powerpoint/2010/main" val="91433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922114"/>
          </a:xfrm>
        </p:spPr>
        <p:txBody>
          <a:bodyPr>
            <a:normAutofit fontScale="90000"/>
          </a:bodyPr>
          <a:lstStyle/>
          <a:p>
            <a:r>
              <a:rPr lang="en-GB" sz="2200" dirty="0" smtClean="0">
                <a:solidFill>
                  <a:schemeClr val="bg1"/>
                </a:solidFill>
              </a:rPr>
              <a:t>EXAMPLE:</a:t>
            </a:r>
            <a:r>
              <a:rPr lang="en-GB" dirty="0" smtClean="0">
                <a:solidFill>
                  <a:schemeClr val="bg1"/>
                </a:solidFill>
              </a:rPr>
              <a:t/>
            </a:r>
            <a:br>
              <a:rPr lang="en-GB" dirty="0" smtClean="0">
                <a:solidFill>
                  <a:schemeClr val="bg1"/>
                </a:solidFill>
              </a:rPr>
            </a:br>
            <a:r>
              <a:rPr lang="en-GB" dirty="0" smtClean="0">
                <a:solidFill>
                  <a:schemeClr val="bg1"/>
                </a:solidFill>
              </a:rPr>
              <a:t>Rapid </a:t>
            </a:r>
            <a:r>
              <a:rPr lang="en-GB" dirty="0">
                <a:solidFill>
                  <a:schemeClr val="bg1"/>
                </a:solidFill>
              </a:rPr>
              <a:t>decarbonisation programmes</a:t>
            </a:r>
            <a:r>
              <a:rPr lang="en-GB" dirty="0"/>
              <a:t/>
            </a:r>
            <a:br>
              <a:rPr lang="en-GB" dirty="0"/>
            </a:br>
            <a:endParaRPr lang="en-GB" dirty="0"/>
          </a:p>
        </p:txBody>
      </p:sp>
      <p:sp>
        <p:nvSpPr>
          <p:cNvPr id="3" name="Content Placeholder 2"/>
          <p:cNvSpPr>
            <a:spLocks noGrp="1"/>
          </p:cNvSpPr>
          <p:nvPr>
            <p:ph idx="1"/>
          </p:nvPr>
        </p:nvSpPr>
        <p:spPr/>
        <p:txBody>
          <a:bodyPr>
            <a:normAutofit fontScale="92500"/>
          </a:bodyPr>
          <a:lstStyle/>
          <a:p>
            <a:r>
              <a:rPr lang="en-GB" dirty="0">
                <a:solidFill>
                  <a:schemeClr val="bg1"/>
                </a:solidFill>
              </a:rPr>
              <a:t>Required by the climate science</a:t>
            </a:r>
          </a:p>
          <a:p>
            <a:r>
              <a:rPr lang="en-GB" dirty="0" smtClean="0">
                <a:solidFill>
                  <a:schemeClr val="bg1"/>
                </a:solidFill>
              </a:rPr>
              <a:t>VERY IMPORTANT</a:t>
            </a:r>
          </a:p>
          <a:p>
            <a:r>
              <a:rPr lang="en-GB" dirty="0" smtClean="0">
                <a:solidFill>
                  <a:schemeClr val="bg1"/>
                </a:solidFill>
              </a:rPr>
              <a:t>But </a:t>
            </a:r>
            <a:r>
              <a:rPr lang="en-GB" dirty="0">
                <a:solidFill>
                  <a:schemeClr val="bg1"/>
                </a:solidFill>
              </a:rPr>
              <a:t>ignored as ‘unrealistic’</a:t>
            </a:r>
          </a:p>
          <a:p>
            <a:r>
              <a:rPr lang="en-GB" dirty="0" smtClean="0">
                <a:solidFill>
                  <a:schemeClr val="bg1"/>
                </a:solidFill>
              </a:rPr>
              <a:t>Involve a whole collection of ‘wicked problems’</a:t>
            </a:r>
          </a:p>
          <a:p>
            <a:r>
              <a:rPr lang="en-GB" dirty="0" smtClean="0">
                <a:solidFill>
                  <a:schemeClr val="bg1"/>
                </a:solidFill>
              </a:rPr>
              <a:t>The research community hates wicked problems</a:t>
            </a:r>
          </a:p>
          <a:p>
            <a:r>
              <a:rPr lang="en-GB" dirty="0" smtClean="0">
                <a:solidFill>
                  <a:schemeClr val="bg1"/>
                </a:solidFill>
              </a:rPr>
              <a:t>So do we!  But we accept they must be tackled</a:t>
            </a:r>
          </a:p>
          <a:p>
            <a:r>
              <a:rPr lang="en-GB" dirty="0" smtClean="0">
                <a:solidFill>
                  <a:schemeClr val="bg1"/>
                </a:solidFill>
              </a:rPr>
              <a:t>We often use visual metaphors to explore the structure of the problems</a:t>
            </a:r>
            <a:endParaRPr lang="en-GB" dirty="0">
              <a:solidFill>
                <a:schemeClr val="bg1"/>
              </a:solidFill>
            </a:endParaRPr>
          </a:p>
        </p:txBody>
      </p:sp>
    </p:spTree>
    <p:extLst>
      <p:ext uri="{BB962C8B-B14F-4D97-AF65-F5344CB8AC3E}">
        <p14:creationId xmlns:p14="http://schemas.microsoft.com/office/powerpoint/2010/main" val="2869572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title"/>
          </p:nvPr>
        </p:nvSpPr>
        <p:spPr>
          <a:xfrm>
            <a:off x="457200" y="-99392"/>
            <a:ext cx="8229600" cy="1080120"/>
          </a:xfrm>
        </p:spPr>
        <p:txBody>
          <a:bodyPr>
            <a:normAutofit fontScale="90000"/>
          </a:bodyPr>
          <a:lstStyle/>
          <a:p>
            <a:pPr eaLnBrk="1" hangingPunct="1"/>
            <a:r>
              <a:rPr lang="en-US" sz="3600" dirty="0" smtClean="0"/>
              <a:t>THE CANUTE PRINCIPLE</a:t>
            </a:r>
            <a:r>
              <a:rPr lang="en-US" dirty="0" smtClean="0"/>
              <a:t/>
            </a:r>
            <a:br>
              <a:rPr lang="en-US" dirty="0" smtClean="0"/>
            </a:br>
            <a:r>
              <a:rPr lang="en-US" sz="3100" dirty="0" smtClean="0"/>
              <a:t>“Triple bottom line” is misleading</a:t>
            </a:r>
            <a:endParaRPr lang="en-US" dirty="0" smtClean="0"/>
          </a:p>
        </p:txBody>
      </p:sp>
      <p:pic>
        <p:nvPicPr>
          <p:cNvPr id="13315" name="Picture 5" descr="163240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956815"/>
            <a:ext cx="4859931" cy="539636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3316" name="Rectangle 6"/>
          <p:cNvSpPr>
            <a:spLocks noChangeArrowheads="1"/>
          </p:cNvSpPr>
          <p:nvPr/>
        </p:nvSpPr>
        <p:spPr bwMode="auto">
          <a:xfrm>
            <a:off x="1116013" y="6394450"/>
            <a:ext cx="72040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ctr" fontAlgn="base">
              <a:spcBef>
                <a:spcPct val="0"/>
              </a:spcBef>
              <a:spcAft>
                <a:spcPct val="0"/>
              </a:spcAft>
            </a:pPr>
            <a:r>
              <a:rPr lang="en-GB" smtClean="0">
                <a:solidFill>
                  <a:srgbClr val="000000"/>
                </a:solidFill>
                <a:latin typeface="Trebuchet"/>
              </a:rPr>
              <a:t>Credit: </a:t>
            </a:r>
            <a:r>
              <a:rPr lang="en-GB" u="sng" smtClean="0">
                <a:solidFill>
                  <a:srgbClr val="000000"/>
                </a:solidFill>
                <a:latin typeface="Trebuchet"/>
              </a:rPr>
              <a:t>© Stapleton Historical Collection / Heritage-Images / Imagestate</a:t>
            </a:r>
            <a:endParaRPr lang="en-GB" smtClean="0">
              <a:solidFill>
                <a:srgbClr val="000000"/>
              </a:solidFill>
              <a:latin typeface="Trebuchet"/>
            </a:endParaRPr>
          </a:p>
        </p:txBody>
      </p:sp>
      <p:sp>
        <p:nvSpPr>
          <p:cNvPr id="2" name="Oval Callout 1"/>
          <p:cNvSpPr/>
          <p:nvPr/>
        </p:nvSpPr>
        <p:spPr>
          <a:xfrm>
            <a:off x="429593" y="991308"/>
            <a:ext cx="3062287" cy="1584325"/>
          </a:xfrm>
          <a:prstGeom prst="wedgeEllipseCallout">
            <a:avLst>
              <a:gd name="adj1" fmla="val 102064"/>
              <a:gd name="adj2" fmla="val 2401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GB" sz="2400" dirty="0">
                <a:solidFill>
                  <a:srgbClr val="000000"/>
                </a:solidFill>
                <a:latin typeface="Comic Sans MS" pitchFamily="66" charset="0"/>
              </a:rPr>
              <a:t>Well guys, it looks as if we have a result</a:t>
            </a:r>
          </a:p>
        </p:txBody>
      </p:sp>
      <p:sp>
        <p:nvSpPr>
          <p:cNvPr id="3" name="TextBox 2"/>
          <p:cNvSpPr txBox="1">
            <a:spLocks noChangeArrowheads="1"/>
          </p:cNvSpPr>
          <p:nvPr/>
        </p:nvSpPr>
        <p:spPr bwMode="auto">
          <a:xfrm>
            <a:off x="250825" y="5157788"/>
            <a:ext cx="8893175"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r>
              <a:rPr lang="en-GB" sz="6600" smtClean="0">
                <a:solidFill>
                  <a:srgbClr val="000000"/>
                </a:solidFill>
                <a:latin typeface="Old English Text MT" pitchFamily="66" charset="0"/>
              </a:rPr>
              <a:t>Physics Trumps Politics</a:t>
            </a:r>
          </a:p>
        </p:txBody>
      </p:sp>
    </p:spTree>
    <p:extLst>
      <p:ext uri="{BB962C8B-B14F-4D97-AF65-F5344CB8AC3E}">
        <p14:creationId xmlns:p14="http://schemas.microsoft.com/office/powerpoint/2010/main" val="17346195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 2"/>
          <p:cNvGrpSpPr>
            <a:grpSpLocks noChangeAspect="1"/>
          </p:cNvGrpSpPr>
          <p:nvPr/>
        </p:nvGrpSpPr>
        <p:grpSpPr bwMode="auto">
          <a:xfrm>
            <a:off x="467545" y="1458031"/>
            <a:ext cx="7992888" cy="5283337"/>
            <a:chOff x="2145" y="3890"/>
            <a:chExt cx="7585" cy="4914"/>
          </a:xfrm>
        </p:grpSpPr>
        <p:sp>
          <p:nvSpPr>
            <p:cNvPr id="20483" name="AutoShape 3"/>
            <p:cNvSpPr>
              <a:spLocks noChangeAspect="1" noChangeArrowheads="1"/>
            </p:cNvSpPr>
            <p:nvPr/>
          </p:nvSpPr>
          <p:spPr bwMode="auto">
            <a:xfrm>
              <a:off x="2145" y="3890"/>
              <a:ext cx="7585" cy="491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GB" smtClean="0">
                <a:solidFill>
                  <a:srgbClr val="000000"/>
                </a:solidFill>
              </a:endParaRPr>
            </a:p>
          </p:txBody>
        </p:sp>
        <p:sp>
          <p:nvSpPr>
            <p:cNvPr id="20484" name="Rectangle 4" descr="Light vertical"/>
            <p:cNvSpPr>
              <a:spLocks noChangeArrowheads="1"/>
            </p:cNvSpPr>
            <p:nvPr/>
          </p:nvSpPr>
          <p:spPr bwMode="auto">
            <a:xfrm>
              <a:off x="3810" y="4361"/>
              <a:ext cx="399" cy="1461"/>
            </a:xfrm>
            <a:prstGeom prst="rect">
              <a:avLst/>
            </a:prstGeom>
            <a:pattFill prst="ltVert">
              <a:fgClr>
                <a:srgbClr val="000000"/>
              </a:fgClr>
              <a:bgClr>
                <a:srgbClr val="FFFFFF"/>
              </a:bgClr>
            </a:pattFill>
            <a:ln w="19050">
              <a:solidFill>
                <a:srgbClr val="000000"/>
              </a:solidFill>
              <a:miter lim="800000"/>
              <a:headEnd/>
              <a:tailEnd/>
            </a:ln>
          </p:spPr>
          <p:txBody>
            <a:bodyPr/>
            <a:lstStyle/>
            <a:p>
              <a:pPr fontAlgn="base">
                <a:spcBef>
                  <a:spcPct val="0"/>
                </a:spcBef>
                <a:spcAft>
                  <a:spcPct val="0"/>
                </a:spcAft>
              </a:pPr>
              <a:endParaRPr lang="en-GB" smtClean="0">
                <a:solidFill>
                  <a:srgbClr val="000000"/>
                </a:solidFill>
              </a:endParaRPr>
            </a:p>
          </p:txBody>
        </p:sp>
        <p:sp>
          <p:nvSpPr>
            <p:cNvPr id="20485" name="Line 5"/>
            <p:cNvSpPr>
              <a:spLocks noChangeShapeType="1"/>
            </p:cNvSpPr>
            <p:nvPr/>
          </p:nvSpPr>
          <p:spPr bwMode="auto">
            <a:xfrm flipH="1">
              <a:off x="4450" y="5050"/>
              <a:ext cx="670" cy="1020"/>
            </a:xfrm>
            <a:prstGeom prst="line">
              <a:avLst/>
            </a:prstGeom>
            <a:noFill/>
            <a:ln w="57150" cmpd="thinThick">
              <a:solidFill>
                <a:srgbClr val="00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GB" smtClean="0">
                <a:solidFill>
                  <a:srgbClr val="000000"/>
                </a:solidFill>
              </a:endParaRPr>
            </a:p>
          </p:txBody>
        </p:sp>
        <p:sp>
          <p:nvSpPr>
            <p:cNvPr id="20486" name="Rectangle 6" descr="Horizontal brick"/>
            <p:cNvSpPr>
              <a:spLocks noChangeArrowheads="1"/>
            </p:cNvSpPr>
            <p:nvPr/>
          </p:nvSpPr>
          <p:spPr bwMode="auto">
            <a:xfrm>
              <a:off x="4740" y="5701"/>
              <a:ext cx="209" cy="652"/>
            </a:xfrm>
            <a:prstGeom prst="rect">
              <a:avLst/>
            </a:prstGeom>
            <a:pattFill prst="horzBrick">
              <a:fgClr>
                <a:srgbClr val="000000"/>
              </a:fgClr>
              <a:bgClr>
                <a:srgbClr val="FFFFFF"/>
              </a:bgClr>
            </a:pattFill>
            <a:ln w="19050">
              <a:solidFill>
                <a:srgbClr val="000000"/>
              </a:solidFill>
              <a:miter lim="800000"/>
              <a:headEnd/>
              <a:tailEnd/>
            </a:ln>
          </p:spPr>
          <p:txBody>
            <a:bodyPr/>
            <a:lstStyle/>
            <a:p>
              <a:pPr fontAlgn="base">
                <a:spcBef>
                  <a:spcPct val="0"/>
                </a:spcBef>
                <a:spcAft>
                  <a:spcPct val="0"/>
                </a:spcAft>
              </a:pPr>
              <a:endParaRPr lang="en-GB" smtClean="0">
                <a:solidFill>
                  <a:srgbClr val="000000"/>
                </a:solidFill>
              </a:endParaRPr>
            </a:p>
          </p:txBody>
        </p:sp>
        <p:sp>
          <p:nvSpPr>
            <p:cNvPr id="20487" name="Rectangle 7" descr="Horizontal brick"/>
            <p:cNvSpPr>
              <a:spLocks noChangeArrowheads="1"/>
            </p:cNvSpPr>
            <p:nvPr/>
          </p:nvSpPr>
          <p:spPr bwMode="auto">
            <a:xfrm>
              <a:off x="3880" y="5611"/>
              <a:ext cx="239" cy="372"/>
            </a:xfrm>
            <a:prstGeom prst="rect">
              <a:avLst/>
            </a:prstGeom>
            <a:pattFill prst="horzBrick">
              <a:fgClr>
                <a:srgbClr val="000000"/>
              </a:fgClr>
              <a:bgClr>
                <a:srgbClr val="FFFFFF"/>
              </a:bgClr>
            </a:pattFill>
            <a:ln w="19050">
              <a:solidFill>
                <a:srgbClr val="000000"/>
              </a:solidFill>
              <a:miter lim="800000"/>
              <a:headEnd/>
              <a:tailEnd/>
            </a:ln>
          </p:spPr>
          <p:txBody>
            <a:bodyPr/>
            <a:lstStyle/>
            <a:p>
              <a:pPr fontAlgn="base">
                <a:spcBef>
                  <a:spcPct val="0"/>
                </a:spcBef>
                <a:spcAft>
                  <a:spcPct val="0"/>
                </a:spcAft>
              </a:pPr>
              <a:endParaRPr lang="en-GB" smtClean="0">
                <a:solidFill>
                  <a:srgbClr val="000000"/>
                </a:solidFill>
              </a:endParaRPr>
            </a:p>
          </p:txBody>
        </p:sp>
        <p:sp>
          <p:nvSpPr>
            <p:cNvPr id="20488" name="Freeform 8"/>
            <p:cNvSpPr>
              <a:spLocks/>
            </p:cNvSpPr>
            <p:nvPr/>
          </p:nvSpPr>
          <p:spPr bwMode="auto">
            <a:xfrm>
              <a:off x="2145" y="5339"/>
              <a:ext cx="2865" cy="3420"/>
            </a:xfrm>
            <a:custGeom>
              <a:avLst/>
              <a:gdLst>
                <a:gd name="T0" fmla="*/ 0 w 2865"/>
                <a:gd name="T1" fmla="*/ 1 h 3420"/>
                <a:gd name="T2" fmla="*/ 195 w 2865"/>
                <a:gd name="T3" fmla="*/ 16 h 3420"/>
                <a:gd name="T4" fmla="*/ 240 w 2865"/>
                <a:gd name="T5" fmla="*/ 61 h 3420"/>
                <a:gd name="T6" fmla="*/ 300 w 2865"/>
                <a:gd name="T7" fmla="*/ 76 h 3420"/>
                <a:gd name="T8" fmla="*/ 900 w 2865"/>
                <a:gd name="T9" fmla="*/ 181 h 3420"/>
                <a:gd name="T10" fmla="*/ 1366 w 2865"/>
                <a:gd name="T11" fmla="*/ 166 h 3420"/>
                <a:gd name="T12" fmla="*/ 1531 w 2865"/>
                <a:gd name="T13" fmla="*/ 136 h 3420"/>
                <a:gd name="T14" fmla="*/ 1621 w 2865"/>
                <a:gd name="T15" fmla="*/ 196 h 3420"/>
                <a:gd name="T16" fmla="*/ 1681 w 2865"/>
                <a:gd name="T17" fmla="*/ 496 h 3420"/>
                <a:gd name="T18" fmla="*/ 1726 w 2865"/>
                <a:gd name="T19" fmla="*/ 541 h 3420"/>
                <a:gd name="T20" fmla="*/ 1801 w 2865"/>
                <a:gd name="T21" fmla="*/ 631 h 3420"/>
                <a:gd name="T22" fmla="*/ 2356 w 2865"/>
                <a:gd name="T23" fmla="*/ 721 h 3420"/>
                <a:gd name="T24" fmla="*/ 2521 w 2865"/>
                <a:gd name="T25" fmla="*/ 811 h 3420"/>
                <a:gd name="T26" fmla="*/ 2611 w 2865"/>
                <a:gd name="T27" fmla="*/ 991 h 3420"/>
                <a:gd name="T28" fmla="*/ 2865 w 2865"/>
                <a:gd name="T29" fmla="*/ 1051 h 3420"/>
                <a:gd name="T30" fmla="*/ 2731 w 2865"/>
                <a:gd name="T31" fmla="*/ 2175 h 3420"/>
                <a:gd name="T32" fmla="*/ 2701 w 2865"/>
                <a:gd name="T33" fmla="*/ 3195 h 3420"/>
                <a:gd name="T34" fmla="*/ 2656 w 2865"/>
                <a:gd name="T35" fmla="*/ 3420 h 3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65" h="3420">
                  <a:moveTo>
                    <a:pt x="0" y="1"/>
                  </a:moveTo>
                  <a:cubicBezTo>
                    <a:pt x="65" y="6"/>
                    <a:pt x="132" y="0"/>
                    <a:pt x="195" y="16"/>
                  </a:cubicBezTo>
                  <a:cubicBezTo>
                    <a:pt x="216" y="21"/>
                    <a:pt x="222" y="50"/>
                    <a:pt x="240" y="61"/>
                  </a:cubicBezTo>
                  <a:cubicBezTo>
                    <a:pt x="258" y="71"/>
                    <a:pt x="280" y="71"/>
                    <a:pt x="300" y="76"/>
                  </a:cubicBezTo>
                  <a:cubicBezTo>
                    <a:pt x="472" y="214"/>
                    <a:pt x="678" y="173"/>
                    <a:pt x="900" y="181"/>
                  </a:cubicBezTo>
                  <a:cubicBezTo>
                    <a:pt x="1078" y="240"/>
                    <a:pt x="1100" y="199"/>
                    <a:pt x="1366" y="166"/>
                  </a:cubicBezTo>
                  <a:cubicBezTo>
                    <a:pt x="1435" y="114"/>
                    <a:pt x="1429" y="97"/>
                    <a:pt x="1531" y="136"/>
                  </a:cubicBezTo>
                  <a:cubicBezTo>
                    <a:pt x="1565" y="149"/>
                    <a:pt x="1621" y="196"/>
                    <a:pt x="1621" y="196"/>
                  </a:cubicBezTo>
                  <a:cubicBezTo>
                    <a:pt x="1683" y="289"/>
                    <a:pt x="1638" y="399"/>
                    <a:pt x="1681" y="496"/>
                  </a:cubicBezTo>
                  <a:cubicBezTo>
                    <a:pt x="1690" y="515"/>
                    <a:pt x="1712" y="525"/>
                    <a:pt x="1726" y="541"/>
                  </a:cubicBezTo>
                  <a:cubicBezTo>
                    <a:pt x="1772" y="596"/>
                    <a:pt x="1739" y="583"/>
                    <a:pt x="1801" y="631"/>
                  </a:cubicBezTo>
                  <a:cubicBezTo>
                    <a:pt x="1963" y="757"/>
                    <a:pt x="2148" y="713"/>
                    <a:pt x="2356" y="721"/>
                  </a:cubicBezTo>
                  <a:cubicBezTo>
                    <a:pt x="2424" y="738"/>
                    <a:pt x="2463" y="773"/>
                    <a:pt x="2521" y="811"/>
                  </a:cubicBezTo>
                  <a:cubicBezTo>
                    <a:pt x="2562" y="935"/>
                    <a:pt x="2533" y="875"/>
                    <a:pt x="2611" y="991"/>
                  </a:cubicBezTo>
                  <a:cubicBezTo>
                    <a:pt x="2621" y="1006"/>
                    <a:pt x="2865" y="1051"/>
                    <a:pt x="2865" y="1051"/>
                  </a:cubicBezTo>
                  <a:cubicBezTo>
                    <a:pt x="2850" y="1456"/>
                    <a:pt x="2710" y="1794"/>
                    <a:pt x="2731" y="2175"/>
                  </a:cubicBezTo>
                  <a:cubicBezTo>
                    <a:pt x="2721" y="2515"/>
                    <a:pt x="2715" y="2855"/>
                    <a:pt x="2701" y="3195"/>
                  </a:cubicBezTo>
                  <a:cubicBezTo>
                    <a:pt x="2698" y="3275"/>
                    <a:pt x="2656" y="3339"/>
                    <a:pt x="2656" y="3420"/>
                  </a:cubicBezTo>
                </a:path>
              </a:pathLst>
            </a:custGeom>
            <a:noFill/>
            <a:ln w="3810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GB" smtClean="0">
                <a:solidFill>
                  <a:srgbClr val="000000"/>
                </a:solidFill>
              </a:endParaRPr>
            </a:p>
          </p:txBody>
        </p:sp>
        <p:sp>
          <p:nvSpPr>
            <p:cNvPr id="20489" name="Freeform 9"/>
            <p:cNvSpPr>
              <a:spLocks/>
            </p:cNvSpPr>
            <p:nvPr/>
          </p:nvSpPr>
          <p:spPr bwMode="auto">
            <a:xfrm>
              <a:off x="7560" y="5310"/>
              <a:ext cx="2070" cy="3494"/>
            </a:xfrm>
            <a:custGeom>
              <a:avLst/>
              <a:gdLst>
                <a:gd name="T0" fmla="*/ 2070 w 2070"/>
                <a:gd name="T1" fmla="*/ 0 h 3495"/>
                <a:gd name="T2" fmla="*/ 2010 w 2070"/>
                <a:gd name="T3" fmla="*/ 315 h 3495"/>
                <a:gd name="T4" fmla="*/ 1935 w 2070"/>
                <a:gd name="T5" fmla="*/ 330 h 3495"/>
                <a:gd name="T6" fmla="*/ 1875 w 2070"/>
                <a:gd name="T7" fmla="*/ 345 h 3495"/>
                <a:gd name="T8" fmla="*/ 1410 w 2070"/>
                <a:gd name="T9" fmla="*/ 390 h 3495"/>
                <a:gd name="T10" fmla="*/ 1260 w 2070"/>
                <a:gd name="T11" fmla="*/ 450 h 3495"/>
                <a:gd name="T12" fmla="*/ 1185 w 2070"/>
                <a:gd name="T13" fmla="*/ 570 h 3495"/>
                <a:gd name="T14" fmla="*/ 855 w 2070"/>
                <a:gd name="T15" fmla="*/ 630 h 3495"/>
                <a:gd name="T16" fmla="*/ 765 w 2070"/>
                <a:gd name="T17" fmla="*/ 660 h 3495"/>
                <a:gd name="T18" fmla="*/ 690 w 2070"/>
                <a:gd name="T19" fmla="*/ 675 h 3495"/>
                <a:gd name="T20" fmla="*/ 600 w 2070"/>
                <a:gd name="T21" fmla="*/ 780 h 3495"/>
                <a:gd name="T22" fmla="*/ 510 w 2070"/>
                <a:gd name="T23" fmla="*/ 855 h 3495"/>
                <a:gd name="T24" fmla="*/ 465 w 2070"/>
                <a:gd name="T25" fmla="*/ 900 h 3495"/>
                <a:gd name="T26" fmla="*/ 195 w 2070"/>
                <a:gd name="T27" fmla="*/ 915 h 3495"/>
                <a:gd name="T28" fmla="*/ 75 w 2070"/>
                <a:gd name="T29" fmla="*/ 1170 h 3495"/>
                <a:gd name="T30" fmla="*/ 45 w 2070"/>
                <a:gd name="T31" fmla="*/ 2550 h 3495"/>
                <a:gd name="T32" fmla="*/ 0 w 2070"/>
                <a:gd name="T33" fmla="*/ 2880 h 3495"/>
                <a:gd name="T34" fmla="*/ 30 w 2070"/>
                <a:gd name="T35" fmla="*/ 3495 h 3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70" h="3495">
                  <a:moveTo>
                    <a:pt x="2070" y="0"/>
                  </a:moveTo>
                  <a:cubicBezTo>
                    <a:pt x="2036" y="256"/>
                    <a:pt x="2064" y="153"/>
                    <a:pt x="2010" y="315"/>
                  </a:cubicBezTo>
                  <a:cubicBezTo>
                    <a:pt x="2002" y="339"/>
                    <a:pt x="1960" y="324"/>
                    <a:pt x="1935" y="330"/>
                  </a:cubicBezTo>
                  <a:cubicBezTo>
                    <a:pt x="1915" y="334"/>
                    <a:pt x="1895" y="343"/>
                    <a:pt x="1875" y="345"/>
                  </a:cubicBezTo>
                  <a:cubicBezTo>
                    <a:pt x="1720" y="363"/>
                    <a:pt x="1565" y="375"/>
                    <a:pt x="1410" y="390"/>
                  </a:cubicBezTo>
                  <a:cubicBezTo>
                    <a:pt x="1358" y="407"/>
                    <a:pt x="1312" y="433"/>
                    <a:pt x="1260" y="450"/>
                  </a:cubicBezTo>
                  <a:cubicBezTo>
                    <a:pt x="1234" y="489"/>
                    <a:pt x="1216" y="534"/>
                    <a:pt x="1185" y="570"/>
                  </a:cubicBezTo>
                  <a:cubicBezTo>
                    <a:pt x="1119" y="647"/>
                    <a:pt x="899" y="627"/>
                    <a:pt x="855" y="630"/>
                  </a:cubicBezTo>
                  <a:cubicBezTo>
                    <a:pt x="825" y="640"/>
                    <a:pt x="796" y="652"/>
                    <a:pt x="765" y="660"/>
                  </a:cubicBezTo>
                  <a:cubicBezTo>
                    <a:pt x="740" y="667"/>
                    <a:pt x="711" y="660"/>
                    <a:pt x="690" y="675"/>
                  </a:cubicBezTo>
                  <a:cubicBezTo>
                    <a:pt x="653" y="702"/>
                    <a:pt x="631" y="746"/>
                    <a:pt x="600" y="780"/>
                  </a:cubicBezTo>
                  <a:cubicBezTo>
                    <a:pt x="521" y="868"/>
                    <a:pt x="591" y="788"/>
                    <a:pt x="510" y="855"/>
                  </a:cubicBezTo>
                  <a:cubicBezTo>
                    <a:pt x="494" y="869"/>
                    <a:pt x="486" y="896"/>
                    <a:pt x="465" y="900"/>
                  </a:cubicBezTo>
                  <a:cubicBezTo>
                    <a:pt x="376" y="917"/>
                    <a:pt x="285" y="910"/>
                    <a:pt x="195" y="915"/>
                  </a:cubicBezTo>
                  <a:cubicBezTo>
                    <a:pt x="138" y="1000"/>
                    <a:pt x="108" y="1072"/>
                    <a:pt x="75" y="1170"/>
                  </a:cubicBezTo>
                  <a:cubicBezTo>
                    <a:pt x="65" y="1630"/>
                    <a:pt x="58" y="2090"/>
                    <a:pt x="45" y="2550"/>
                  </a:cubicBezTo>
                  <a:cubicBezTo>
                    <a:pt x="38" y="2791"/>
                    <a:pt x="51" y="2726"/>
                    <a:pt x="0" y="2880"/>
                  </a:cubicBezTo>
                  <a:cubicBezTo>
                    <a:pt x="7" y="3077"/>
                    <a:pt x="30" y="3293"/>
                    <a:pt x="30" y="3495"/>
                  </a:cubicBezTo>
                </a:path>
              </a:pathLst>
            </a:custGeom>
            <a:noFill/>
            <a:ln w="3810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GB" smtClean="0">
                <a:solidFill>
                  <a:srgbClr val="000000"/>
                </a:solidFill>
              </a:endParaRPr>
            </a:p>
          </p:txBody>
        </p:sp>
        <p:sp>
          <p:nvSpPr>
            <p:cNvPr id="20490" name="Freeform 10" descr="30%"/>
            <p:cNvSpPr>
              <a:spLocks/>
            </p:cNvSpPr>
            <p:nvPr/>
          </p:nvSpPr>
          <p:spPr bwMode="auto">
            <a:xfrm rot="-205709">
              <a:off x="4030" y="4940"/>
              <a:ext cx="1373" cy="967"/>
            </a:xfrm>
            <a:custGeom>
              <a:avLst/>
              <a:gdLst>
                <a:gd name="T0" fmla="*/ 0 w 1373"/>
                <a:gd name="T1" fmla="*/ 931 h 968"/>
                <a:gd name="T2" fmla="*/ 126 w 1373"/>
                <a:gd name="T3" fmla="*/ 659 h 968"/>
                <a:gd name="T4" fmla="*/ 315 w 1373"/>
                <a:gd name="T5" fmla="*/ 418 h 968"/>
                <a:gd name="T6" fmla="*/ 563 w 1373"/>
                <a:gd name="T7" fmla="*/ 232 h 968"/>
                <a:gd name="T8" fmla="*/ 683 w 1373"/>
                <a:gd name="T9" fmla="*/ 172 h 968"/>
                <a:gd name="T10" fmla="*/ 864 w 1373"/>
                <a:gd name="T11" fmla="*/ 88 h 968"/>
                <a:gd name="T12" fmla="*/ 1073 w 1373"/>
                <a:gd name="T13" fmla="*/ 30 h 968"/>
                <a:gd name="T14" fmla="*/ 1365 w 1373"/>
                <a:gd name="T15" fmla="*/ 0 h 968"/>
                <a:gd name="T16" fmla="*/ 1373 w 1373"/>
                <a:gd name="T17" fmla="*/ 97 h 968"/>
                <a:gd name="T18" fmla="*/ 1373 w 1373"/>
                <a:gd name="T19" fmla="*/ 172 h 968"/>
                <a:gd name="T20" fmla="*/ 1287 w 1373"/>
                <a:gd name="T21" fmla="*/ 169 h 968"/>
                <a:gd name="T22" fmla="*/ 1155 w 1373"/>
                <a:gd name="T23" fmla="*/ 195 h 968"/>
                <a:gd name="T24" fmla="*/ 984 w 1373"/>
                <a:gd name="T25" fmla="*/ 250 h 968"/>
                <a:gd name="T26" fmla="*/ 825 w 1373"/>
                <a:gd name="T27" fmla="*/ 337 h 968"/>
                <a:gd name="T28" fmla="*/ 669 w 1373"/>
                <a:gd name="T29" fmla="*/ 442 h 968"/>
                <a:gd name="T30" fmla="*/ 503 w 1373"/>
                <a:gd name="T31" fmla="*/ 593 h 968"/>
                <a:gd name="T32" fmla="*/ 333 w 1373"/>
                <a:gd name="T33" fmla="*/ 901 h 968"/>
                <a:gd name="T34" fmla="*/ 315 w 1373"/>
                <a:gd name="T35" fmla="*/ 968 h 968"/>
                <a:gd name="T36" fmla="*/ 0 w 1373"/>
                <a:gd name="T37" fmla="*/ 931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73" h="968">
                  <a:moveTo>
                    <a:pt x="0" y="931"/>
                  </a:moveTo>
                  <a:lnTo>
                    <a:pt x="126" y="659"/>
                  </a:lnTo>
                  <a:lnTo>
                    <a:pt x="315" y="418"/>
                  </a:lnTo>
                  <a:lnTo>
                    <a:pt x="563" y="232"/>
                  </a:lnTo>
                  <a:lnTo>
                    <a:pt x="683" y="172"/>
                  </a:lnTo>
                  <a:lnTo>
                    <a:pt x="864" y="88"/>
                  </a:lnTo>
                  <a:lnTo>
                    <a:pt x="1073" y="30"/>
                  </a:lnTo>
                  <a:lnTo>
                    <a:pt x="1365" y="0"/>
                  </a:lnTo>
                  <a:lnTo>
                    <a:pt x="1373" y="97"/>
                  </a:lnTo>
                  <a:lnTo>
                    <a:pt x="1373" y="172"/>
                  </a:lnTo>
                  <a:lnTo>
                    <a:pt x="1287" y="169"/>
                  </a:lnTo>
                  <a:lnTo>
                    <a:pt x="1155" y="195"/>
                  </a:lnTo>
                  <a:lnTo>
                    <a:pt x="984" y="250"/>
                  </a:lnTo>
                  <a:lnTo>
                    <a:pt x="825" y="337"/>
                  </a:lnTo>
                  <a:lnTo>
                    <a:pt x="669" y="442"/>
                  </a:lnTo>
                  <a:lnTo>
                    <a:pt x="503" y="593"/>
                  </a:lnTo>
                  <a:lnTo>
                    <a:pt x="333" y="901"/>
                  </a:lnTo>
                  <a:lnTo>
                    <a:pt x="315" y="968"/>
                  </a:lnTo>
                  <a:lnTo>
                    <a:pt x="0" y="931"/>
                  </a:lnTo>
                  <a:close/>
                </a:path>
              </a:pathLst>
            </a:custGeom>
            <a:pattFill prst="pct30">
              <a:fgClr>
                <a:srgbClr val="000000"/>
              </a:fgClr>
              <a:bgClr>
                <a:srgbClr val="FFFFFF"/>
              </a:bgClr>
            </a:pattFill>
            <a:ln w="9525">
              <a:solidFill>
                <a:srgbClr val="000000"/>
              </a:solidFill>
              <a:round/>
              <a:headEnd/>
              <a:tailEnd/>
            </a:ln>
          </p:spPr>
          <p:txBody>
            <a:bodyPr/>
            <a:lstStyle/>
            <a:p>
              <a:pPr fontAlgn="base">
                <a:spcBef>
                  <a:spcPct val="0"/>
                </a:spcBef>
                <a:spcAft>
                  <a:spcPct val="0"/>
                </a:spcAft>
              </a:pPr>
              <a:endParaRPr lang="en-GB" smtClean="0">
                <a:solidFill>
                  <a:srgbClr val="000000"/>
                </a:solidFill>
              </a:endParaRPr>
            </a:p>
          </p:txBody>
        </p:sp>
        <p:sp>
          <p:nvSpPr>
            <p:cNvPr id="20491" name="Rectangle 11"/>
            <p:cNvSpPr>
              <a:spLocks noChangeArrowheads="1"/>
            </p:cNvSpPr>
            <p:nvPr/>
          </p:nvSpPr>
          <p:spPr bwMode="auto">
            <a:xfrm>
              <a:off x="4010" y="5911"/>
              <a:ext cx="399" cy="141"/>
            </a:xfrm>
            <a:prstGeom prst="rect">
              <a:avLst/>
            </a:prstGeom>
            <a:solidFill>
              <a:srgbClr val="FFFFFF"/>
            </a:solidFill>
            <a:ln w="19050">
              <a:solidFill>
                <a:srgbClr val="000000"/>
              </a:solidFill>
              <a:miter lim="800000"/>
              <a:headEnd/>
              <a:tailEnd/>
            </a:ln>
          </p:spPr>
          <p:txBody>
            <a:bodyPr/>
            <a:lstStyle/>
            <a:p>
              <a:pPr fontAlgn="base">
                <a:spcBef>
                  <a:spcPct val="0"/>
                </a:spcBef>
                <a:spcAft>
                  <a:spcPct val="0"/>
                </a:spcAft>
              </a:pPr>
              <a:endParaRPr lang="en-GB" smtClean="0">
                <a:solidFill>
                  <a:srgbClr val="000000"/>
                </a:solidFill>
              </a:endParaRPr>
            </a:p>
          </p:txBody>
        </p:sp>
        <p:sp>
          <p:nvSpPr>
            <p:cNvPr id="20492" name="Rectangle 12" descr="Dashed horizontal"/>
            <p:cNvSpPr>
              <a:spLocks noChangeArrowheads="1"/>
            </p:cNvSpPr>
            <p:nvPr/>
          </p:nvSpPr>
          <p:spPr bwMode="auto">
            <a:xfrm>
              <a:off x="3560" y="5321"/>
              <a:ext cx="248" cy="231"/>
            </a:xfrm>
            <a:prstGeom prst="rect">
              <a:avLst/>
            </a:prstGeom>
            <a:pattFill prst="dashHorz">
              <a:fgClr>
                <a:srgbClr val="000000"/>
              </a:fgClr>
              <a:bgClr>
                <a:srgbClr val="FFFFFF"/>
              </a:bgClr>
            </a:pattFill>
            <a:ln w="19050">
              <a:solidFill>
                <a:srgbClr val="000000"/>
              </a:solidFill>
              <a:miter lim="800000"/>
              <a:headEnd/>
              <a:tailEnd/>
            </a:ln>
          </p:spPr>
          <p:txBody>
            <a:bodyPr/>
            <a:lstStyle/>
            <a:p>
              <a:pPr fontAlgn="base">
                <a:spcBef>
                  <a:spcPct val="0"/>
                </a:spcBef>
                <a:spcAft>
                  <a:spcPct val="0"/>
                </a:spcAft>
              </a:pPr>
              <a:endParaRPr lang="en-GB" smtClean="0">
                <a:solidFill>
                  <a:srgbClr val="000000"/>
                </a:solidFill>
              </a:endParaRPr>
            </a:p>
          </p:txBody>
        </p:sp>
        <p:sp>
          <p:nvSpPr>
            <p:cNvPr id="20493" name="Rectangle 13" descr="Horizontal brick"/>
            <p:cNvSpPr>
              <a:spLocks noChangeArrowheads="1"/>
            </p:cNvSpPr>
            <p:nvPr/>
          </p:nvSpPr>
          <p:spPr bwMode="auto">
            <a:xfrm>
              <a:off x="2940" y="5161"/>
              <a:ext cx="399" cy="372"/>
            </a:xfrm>
            <a:prstGeom prst="rect">
              <a:avLst/>
            </a:prstGeom>
            <a:pattFill prst="horzBrick">
              <a:fgClr>
                <a:srgbClr val="000000"/>
              </a:fgClr>
              <a:bgClr>
                <a:srgbClr val="FFFFFF"/>
              </a:bgClr>
            </a:pattFill>
            <a:ln w="19050">
              <a:solidFill>
                <a:srgbClr val="000000"/>
              </a:solidFill>
              <a:miter lim="800000"/>
              <a:headEnd/>
              <a:tailEnd/>
            </a:ln>
          </p:spPr>
          <p:txBody>
            <a:bodyPr/>
            <a:lstStyle/>
            <a:p>
              <a:pPr fontAlgn="base">
                <a:spcBef>
                  <a:spcPct val="0"/>
                </a:spcBef>
                <a:spcAft>
                  <a:spcPct val="0"/>
                </a:spcAft>
              </a:pPr>
              <a:endParaRPr lang="en-GB" smtClean="0">
                <a:solidFill>
                  <a:srgbClr val="000000"/>
                </a:solidFill>
              </a:endParaRPr>
            </a:p>
          </p:txBody>
        </p:sp>
        <p:sp>
          <p:nvSpPr>
            <p:cNvPr id="20494" name="Freeform 14" descr="Large confetti"/>
            <p:cNvSpPr>
              <a:spLocks/>
            </p:cNvSpPr>
            <p:nvPr/>
          </p:nvSpPr>
          <p:spPr bwMode="auto">
            <a:xfrm rot="-205709">
              <a:off x="3571" y="4728"/>
              <a:ext cx="862" cy="582"/>
            </a:xfrm>
            <a:custGeom>
              <a:avLst/>
              <a:gdLst>
                <a:gd name="T0" fmla="*/ 0 w 1373"/>
                <a:gd name="T1" fmla="*/ 931 h 968"/>
                <a:gd name="T2" fmla="*/ 126 w 1373"/>
                <a:gd name="T3" fmla="*/ 659 h 968"/>
                <a:gd name="T4" fmla="*/ 315 w 1373"/>
                <a:gd name="T5" fmla="*/ 418 h 968"/>
                <a:gd name="T6" fmla="*/ 563 w 1373"/>
                <a:gd name="T7" fmla="*/ 232 h 968"/>
                <a:gd name="T8" fmla="*/ 683 w 1373"/>
                <a:gd name="T9" fmla="*/ 172 h 968"/>
                <a:gd name="T10" fmla="*/ 864 w 1373"/>
                <a:gd name="T11" fmla="*/ 88 h 968"/>
                <a:gd name="T12" fmla="*/ 1073 w 1373"/>
                <a:gd name="T13" fmla="*/ 30 h 968"/>
                <a:gd name="T14" fmla="*/ 1365 w 1373"/>
                <a:gd name="T15" fmla="*/ 0 h 968"/>
                <a:gd name="T16" fmla="*/ 1373 w 1373"/>
                <a:gd name="T17" fmla="*/ 97 h 968"/>
                <a:gd name="T18" fmla="*/ 1373 w 1373"/>
                <a:gd name="T19" fmla="*/ 172 h 968"/>
                <a:gd name="T20" fmla="*/ 1287 w 1373"/>
                <a:gd name="T21" fmla="*/ 169 h 968"/>
                <a:gd name="T22" fmla="*/ 1155 w 1373"/>
                <a:gd name="T23" fmla="*/ 195 h 968"/>
                <a:gd name="T24" fmla="*/ 984 w 1373"/>
                <a:gd name="T25" fmla="*/ 250 h 968"/>
                <a:gd name="T26" fmla="*/ 825 w 1373"/>
                <a:gd name="T27" fmla="*/ 337 h 968"/>
                <a:gd name="T28" fmla="*/ 669 w 1373"/>
                <a:gd name="T29" fmla="*/ 442 h 968"/>
                <a:gd name="T30" fmla="*/ 503 w 1373"/>
                <a:gd name="T31" fmla="*/ 593 h 968"/>
                <a:gd name="T32" fmla="*/ 333 w 1373"/>
                <a:gd name="T33" fmla="*/ 901 h 968"/>
                <a:gd name="T34" fmla="*/ 315 w 1373"/>
                <a:gd name="T35" fmla="*/ 968 h 968"/>
                <a:gd name="T36" fmla="*/ 0 w 1373"/>
                <a:gd name="T37" fmla="*/ 931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73" h="968">
                  <a:moveTo>
                    <a:pt x="0" y="931"/>
                  </a:moveTo>
                  <a:lnTo>
                    <a:pt x="126" y="659"/>
                  </a:lnTo>
                  <a:lnTo>
                    <a:pt x="315" y="418"/>
                  </a:lnTo>
                  <a:lnTo>
                    <a:pt x="563" y="232"/>
                  </a:lnTo>
                  <a:lnTo>
                    <a:pt x="683" y="172"/>
                  </a:lnTo>
                  <a:lnTo>
                    <a:pt x="864" y="88"/>
                  </a:lnTo>
                  <a:lnTo>
                    <a:pt x="1073" y="30"/>
                  </a:lnTo>
                  <a:lnTo>
                    <a:pt x="1365" y="0"/>
                  </a:lnTo>
                  <a:lnTo>
                    <a:pt x="1373" y="97"/>
                  </a:lnTo>
                  <a:lnTo>
                    <a:pt x="1373" y="172"/>
                  </a:lnTo>
                  <a:lnTo>
                    <a:pt x="1287" y="169"/>
                  </a:lnTo>
                  <a:lnTo>
                    <a:pt x="1155" y="195"/>
                  </a:lnTo>
                  <a:lnTo>
                    <a:pt x="984" y="250"/>
                  </a:lnTo>
                  <a:lnTo>
                    <a:pt x="825" y="337"/>
                  </a:lnTo>
                  <a:lnTo>
                    <a:pt x="669" y="442"/>
                  </a:lnTo>
                  <a:lnTo>
                    <a:pt x="503" y="593"/>
                  </a:lnTo>
                  <a:lnTo>
                    <a:pt x="333" y="901"/>
                  </a:lnTo>
                  <a:lnTo>
                    <a:pt x="315" y="968"/>
                  </a:lnTo>
                  <a:lnTo>
                    <a:pt x="0" y="931"/>
                  </a:lnTo>
                  <a:close/>
                </a:path>
              </a:pathLst>
            </a:custGeom>
            <a:pattFill prst="lgConfetti">
              <a:fgClr>
                <a:srgbClr val="000000"/>
              </a:fgClr>
              <a:bgClr>
                <a:srgbClr val="FFFFFF"/>
              </a:bgClr>
            </a:pattFill>
            <a:ln w="9525">
              <a:solidFill>
                <a:srgbClr val="000000"/>
              </a:solidFill>
              <a:round/>
              <a:headEnd/>
              <a:tailEnd/>
            </a:ln>
          </p:spPr>
          <p:txBody>
            <a:bodyPr/>
            <a:lstStyle/>
            <a:p>
              <a:pPr fontAlgn="base">
                <a:spcBef>
                  <a:spcPct val="0"/>
                </a:spcBef>
                <a:spcAft>
                  <a:spcPct val="0"/>
                </a:spcAft>
              </a:pPr>
              <a:endParaRPr lang="en-GB" smtClean="0">
                <a:solidFill>
                  <a:srgbClr val="000000"/>
                </a:solidFill>
              </a:endParaRPr>
            </a:p>
          </p:txBody>
        </p:sp>
        <p:sp>
          <p:nvSpPr>
            <p:cNvPr id="20495" name="Freeform 15" descr="75%"/>
            <p:cNvSpPr>
              <a:spLocks/>
            </p:cNvSpPr>
            <p:nvPr/>
          </p:nvSpPr>
          <p:spPr bwMode="auto">
            <a:xfrm rot="-205709">
              <a:off x="4888" y="6002"/>
              <a:ext cx="500" cy="366"/>
            </a:xfrm>
            <a:custGeom>
              <a:avLst/>
              <a:gdLst>
                <a:gd name="T0" fmla="*/ 0 w 1373"/>
                <a:gd name="T1" fmla="*/ 931 h 968"/>
                <a:gd name="T2" fmla="*/ 126 w 1373"/>
                <a:gd name="T3" fmla="*/ 659 h 968"/>
                <a:gd name="T4" fmla="*/ 315 w 1373"/>
                <a:gd name="T5" fmla="*/ 418 h 968"/>
                <a:gd name="T6" fmla="*/ 563 w 1373"/>
                <a:gd name="T7" fmla="*/ 232 h 968"/>
                <a:gd name="T8" fmla="*/ 683 w 1373"/>
                <a:gd name="T9" fmla="*/ 172 h 968"/>
                <a:gd name="T10" fmla="*/ 864 w 1373"/>
                <a:gd name="T11" fmla="*/ 88 h 968"/>
                <a:gd name="T12" fmla="*/ 1073 w 1373"/>
                <a:gd name="T13" fmla="*/ 30 h 968"/>
                <a:gd name="T14" fmla="*/ 1365 w 1373"/>
                <a:gd name="T15" fmla="*/ 0 h 968"/>
                <a:gd name="T16" fmla="*/ 1373 w 1373"/>
                <a:gd name="T17" fmla="*/ 97 h 968"/>
                <a:gd name="T18" fmla="*/ 1373 w 1373"/>
                <a:gd name="T19" fmla="*/ 172 h 968"/>
                <a:gd name="T20" fmla="*/ 1287 w 1373"/>
                <a:gd name="T21" fmla="*/ 169 h 968"/>
                <a:gd name="T22" fmla="*/ 1155 w 1373"/>
                <a:gd name="T23" fmla="*/ 195 h 968"/>
                <a:gd name="T24" fmla="*/ 984 w 1373"/>
                <a:gd name="T25" fmla="*/ 250 h 968"/>
                <a:gd name="T26" fmla="*/ 825 w 1373"/>
                <a:gd name="T27" fmla="*/ 337 h 968"/>
                <a:gd name="T28" fmla="*/ 669 w 1373"/>
                <a:gd name="T29" fmla="*/ 442 h 968"/>
                <a:gd name="T30" fmla="*/ 503 w 1373"/>
                <a:gd name="T31" fmla="*/ 593 h 968"/>
                <a:gd name="T32" fmla="*/ 333 w 1373"/>
                <a:gd name="T33" fmla="*/ 901 h 968"/>
                <a:gd name="T34" fmla="*/ 315 w 1373"/>
                <a:gd name="T35" fmla="*/ 968 h 968"/>
                <a:gd name="T36" fmla="*/ 0 w 1373"/>
                <a:gd name="T37" fmla="*/ 931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73" h="968">
                  <a:moveTo>
                    <a:pt x="0" y="931"/>
                  </a:moveTo>
                  <a:lnTo>
                    <a:pt x="126" y="659"/>
                  </a:lnTo>
                  <a:lnTo>
                    <a:pt x="315" y="418"/>
                  </a:lnTo>
                  <a:lnTo>
                    <a:pt x="563" y="232"/>
                  </a:lnTo>
                  <a:lnTo>
                    <a:pt x="683" y="172"/>
                  </a:lnTo>
                  <a:lnTo>
                    <a:pt x="864" y="88"/>
                  </a:lnTo>
                  <a:lnTo>
                    <a:pt x="1073" y="30"/>
                  </a:lnTo>
                  <a:lnTo>
                    <a:pt x="1365" y="0"/>
                  </a:lnTo>
                  <a:lnTo>
                    <a:pt x="1373" y="97"/>
                  </a:lnTo>
                  <a:lnTo>
                    <a:pt x="1373" y="172"/>
                  </a:lnTo>
                  <a:lnTo>
                    <a:pt x="1287" y="169"/>
                  </a:lnTo>
                  <a:lnTo>
                    <a:pt x="1155" y="195"/>
                  </a:lnTo>
                  <a:lnTo>
                    <a:pt x="984" y="250"/>
                  </a:lnTo>
                  <a:lnTo>
                    <a:pt x="825" y="337"/>
                  </a:lnTo>
                  <a:lnTo>
                    <a:pt x="669" y="442"/>
                  </a:lnTo>
                  <a:lnTo>
                    <a:pt x="503" y="593"/>
                  </a:lnTo>
                  <a:lnTo>
                    <a:pt x="333" y="901"/>
                  </a:lnTo>
                  <a:lnTo>
                    <a:pt x="315" y="968"/>
                  </a:lnTo>
                  <a:lnTo>
                    <a:pt x="0" y="931"/>
                  </a:lnTo>
                  <a:close/>
                </a:path>
              </a:pathLst>
            </a:custGeom>
            <a:pattFill prst="pct75">
              <a:fgClr>
                <a:srgbClr val="000000"/>
              </a:fgClr>
              <a:bgClr>
                <a:srgbClr val="FFFFFF"/>
              </a:bgClr>
            </a:pattFill>
            <a:ln w="9525">
              <a:solidFill>
                <a:srgbClr val="000000"/>
              </a:solidFill>
              <a:round/>
              <a:headEnd/>
              <a:tailEnd/>
            </a:ln>
          </p:spPr>
          <p:txBody>
            <a:bodyPr/>
            <a:lstStyle/>
            <a:p>
              <a:pPr fontAlgn="base">
                <a:spcBef>
                  <a:spcPct val="0"/>
                </a:spcBef>
                <a:spcAft>
                  <a:spcPct val="0"/>
                </a:spcAft>
              </a:pPr>
              <a:endParaRPr lang="en-GB" smtClean="0">
                <a:solidFill>
                  <a:srgbClr val="000000"/>
                </a:solidFill>
              </a:endParaRPr>
            </a:p>
          </p:txBody>
        </p:sp>
        <p:sp>
          <p:nvSpPr>
            <p:cNvPr id="20496" name="Rectangle 16" descr="Horizontal brick"/>
            <p:cNvSpPr>
              <a:spLocks noChangeArrowheads="1"/>
            </p:cNvSpPr>
            <p:nvPr/>
          </p:nvSpPr>
          <p:spPr bwMode="auto">
            <a:xfrm>
              <a:off x="2650" y="5331"/>
              <a:ext cx="399" cy="212"/>
            </a:xfrm>
            <a:prstGeom prst="rect">
              <a:avLst/>
            </a:prstGeom>
            <a:pattFill prst="horzBrick">
              <a:fgClr>
                <a:srgbClr val="000000"/>
              </a:fgClr>
              <a:bgClr>
                <a:srgbClr val="FFFFFF"/>
              </a:bgClr>
            </a:pattFill>
            <a:ln w="19050">
              <a:solidFill>
                <a:srgbClr val="000000"/>
              </a:solidFill>
              <a:miter lim="800000"/>
              <a:headEnd/>
              <a:tailEnd/>
            </a:ln>
          </p:spPr>
          <p:txBody>
            <a:bodyPr/>
            <a:lstStyle/>
            <a:p>
              <a:pPr fontAlgn="base">
                <a:spcBef>
                  <a:spcPct val="0"/>
                </a:spcBef>
                <a:spcAft>
                  <a:spcPct val="0"/>
                </a:spcAft>
              </a:pPr>
              <a:endParaRPr lang="en-GB" smtClean="0">
                <a:solidFill>
                  <a:srgbClr val="000000"/>
                </a:solidFill>
              </a:endParaRPr>
            </a:p>
          </p:txBody>
        </p:sp>
        <p:sp>
          <p:nvSpPr>
            <p:cNvPr id="20497" name="Rectangle 17" descr="Horizontal brick"/>
            <p:cNvSpPr>
              <a:spLocks noChangeArrowheads="1"/>
            </p:cNvSpPr>
            <p:nvPr/>
          </p:nvSpPr>
          <p:spPr bwMode="auto">
            <a:xfrm>
              <a:off x="4240" y="5851"/>
              <a:ext cx="239" cy="372"/>
            </a:xfrm>
            <a:prstGeom prst="rect">
              <a:avLst/>
            </a:prstGeom>
            <a:pattFill prst="horzBrick">
              <a:fgClr>
                <a:srgbClr val="000000"/>
              </a:fgClr>
              <a:bgClr>
                <a:srgbClr val="FFFFFF"/>
              </a:bgClr>
            </a:pattFill>
            <a:ln w="19050">
              <a:solidFill>
                <a:srgbClr val="000000"/>
              </a:solidFill>
              <a:miter lim="800000"/>
              <a:headEnd/>
              <a:tailEnd/>
            </a:ln>
          </p:spPr>
          <p:txBody>
            <a:bodyPr/>
            <a:lstStyle/>
            <a:p>
              <a:pPr fontAlgn="base">
                <a:spcBef>
                  <a:spcPct val="0"/>
                </a:spcBef>
                <a:spcAft>
                  <a:spcPct val="0"/>
                </a:spcAft>
              </a:pPr>
              <a:endParaRPr lang="en-GB" smtClean="0">
                <a:solidFill>
                  <a:srgbClr val="000000"/>
                </a:solidFill>
              </a:endParaRPr>
            </a:p>
          </p:txBody>
        </p:sp>
        <p:sp>
          <p:nvSpPr>
            <p:cNvPr id="20498" name="Text Box 18"/>
            <p:cNvSpPr txBox="1">
              <a:spLocks noChangeArrowheads="1"/>
            </p:cNvSpPr>
            <p:nvPr/>
          </p:nvSpPr>
          <p:spPr bwMode="auto">
            <a:xfrm>
              <a:off x="5250" y="7620"/>
              <a:ext cx="1930" cy="9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fontAlgn="base">
                <a:spcBef>
                  <a:spcPct val="0"/>
                </a:spcBef>
                <a:spcAft>
                  <a:spcPct val="0"/>
                </a:spcAft>
              </a:pPr>
              <a:r>
                <a:rPr lang="en-GB" altLang="ja-JP" sz="1200" smtClean="0">
                  <a:solidFill>
                    <a:srgbClr val="000000"/>
                  </a:solidFill>
                  <a:latin typeface="Calligraph421 BT" pitchFamily="66" charset="0"/>
                  <a:ea typeface="ＭＳ 明朝" pitchFamily="49" charset="-128"/>
                </a:rPr>
                <a:t>THE YAWNING CHASM</a:t>
              </a:r>
              <a:endParaRPr lang="en-GB" smtClean="0">
                <a:solidFill>
                  <a:srgbClr val="000000"/>
                </a:solidFill>
                <a:latin typeface="Trebuchet MS" pitchFamily="34" charset="0"/>
              </a:endParaRPr>
            </a:p>
          </p:txBody>
        </p:sp>
        <p:sp>
          <p:nvSpPr>
            <p:cNvPr id="20499" name="Text Box 19"/>
            <p:cNvSpPr txBox="1">
              <a:spLocks noChangeArrowheads="1"/>
            </p:cNvSpPr>
            <p:nvPr/>
          </p:nvSpPr>
          <p:spPr bwMode="auto">
            <a:xfrm>
              <a:off x="2570" y="6490"/>
              <a:ext cx="1720" cy="77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fontAlgn="base">
                <a:spcBef>
                  <a:spcPct val="0"/>
                </a:spcBef>
                <a:spcAft>
                  <a:spcPct val="0"/>
                </a:spcAft>
              </a:pPr>
              <a:r>
                <a:rPr lang="en-GB" altLang="ja-JP" sz="1200" smtClean="0">
                  <a:solidFill>
                    <a:srgbClr val="000000"/>
                  </a:solidFill>
                  <a:latin typeface="Calligraph421 BT" pitchFamily="66" charset="0"/>
                  <a:ea typeface="ＭＳ 明朝" pitchFamily="49" charset="-128"/>
                </a:rPr>
                <a:t>POLITICAL REALISM</a:t>
              </a:r>
              <a:endParaRPr lang="en-GB" smtClean="0">
                <a:solidFill>
                  <a:srgbClr val="000000"/>
                </a:solidFill>
                <a:latin typeface="Trebuchet MS" pitchFamily="34" charset="0"/>
              </a:endParaRPr>
            </a:p>
          </p:txBody>
        </p:sp>
        <p:sp>
          <p:nvSpPr>
            <p:cNvPr id="20500" name="Text Box 20"/>
            <p:cNvSpPr txBox="1">
              <a:spLocks noChangeArrowheads="1"/>
            </p:cNvSpPr>
            <p:nvPr/>
          </p:nvSpPr>
          <p:spPr bwMode="auto">
            <a:xfrm>
              <a:off x="8010" y="6540"/>
              <a:ext cx="1720" cy="77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fontAlgn="base">
                <a:spcBef>
                  <a:spcPct val="0"/>
                </a:spcBef>
                <a:spcAft>
                  <a:spcPct val="0"/>
                </a:spcAft>
              </a:pPr>
              <a:r>
                <a:rPr lang="en-GB" altLang="ja-JP" sz="1200" smtClean="0">
                  <a:solidFill>
                    <a:srgbClr val="000000"/>
                  </a:solidFill>
                  <a:latin typeface="Calligraph421 BT" pitchFamily="66" charset="0"/>
                  <a:ea typeface="ＭＳ 明朝" pitchFamily="49" charset="-128"/>
                </a:rPr>
                <a:t>PHYSICAL REALISM</a:t>
              </a:r>
              <a:endParaRPr lang="en-GB" smtClean="0">
                <a:solidFill>
                  <a:srgbClr val="000000"/>
                </a:solidFill>
                <a:latin typeface="Trebuchet MS" pitchFamily="34" charset="0"/>
              </a:endParaRPr>
            </a:p>
          </p:txBody>
        </p:sp>
        <p:sp>
          <p:nvSpPr>
            <p:cNvPr id="20501" name="Text Box 21"/>
            <p:cNvSpPr txBox="1">
              <a:spLocks noChangeArrowheads="1"/>
            </p:cNvSpPr>
            <p:nvPr/>
          </p:nvSpPr>
          <p:spPr bwMode="auto">
            <a:xfrm>
              <a:off x="4660" y="4030"/>
              <a:ext cx="1500" cy="58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fontAlgn="base">
                <a:spcBef>
                  <a:spcPct val="0"/>
                </a:spcBef>
                <a:spcAft>
                  <a:spcPct val="0"/>
                </a:spcAft>
              </a:pPr>
              <a:r>
                <a:rPr lang="en-GB" altLang="ja-JP" sz="900" smtClean="0">
                  <a:solidFill>
                    <a:srgbClr val="000000"/>
                  </a:solidFill>
                  <a:latin typeface="Calligraph421 BT" pitchFamily="66" charset="0"/>
                  <a:ea typeface="ＭＳ 明朝" pitchFamily="49" charset="-128"/>
                </a:rPr>
                <a:t>FURIOUS ACTIVITY</a:t>
              </a:r>
              <a:endParaRPr lang="en-GB" smtClean="0">
                <a:solidFill>
                  <a:srgbClr val="000000"/>
                </a:solidFill>
                <a:latin typeface="Trebuchet MS" pitchFamily="34" charset="0"/>
              </a:endParaRPr>
            </a:p>
          </p:txBody>
        </p:sp>
        <p:sp>
          <p:nvSpPr>
            <p:cNvPr id="20502" name="Line 22"/>
            <p:cNvSpPr>
              <a:spLocks noChangeShapeType="1"/>
            </p:cNvSpPr>
            <p:nvPr/>
          </p:nvSpPr>
          <p:spPr bwMode="auto">
            <a:xfrm flipV="1">
              <a:off x="4600" y="4290"/>
              <a:ext cx="70" cy="2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GB" smtClean="0">
                <a:solidFill>
                  <a:srgbClr val="000000"/>
                </a:solidFill>
              </a:endParaRPr>
            </a:p>
          </p:txBody>
        </p:sp>
        <p:sp>
          <p:nvSpPr>
            <p:cNvPr id="20503" name="Line 23"/>
            <p:cNvSpPr>
              <a:spLocks noChangeShapeType="1"/>
            </p:cNvSpPr>
            <p:nvPr/>
          </p:nvSpPr>
          <p:spPr bwMode="auto">
            <a:xfrm flipV="1">
              <a:off x="4800" y="4530"/>
              <a:ext cx="200" cy="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GB" smtClean="0">
                <a:solidFill>
                  <a:srgbClr val="000000"/>
                </a:solidFill>
              </a:endParaRPr>
            </a:p>
          </p:txBody>
        </p:sp>
        <p:sp>
          <p:nvSpPr>
            <p:cNvPr id="20504" name="Line 24"/>
            <p:cNvSpPr>
              <a:spLocks noChangeShapeType="1"/>
            </p:cNvSpPr>
            <p:nvPr/>
          </p:nvSpPr>
          <p:spPr bwMode="auto">
            <a:xfrm flipV="1">
              <a:off x="4950" y="4650"/>
              <a:ext cx="370" cy="17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GB" smtClean="0">
                <a:solidFill>
                  <a:srgbClr val="000000"/>
                </a:solidFill>
              </a:endParaRPr>
            </a:p>
          </p:txBody>
        </p:sp>
        <p:sp>
          <p:nvSpPr>
            <p:cNvPr id="20505" name="Line 25"/>
            <p:cNvSpPr>
              <a:spLocks noChangeShapeType="1"/>
            </p:cNvSpPr>
            <p:nvPr/>
          </p:nvSpPr>
          <p:spPr bwMode="auto">
            <a:xfrm flipV="1">
              <a:off x="4700" y="4330"/>
              <a:ext cx="170" cy="29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GB" smtClean="0">
                <a:solidFill>
                  <a:srgbClr val="000000"/>
                </a:solidFill>
              </a:endParaRPr>
            </a:p>
          </p:txBody>
        </p:sp>
        <p:sp>
          <p:nvSpPr>
            <p:cNvPr id="20506" name="Line 26"/>
            <p:cNvSpPr>
              <a:spLocks noChangeShapeType="1"/>
            </p:cNvSpPr>
            <p:nvPr/>
          </p:nvSpPr>
          <p:spPr bwMode="auto">
            <a:xfrm flipH="1" flipV="1">
              <a:off x="4470" y="4220"/>
              <a:ext cx="10" cy="2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GB" smtClean="0">
                <a:solidFill>
                  <a:srgbClr val="000000"/>
                </a:solidFill>
              </a:endParaRPr>
            </a:p>
          </p:txBody>
        </p:sp>
        <p:sp>
          <p:nvSpPr>
            <p:cNvPr id="20507" name="Text Box 27"/>
            <p:cNvSpPr txBox="1">
              <a:spLocks noChangeArrowheads="1"/>
            </p:cNvSpPr>
            <p:nvPr/>
          </p:nvSpPr>
          <p:spPr bwMode="auto">
            <a:xfrm>
              <a:off x="7490" y="5140"/>
              <a:ext cx="1500" cy="38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fontAlgn="base">
                <a:spcBef>
                  <a:spcPct val="0"/>
                </a:spcBef>
                <a:spcAft>
                  <a:spcPct val="0"/>
                </a:spcAft>
              </a:pPr>
              <a:r>
                <a:rPr lang="en-GB" altLang="ja-JP" sz="1600" smtClean="0">
                  <a:solidFill>
                    <a:srgbClr val="000000"/>
                  </a:solidFill>
                  <a:latin typeface="Calligraph421 BT" pitchFamily="66" charset="0"/>
                  <a:ea typeface="ＭＳ 明朝" pitchFamily="49" charset="-128"/>
                </a:rPr>
                <a:t>ZCB</a:t>
              </a:r>
              <a:endParaRPr lang="en-GB" sz="1600" smtClean="0">
                <a:solidFill>
                  <a:srgbClr val="000000"/>
                </a:solidFill>
                <a:latin typeface="Trebuchet MS" pitchFamily="34" charset="0"/>
              </a:endParaRPr>
            </a:p>
          </p:txBody>
        </p:sp>
        <p:sp>
          <p:nvSpPr>
            <p:cNvPr id="20508" name="Rectangle 28" descr="Weave"/>
            <p:cNvSpPr>
              <a:spLocks noChangeArrowheads="1"/>
            </p:cNvSpPr>
            <p:nvPr/>
          </p:nvSpPr>
          <p:spPr bwMode="auto">
            <a:xfrm>
              <a:off x="7665" y="6046"/>
              <a:ext cx="464" cy="352"/>
            </a:xfrm>
            <a:prstGeom prst="rect">
              <a:avLst/>
            </a:prstGeom>
            <a:pattFill prst="weave">
              <a:fgClr>
                <a:srgbClr val="000000"/>
              </a:fgClr>
              <a:bgClr>
                <a:srgbClr val="FFFFFF"/>
              </a:bgClr>
            </a:pattFill>
            <a:ln w="19050">
              <a:solidFill>
                <a:srgbClr val="000000"/>
              </a:solidFill>
              <a:miter lim="800000"/>
              <a:headEnd/>
              <a:tailEnd/>
            </a:ln>
          </p:spPr>
          <p:txBody>
            <a:bodyPr/>
            <a:lstStyle/>
            <a:p>
              <a:pPr fontAlgn="base">
                <a:spcBef>
                  <a:spcPct val="0"/>
                </a:spcBef>
                <a:spcAft>
                  <a:spcPct val="0"/>
                </a:spcAft>
              </a:pPr>
              <a:endParaRPr lang="en-GB" smtClean="0">
                <a:solidFill>
                  <a:srgbClr val="000000"/>
                </a:solidFill>
              </a:endParaRPr>
            </a:p>
          </p:txBody>
        </p:sp>
        <p:sp>
          <p:nvSpPr>
            <p:cNvPr id="20509" name="Line 29"/>
            <p:cNvSpPr>
              <a:spLocks noChangeShapeType="1"/>
            </p:cNvSpPr>
            <p:nvPr/>
          </p:nvSpPr>
          <p:spPr bwMode="auto">
            <a:xfrm flipV="1">
              <a:off x="3570" y="4757"/>
              <a:ext cx="15" cy="555"/>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GB" smtClean="0">
                <a:solidFill>
                  <a:srgbClr val="000000"/>
                </a:solidFill>
              </a:endParaRPr>
            </a:p>
          </p:txBody>
        </p:sp>
        <p:sp>
          <p:nvSpPr>
            <p:cNvPr id="20510" name="Line 30"/>
            <p:cNvSpPr>
              <a:spLocks noChangeShapeType="1"/>
            </p:cNvSpPr>
            <p:nvPr/>
          </p:nvSpPr>
          <p:spPr bwMode="auto">
            <a:xfrm flipH="1">
              <a:off x="3556" y="4727"/>
              <a:ext cx="974" cy="15"/>
            </a:xfrm>
            <a:prstGeom prst="line">
              <a:avLst/>
            </a:prstGeom>
            <a:noFill/>
            <a:ln w="76200" cmpd="tri">
              <a:solidFill>
                <a:srgbClr val="00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GB" smtClean="0">
                <a:solidFill>
                  <a:srgbClr val="000000"/>
                </a:solidFill>
              </a:endParaRPr>
            </a:p>
          </p:txBody>
        </p:sp>
      </p:grpSp>
      <p:sp>
        <p:nvSpPr>
          <p:cNvPr id="20511" name="Freeform 31" descr="25%"/>
          <p:cNvSpPr>
            <a:spLocks/>
          </p:cNvSpPr>
          <p:nvPr/>
        </p:nvSpPr>
        <p:spPr bwMode="auto">
          <a:xfrm>
            <a:off x="5062538" y="2568252"/>
            <a:ext cx="1714500" cy="1220788"/>
          </a:xfrm>
          <a:custGeom>
            <a:avLst/>
            <a:gdLst>
              <a:gd name="T0" fmla="*/ 1080 w 1080"/>
              <a:gd name="T1" fmla="*/ 765 h 769"/>
              <a:gd name="T2" fmla="*/ 1014 w 1080"/>
              <a:gd name="T3" fmla="*/ 588 h 769"/>
              <a:gd name="T4" fmla="*/ 943 w 1080"/>
              <a:gd name="T5" fmla="*/ 452 h 769"/>
              <a:gd name="T6" fmla="*/ 834 w 1080"/>
              <a:gd name="T7" fmla="*/ 339 h 769"/>
              <a:gd name="T8" fmla="*/ 726 w 1080"/>
              <a:gd name="T9" fmla="*/ 264 h 769"/>
              <a:gd name="T10" fmla="*/ 585 w 1080"/>
              <a:gd name="T11" fmla="*/ 192 h 769"/>
              <a:gd name="T12" fmla="*/ 444 w 1080"/>
              <a:gd name="T13" fmla="*/ 134 h 769"/>
              <a:gd name="T14" fmla="*/ 204 w 1080"/>
              <a:gd name="T15" fmla="*/ 51 h 769"/>
              <a:gd name="T16" fmla="*/ 15 w 1080"/>
              <a:gd name="T17" fmla="*/ 0 h 769"/>
              <a:gd name="T18" fmla="*/ 0 w 1080"/>
              <a:gd name="T19" fmla="*/ 111 h 769"/>
              <a:gd name="T20" fmla="*/ 263 w 1080"/>
              <a:gd name="T21" fmla="*/ 180 h 769"/>
              <a:gd name="T22" fmla="*/ 432 w 1080"/>
              <a:gd name="T23" fmla="*/ 234 h 769"/>
              <a:gd name="T24" fmla="*/ 626 w 1080"/>
              <a:gd name="T25" fmla="*/ 316 h 769"/>
              <a:gd name="T26" fmla="*/ 783 w 1080"/>
              <a:gd name="T27" fmla="*/ 435 h 769"/>
              <a:gd name="T28" fmla="*/ 855 w 1080"/>
              <a:gd name="T29" fmla="*/ 531 h 769"/>
              <a:gd name="T30" fmla="*/ 898 w 1080"/>
              <a:gd name="T31" fmla="*/ 633 h 769"/>
              <a:gd name="T32" fmla="*/ 943 w 1080"/>
              <a:gd name="T33" fmla="*/ 769 h 769"/>
              <a:gd name="T34" fmla="*/ 1080 w 1080"/>
              <a:gd name="T35" fmla="*/ 765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80" h="769">
                <a:moveTo>
                  <a:pt x="1080" y="765"/>
                </a:moveTo>
                <a:lnTo>
                  <a:pt x="1014" y="588"/>
                </a:lnTo>
                <a:lnTo>
                  <a:pt x="943" y="452"/>
                </a:lnTo>
                <a:lnTo>
                  <a:pt x="834" y="339"/>
                </a:lnTo>
                <a:lnTo>
                  <a:pt x="726" y="264"/>
                </a:lnTo>
                <a:lnTo>
                  <a:pt x="585" y="192"/>
                </a:lnTo>
                <a:lnTo>
                  <a:pt x="444" y="134"/>
                </a:lnTo>
                <a:lnTo>
                  <a:pt x="204" y="51"/>
                </a:lnTo>
                <a:lnTo>
                  <a:pt x="15" y="0"/>
                </a:lnTo>
                <a:lnTo>
                  <a:pt x="0" y="111"/>
                </a:lnTo>
                <a:lnTo>
                  <a:pt x="263" y="180"/>
                </a:lnTo>
                <a:lnTo>
                  <a:pt x="432" y="234"/>
                </a:lnTo>
                <a:lnTo>
                  <a:pt x="626" y="316"/>
                </a:lnTo>
                <a:lnTo>
                  <a:pt x="783" y="435"/>
                </a:lnTo>
                <a:lnTo>
                  <a:pt x="855" y="531"/>
                </a:lnTo>
                <a:lnTo>
                  <a:pt x="898" y="633"/>
                </a:lnTo>
                <a:lnTo>
                  <a:pt x="943" y="769"/>
                </a:lnTo>
                <a:lnTo>
                  <a:pt x="1080" y="765"/>
                </a:lnTo>
                <a:close/>
              </a:path>
            </a:pathLst>
          </a:custGeom>
          <a:pattFill prst="pct25">
            <a:fgClr>
              <a:schemeClr val="accent2"/>
            </a:fgClr>
            <a:bgClr>
              <a:srgbClr val="FFFFFF"/>
            </a:bgClr>
          </a:patt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mtClean="0">
              <a:solidFill>
                <a:srgbClr val="000000"/>
              </a:solidFill>
            </a:endParaRPr>
          </a:p>
        </p:txBody>
      </p:sp>
      <p:sp>
        <p:nvSpPr>
          <p:cNvPr id="20512" name="Freeform 32" descr="Weave"/>
          <p:cNvSpPr>
            <a:spLocks/>
          </p:cNvSpPr>
          <p:nvPr/>
        </p:nvSpPr>
        <p:spPr bwMode="auto">
          <a:xfrm rot="-1597886">
            <a:off x="5248275" y="2881958"/>
            <a:ext cx="1138238" cy="1220788"/>
          </a:xfrm>
          <a:custGeom>
            <a:avLst/>
            <a:gdLst>
              <a:gd name="T0" fmla="*/ 1080 w 1080"/>
              <a:gd name="T1" fmla="*/ 765 h 769"/>
              <a:gd name="T2" fmla="*/ 1014 w 1080"/>
              <a:gd name="T3" fmla="*/ 588 h 769"/>
              <a:gd name="T4" fmla="*/ 943 w 1080"/>
              <a:gd name="T5" fmla="*/ 452 h 769"/>
              <a:gd name="T6" fmla="*/ 834 w 1080"/>
              <a:gd name="T7" fmla="*/ 339 h 769"/>
              <a:gd name="T8" fmla="*/ 726 w 1080"/>
              <a:gd name="T9" fmla="*/ 264 h 769"/>
              <a:gd name="T10" fmla="*/ 585 w 1080"/>
              <a:gd name="T11" fmla="*/ 192 h 769"/>
              <a:gd name="T12" fmla="*/ 444 w 1080"/>
              <a:gd name="T13" fmla="*/ 134 h 769"/>
              <a:gd name="T14" fmla="*/ 204 w 1080"/>
              <a:gd name="T15" fmla="*/ 51 h 769"/>
              <a:gd name="T16" fmla="*/ 15 w 1080"/>
              <a:gd name="T17" fmla="*/ 0 h 769"/>
              <a:gd name="T18" fmla="*/ 0 w 1080"/>
              <a:gd name="T19" fmla="*/ 111 h 769"/>
              <a:gd name="T20" fmla="*/ 263 w 1080"/>
              <a:gd name="T21" fmla="*/ 180 h 769"/>
              <a:gd name="T22" fmla="*/ 432 w 1080"/>
              <a:gd name="T23" fmla="*/ 234 h 769"/>
              <a:gd name="T24" fmla="*/ 626 w 1080"/>
              <a:gd name="T25" fmla="*/ 316 h 769"/>
              <a:gd name="T26" fmla="*/ 783 w 1080"/>
              <a:gd name="T27" fmla="*/ 435 h 769"/>
              <a:gd name="T28" fmla="*/ 855 w 1080"/>
              <a:gd name="T29" fmla="*/ 531 h 769"/>
              <a:gd name="T30" fmla="*/ 898 w 1080"/>
              <a:gd name="T31" fmla="*/ 633 h 769"/>
              <a:gd name="T32" fmla="*/ 943 w 1080"/>
              <a:gd name="T33" fmla="*/ 769 h 769"/>
              <a:gd name="T34" fmla="*/ 1080 w 1080"/>
              <a:gd name="T35" fmla="*/ 765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80" h="769">
                <a:moveTo>
                  <a:pt x="1080" y="765"/>
                </a:moveTo>
                <a:lnTo>
                  <a:pt x="1014" y="588"/>
                </a:lnTo>
                <a:lnTo>
                  <a:pt x="943" y="452"/>
                </a:lnTo>
                <a:lnTo>
                  <a:pt x="834" y="339"/>
                </a:lnTo>
                <a:lnTo>
                  <a:pt x="726" y="264"/>
                </a:lnTo>
                <a:lnTo>
                  <a:pt x="585" y="192"/>
                </a:lnTo>
                <a:lnTo>
                  <a:pt x="444" y="134"/>
                </a:lnTo>
                <a:lnTo>
                  <a:pt x="204" y="51"/>
                </a:lnTo>
                <a:lnTo>
                  <a:pt x="15" y="0"/>
                </a:lnTo>
                <a:lnTo>
                  <a:pt x="0" y="111"/>
                </a:lnTo>
                <a:lnTo>
                  <a:pt x="263" y="180"/>
                </a:lnTo>
                <a:lnTo>
                  <a:pt x="432" y="234"/>
                </a:lnTo>
                <a:lnTo>
                  <a:pt x="626" y="316"/>
                </a:lnTo>
                <a:lnTo>
                  <a:pt x="783" y="435"/>
                </a:lnTo>
                <a:lnTo>
                  <a:pt x="855" y="531"/>
                </a:lnTo>
                <a:lnTo>
                  <a:pt x="898" y="633"/>
                </a:lnTo>
                <a:lnTo>
                  <a:pt x="943" y="769"/>
                </a:lnTo>
                <a:lnTo>
                  <a:pt x="1080" y="765"/>
                </a:lnTo>
                <a:close/>
              </a:path>
            </a:pathLst>
          </a:custGeom>
          <a:pattFill prst="weave">
            <a:fgClr>
              <a:schemeClr val="accent2"/>
            </a:fgClr>
            <a:bgClr>
              <a:srgbClr val="FFFFFF"/>
            </a:bgClr>
          </a:patt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mtClean="0">
              <a:solidFill>
                <a:srgbClr val="000000"/>
              </a:solidFill>
            </a:endParaRPr>
          </a:p>
        </p:txBody>
      </p:sp>
      <p:sp>
        <p:nvSpPr>
          <p:cNvPr id="20513" name="Freeform 33"/>
          <p:cNvSpPr>
            <a:spLocks/>
          </p:cNvSpPr>
          <p:nvPr/>
        </p:nvSpPr>
        <p:spPr bwMode="auto">
          <a:xfrm>
            <a:off x="5500688" y="3069208"/>
            <a:ext cx="1879600" cy="431800"/>
          </a:xfrm>
          <a:custGeom>
            <a:avLst/>
            <a:gdLst>
              <a:gd name="T0" fmla="*/ 1184 w 1184"/>
              <a:gd name="T1" fmla="*/ 272 h 272"/>
              <a:gd name="T2" fmla="*/ 1093 w 1184"/>
              <a:gd name="T3" fmla="*/ 182 h 272"/>
              <a:gd name="T4" fmla="*/ 995 w 1184"/>
              <a:gd name="T5" fmla="*/ 123 h 272"/>
              <a:gd name="T6" fmla="*/ 867 w 1184"/>
              <a:gd name="T7" fmla="*/ 91 h 272"/>
              <a:gd name="T8" fmla="*/ 733 w 1184"/>
              <a:gd name="T9" fmla="*/ 62 h 272"/>
              <a:gd name="T10" fmla="*/ 584 w 1184"/>
              <a:gd name="T11" fmla="*/ 45 h 272"/>
              <a:gd name="T12" fmla="*/ 419 w 1184"/>
              <a:gd name="T13" fmla="*/ 18 h 272"/>
              <a:gd name="T14" fmla="*/ 277 w 1184"/>
              <a:gd name="T15" fmla="*/ 0 h 272"/>
              <a:gd name="T16" fmla="*/ 0 w 1184"/>
              <a:gd name="T17" fmla="*/ 10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84" h="272">
                <a:moveTo>
                  <a:pt x="1184" y="272"/>
                </a:moveTo>
                <a:lnTo>
                  <a:pt x="1093" y="182"/>
                </a:lnTo>
                <a:lnTo>
                  <a:pt x="995" y="123"/>
                </a:lnTo>
                <a:lnTo>
                  <a:pt x="867" y="91"/>
                </a:lnTo>
                <a:lnTo>
                  <a:pt x="733" y="62"/>
                </a:lnTo>
                <a:lnTo>
                  <a:pt x="584" y="45"/>
                </a:lnTo>
                <a:lnTo>
                  <a:pt x="419" y="18"/>
                </a:lnTo>
                <a:lnTo>
                  <a:pt x="277" y="0"/>
                </a:lnTo>
                <a:lnTo>
                  <a:pt x="0" y="10"/>
                </a:lnTo>
              </a:path>
            </a:pathLst>
          </a:custGeom>
          <a:noFill/>
          <a:ln w="38100" cap="flat" cmpd="sng">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mtClean="0">
              <a:solidFill>
                <a:srgbClr val="000000"/>
              </a:solidFill>
            </a:endParaRPr>
          </a:p>
        </p:txBody>
      </p:sp>
      <p:sp>
        <p:nvSpPr>
          <p:cNvPr id="2" name="Title 1"/>
          <p:cNvSpPr>
            <a:spLocks noGrp="1"/>
          </p:cNvSpPr>
          <p:nvPr>
            <p:ph type="title"/>
          </p:nvPr>
        </p:nvSpPr>
        <p:spPr/>
        <p:txBody>
          <a:bodyPr>
            <a:noAutofit/>
          </a:bodyPr>
          <a:lstStyle/>
          <a:p>
            <a:r>
              <a:rPr lang="en-GB" sz="3200" dirty="0"/>
              <a:t>THE GAP BETWEEN POLITICAL REALITY</a:t>
            </a:r>
            <a:br>
              <a:rPr lang="en-GB" sz="3200" dirty="0"/>
            </a:br>
            <a:r>
              <a:rPr lang="en-GB" sz="1800" dirty="0"/>
              <a:t>(and economic, social, psychological) </a:t>
            </a:r>
            <a:br>
              <a:rPr lang="en-GB" sz="1800" dirty="0"/>
            </a:br>
            <a:r>
              <a:rPr lang="en-GB" sz="3200" dirty="0"/>
              <a:t>AND PHYSICAL REALITY</a:t>
            </a:r>
          </a:p>
        </p:txBody>
      </p:sp>
    </p:spTree>
    <p:extLst>
      <p:ext uri="{BB962C8B-B14F-4D97-AF65-F5344CB8AC3E}">
        <p14:creationId xmlns:p14="http://schemas.microsoft.com/office/powerpoint/2010/main" val="30205130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5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5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1" grpId="0" animBg="1"/>
      <p:bldP spid="20512" grpId="0" animBg="1"/>
      <p:bldP spid="205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1612</TotalTime>
  <Words>904</Words>
  <Application>Microsoft Office PowerPoint</Application>
  <PresentationFormat>On-screen Show (4:3)</PresentationFormat>
  <Paragraphs>153</Paragraphs>
  <Slides>26</Slides>
  <Notes>0</Notes>
  <HiddenSlides>0</HiddenSlides>
  <MMClips>0</MMClips>
  <ScaleCrop>false</ScaleCrop>
  <HeadingPairs>
    <vt:vector size="4" baseType="variant">
      <vt:variant>
        <vt:lpstr>Theme</vt:lpstr>
      </vt:variant>
      <vt:variant>
        <vt:i4>3</vt:i4>
      </vt:variant>
      <vt:variant>
        <vt:lpstr>Slide Titles</vt:lpstr>
      </vt:variant>
      <vt:variant>
        <vt:i4>26</vt:i4>
      </vt:variant>
    </vt:vector>
  </HeadingPairs>
  <TitlesOfParts>
    <vt:vector size="29" baseType="lpstr">
      <vt:lpstr>Office Theme</vt:lpstr>
      <vt:lpstr>Default Design</vt:lpstr>
      <vt:lpstr>1_Default Design</vt:lpstr>
      <vt:lpstr>“RESEARCH”?  THINKING SIDEWAYS AT CAT</vt:lpstr>
      <vt:lpstr>WHY SHOULD WE DO THINGS DIFFERENTLY?</vt:lpstr>
      <vt:lpstr>THE FUZZY AND THE PRECISE ARE COMPLEMENTARY</vt:lpstr>
      <vt:lpstr>BIG ERROR BARS ARE BETTER THAN FALSE PRECISION Don’t underestimate the value of the back of an envelope</vt:lpstr>
      <vt:lpstr>ARE WE TALKING ABOUT A  ‘NEW PARADIGM’?</vt:lpstr>
      <vt:lpstr>NEW PARADIGMS IN APPLIED SCIENCE</vt:lpstr>
      <vt:lpstr>EXAMPLE: Rapid decarbonisation programmes </vt:lpstr>
      <vt:lpstr>THE CANUTE PRINCIPLE “Triple bottom line” is misleading</vt:lpstr>
      <vt:lpstr>THE GAP BETWEEN POLITICAL REALITY (and economic, social, psychological)  AND PHYSICAL REALITY</vt:lpstr>
      <vt:lpstr>PowerPoint Presentation</vt:lpstr>
      <vt:lpstr>The branch-point metaphor</vt:lpstr>
      <vt:lpstr>OUR ‘NEW PARADIGM’ EMERGES FROM A SIMPLE FACT THAT EVERYONE KNOWS, BUT CANNOT ACT 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THEN</vt:lpstr>
      <vt:lpstr>PowerPoint Presentation</vt:lpstr>
      <vt:lpstr>WHAT WOULD BE THE EFFECT OF DECARBONISING THE ENERGY SYSTEM? Note some small, some large effects</vt:lpstr>
      <vt:lpstr>WHAT WOULD BE THE EFFECT OF 50% ‘CULTURED MEAT’? Evens things up a bit, suggests a preferred transitional path</vt:lpstr>
      <vt:lpstr>Even at a back-of-the-envelope standard, this information is better than none at all, and potentially useful for policy, or to provoke properly-funded research.</vt:lpstr>
      <vt:lpstr>But we must acknowledge that things are not looking too good for rational decarbonisation strategies! THE END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RECENT RESEARCH AT CAT</dc:title>
  <dc:creator>Peter Harper</dc:creator>
  <cp:lastModifiedBy>Peter Harper</cp:lastModifiedBy>
  <cp:revision>29</cp:revision>
  <dcterms:created xsi:type="dcterms:W3CDTF">2011-11-11T12:59:22Z</dcterms:created>
  <dcterms:modified xsi:type="dcterms:W3CDTF">2014-11-04T12:35:29Z</dcterms:modified>
</cp:coreProperties>
</file>