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5" r:id="rId4"/>
    <p:sldId id="263" r:id="rId5"/>
    <p:sldId id="288" r:id="rId6"/>
    <p:sldId id="265" r:id="rId7"/>
    <p:sldId id="281" r:id="rId8"/>
    <p:sldId id="282" r:id="rId9"/>
    <p:sldId id="267" r:id="rId10"/>
    <p:sldId id="258" r:id="rId11"/>
    <p:sldId id="286" r:id="rId12"/>
    <p:sldId id="257" r:id="rId13"/>
    <p:sldId id="268" r:id="rId14"/>
    <p:sldId id="269" r:id="rId15"/>
    <p:sldId id="279" r:id="rId16"/>
    <p:sldId id="278" r:id="rId17"/>
    <p:sldId id="289" r:id="rId18"/>
    <p:sldId id="270" r:id="rId19"/>
    <p:sldId id="287" r:id="rId20"/>
    <p:sldId id="271" r:id="rId21"/>
    <p:sldId id="272" r:id="rId22"/>
    <p:sldId id="273" r:id="rId23"/>
    <p:sldId id="276" r:id="rId24"/>
    <p:sldId id="290" r:id="rId25"/>
    <p:sldId id="260" r:id="rId26"/>
    <p:sldId id="259" r:id="rId27"/>
    <p:sldId id="262" r:id="rId28"/>
    <p:sldId id="274" r:id="rId29"/>
    <p:sldId id="277" r:id="rId30"/>
    <p:sldId id="261" r:id="rId31"/>
    <p:sldId id="264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  <a:srgbClr val="77933C"/>
    <a:srgbClr val="92D050"/>
    <a:srgbClr val="E46C0A"/>
    <a:srgbClr val="FF5050"/>
    <a:srgbClr val="CCFF33"/>
    <a:srgbClr val="FFC000"/>
    <a:srgbClr val="FF3399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%20Harper\Documents\ZCB3\ZCB3%20WORKING%20DOCUMENTS\Food%20and%20Land%20use%20sheets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%20Harper\Documents\ZCB3\ZCB3%20WORKING%20DOCUMENTS\New%20diet%20modelling%20sheets%20V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GB" sz="900"/>
              <a:t>OUTPUT</a:t>
            </a:r>
            <a:r>
              <a:rPr lang="en-GB" sz="900" baseline="0"/>
              <a:t> OF FOOD COMMODITIES AND ASSOCIATED EMISSIONS ACROSS THE WHOLE FOOD CHAIN</a:t>
            </a:r>
            <a:endParaRPr lang="en-GB" sz="900"/>
          </a:p>
        </c:rich>
      </c:tx>
      <c:layout>
        <c:manualLayout>
          <c:xMode val="edge"/>
          <c:yMode val="edge"/>
          <c:x val="0.13231383267174249"/>
          <c:y val="1.539645881447267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'SUMMARY GRAPHS'!$C$15</c:f>
              <c:strCache>
                <c:ptCount val="1"/>
                <c:pt idx="0">
                  <c:v>UK AGRICULTURAL EMISSIONS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</c:dPt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GRAPHS'!$C$16:$C$20</c:f>
              <c:numCache>
                <c:formatCode>General</c:formatCode>
                <c:ptCount val="5"/>
                <c:pt idx="0">
                  <c:v>41.6</c:v>
                </c:pt>
                <c:pt idx="1">
                  <c:v>6</c:v>
                </c:pt>
                <c:pt idx="3">
                  <c:v>11.7</c:v>
                </c:pt>
                <c:pt idx="4">
                  <c:v>41</c:v>
                </c:pt>
              </c:numCache>
            </c:numRef>
          </c:val>
        </c:ser>
        <c:ser>
          <c:idx val="1"/>
          <c:order val="1"/>
          <c:tx>
            <c:strRef>
              <c:f>'SUMMARY GRAPHS'!$D$15</c:f>
              <c:strCache>
                <c:ptCount val="1"/>
                <c:pt idx="0">
                  <c:v>EMISSIONS DUE TO IMPORTS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GRAPHS'!$D$16:$D$20</c:f>
              <c:numCache>
                <c:formatCode>General</c:formatCode>
                <c:ptCount val="5"/>
                <c:pt idx="0">
                  <c:v>9.1</c:v>
                </c:pt>
                <c:pt idx="1">
                  <c:v>1.5</c:v>
                </c:pt>
                <c:pt idx="3">
                  <c:v>19.899999999999999</c:v>
                </c:pt>
                <c:pt idx="4">
                  <c:v>24.4</c:v>
                </c:pt>
              </c:numCache>
            </c:numRef>
          </c:val>
        </c:ser>
        <c:ser>
          <c:idx val="2"/>
          <c:order val="2"/>
          <c:tx>
            <c:strRef>
              <c:f>'SUMMARY GRAPHS'!$E$15</c:f>
              <c:strCache>
                <c:ptCount val="1"/>
                <c:pt idx="0">
                  <c:v>POST-RDC EMISSIONS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GRAPHS'!$E$16:$E$20</c:f>
              <c:numCache>
                <c:formatCode>General</c:formatCode>
                <c:ptCount val="5"/>
                <c:pt idx="0">
                  <c:v>43.37</c:v>
                </c:pt>
                <c:pt idx="3">
                  <c:v>21.6</c:v>
                </c:pt>
              </c:numCache>
            </c:numRef>
          </c:val>
        </c:ser>
        <c:ser>
          <c:idx val="3"/>
          <c:order val="3"/>
          <c:tx>
            <c:strRef>
              <c:f>'SUMMARY GRAPHS'!#REF!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GRAPHS'!$F$16:$F$20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'SUMMARY GRAPHS'!$F$15</c:f>
              <c:strCache>
                <c:ptCount val="1"/>
                <c:pt idx="0">
                  <c:v>OVERSEAS PRODUCTION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GRAPHS'!$G$16:$G$20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'SUMMARY GRAPHS'!$G$15</c:f>
              <c:strCache>
                <c:ptCount val="1"/>
                <c:pt idx="0">
                  <c:v>UK PRODUCTION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GRAPHS'!$H$16:$H$20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'SUMMARY GRAPHS'!$I$15</c:f>
              <c:strCache>
                <c:ptCount val="1"/>
              </c:strCache>
            </c:strRef>
          </c:tx>
          <c:invertIfNegative val="0"/>
          <c:cat>
            <c:strRef>
              <c:f>'SUMMARY GRAPHS'!$B$16:$B$20</c:f>
              <c:strCache>
                <c:ptCount val="5"/>
                <c:pt idx="0">
                  <c:v>ALL LIVESTOCK EMISSIONS</c:v>
                </c:pt>
                <c:pt idx="1">
                  <c:v>LIVESTOCK PRODUCTS</c:v>
                </c:pt>
                <c:pt idx="3">
                  <c:v>EMISSIONS FROM CROPS FOR DIRECT CONSUMPTION</c:v>
                </c:pt>
                <c:pt idx="4">
                  <c:v>DIRECT CONSUMPTION CROP PRODUCTS</c:v>
                </c:pt>
              </c:strCache>
            </c:strRef>
          </c:cat>
          <c:val>
            <c:numRef>
              <c:f>'SUMMARY GRAPHS'!$I$16:$I$20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848640"/>
        <c:axId val="88858624"/>
      </c:barChart>
      <c:catAx>
        <c:axId val="8884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88858624"/>
        <c:crosses val="autoZero"/>
        <c:auto val="1"/>
        <c:lblAlgn val="ctr"/>
        <c:lblOffset val="100"/>
        <c:noMultiLvlLbl val="0"/>
      </c:catAx>
      <c:valAx>
        <c:axId val="8885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Emissions, MtCO2e, Products, Mt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8486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200" b="1" i="0" u="none" strike="noStrike" baseline="0">
                <a:solidFill>
                  <a:srgbClr val="000000"/>
                </a:solidFill>
                <a:latin typeface="Calibri"/>
              </a:rPr>
              <a:t>GHGE and Nutritional Profiles for a range of modelled diets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900" b="1" i="0" u="none" strike="noStrike" baseline="0">
                <a:solidFill>
                  <a:srgbClr val="000000"/>
                </a:solidFill>
                <a:latin typeface="Calibri"/>
              </a:rPr>
              <a:t>All diets are adequate in terms of energy and proteins except the 'Gorilla' diet, which is deficient in protein</a:t>
            </a:r>
          </a:p>
        </c:rich>
      </c:tx>
      <c:layout>
        <c:manualLayout>
          <c:xMode val="edge"/>
          <c:yMode val="edge"/>
          <c:x val="0.1335138524351123"/>
          <c:y val="8.9787319185998613E-3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dPt>
            <c:idx val="4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400"/>
                      <a:t>Average</a:t>
                    </a:r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384400783578653"/>
                  <c:y val="-1.0635076899532034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Typical vegan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3.59146898858436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Glutton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z="1400"/>
                      <a:t>Eat less</a:t>
                    </a:r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444444444444442E-2"/>
                  <c:y val="5.9857816476406008E-3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'Gorilla'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847457627118647E-2"/>
                  <c:y val="-4.634992514669569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High meat/dairy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367162438028583E-2"/>
                  <c:y val="3.9490133947182308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'Junk-food vegan'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98085825221699"/>
                  <c:y val="6.7912039561154316E-4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'Substitute vegetarian'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724992709244678E-3"/>
                  <c:y val="-1.0338199019698641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Carbon minimiser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115707941282877E-2"/>
                  <c:y val="6.8665105351954331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'Light Lacto-vegetarian'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702537182852144E-2"/>
                  <c:y val="3.6497243123362014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Organic high-meat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364056415384047E-2"/>
                  <c:y val="6.4604362704738613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'Best behaviour' minimiser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7435651793525808"/>
                  <c:y val="2.0173498116717557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Macdiarmid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3.888888888888889E-2"/>
                  <c:y val="-1.496468977979629E-2"/>
                </c:manualLayout>
              </c:layout>
              <c:tx>
                <c:rich>
                  <a:bodyPr/>
                  <a:lstStyle/>
                  <a:p>
                    <a:r>
                      <a:rPr lang="en-GB" sz="1400"/>
                      <a:t>ZCB2030 now</a:t>
                    </a:r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GRAPHS!$C$7:$C$20</c:f>
              <c:numCache>
                <c:formatCode>General</c:formatCode>
                <c:ptCount val="14"/>
                <c:pt idx="0">
                  <c:v>2884</c:v>
                </c:pt>
                <c:pt idx="1">
                  <c:v>-5058</c:v>
                </c:pt>
                <c:pt idx="2">
                  <c:v>3750</c:v>
                </c:pt>
                <c:pt idx="3">
                  <c:v>-1246</c:v>
                </c:pt>
                <c:pt idx="4">
                  <c:v>-12780</c:v>
                </c:pt>
                <c:pt idx="5">
                  <c:v>6050</c:v>
                </c:pt>
                <c:pt idx="6">
                  <c:v>8096</c:v>
                </c:pt>
                <c:pt idx="7">
                  <c:v>4310</c:v>
                </c:pt>
                <c:pt idx="8">
                  <c:v>-4714</c:v>
                </c:pt>
                <c:pt idx="9">
                  <c:v>-4128</c:v>
                </c:pt>
                <c:pt idx="10">
                  <c:v>-44</c:v>
                </c:pt>
                <c:pt idx="11">
                  <c:v>-3367</c:v>
                </c:pt>
                <c:pt idx="12">
                  <c:v>-1768</c:v>
                </c:pt>
                <c:pt idx="13">
                  <c:v>-610</c:v>
                </c:pt>
              </c:numCache>
            </c:numRef>
          </c:xVal>
          <c:yVal>
            <c:numRef>
              <c:f>GRAPHS!$D$7:$D$20</c:f>
              <c:numCache>
                <c:formatCode>General</c:formatCode>
                <c:ptCount val="14"/>
                <c:pt idx="0">
                  <c:v>6275</c:v>
                </c:pt>
                <c:pt idx="1">
                  <c:v>3255</c:v>
                </c:pt>
                <c:pt idx="2">
                  <c:v>8097</c:v>
                </c:pt>
                <c:pt idx="3">
                  <c:v>4235</c:v>
                </c:pt>
                <c:pt idx="4">
                  <c:v>3841</c:v>
                </c:pt>
                <c:pt idx="5">
                  <c:v>8228</c:v>
                </c:pt>
                <c:pt idx="6">
                  <c:v>4088</c:v>
                </c:pt>
                <c:pt idx="7">
                  <c:v>5319</c:v>
                </c:pt>
                <c:pt idx="8">
                  <c:v>3625</c:v>
                </c:pt>
                <c:pt idx="9">
                  <c:v>3341</c:v>
                </c:pt>
                <c:pt idx="10">
                  <c:v>8053</c:v>
                </c:pt>
                <c:pt idx="11">
                  <c:v>1993</c:v>
                </c:pt>
                <c:pt idx="12">
                  <c:v>4717</c:v>
                </c:pt>
                <c:pt idx="13">
                  <c:v>4552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444992"/>
        <c:axId val="91718784"/>
      </c:scatterChart>
      <c:valAx>
        <c:axId val="79444992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Nutritional profile score (lower is better)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718784"/>
        <c:crossesAt val="6275"/>
        <c:crossBetween val="midCat"/>
      </c:valAx>
      <c:valAx>
        <c:axId val="91718784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GHGE value in g per day</a:t>
                </a:r>
              </a:p>
            </c:rich>
          </c:tx>
          <c:layout>
            <c:manualLayout>
              <c:xMode val="edge"/>
              <c:yMode val="edge"/>
              <c:x val="1.1362204724409448E-2"/>
              <c:y val="0.508991678730741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444992"/>
        <c:crossesAt val="2884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0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5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2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8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9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5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8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C8F4-AC5F-47E4-B153-946F375061DB}" type="datetimeFigureOut">
              <a:rPr lang="en-GB" smtClean="0"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016B-4ED6-4BB4-907F-07D01326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4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arillacfn.com/images/download/positionpaper_barillacfn_double-pyramid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 Harper\Documents\IMAGES\Botanical curiosities\Wsley apple ow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18586" r="13182" b="26061"/>
          <a:stretch/>
        </p:blipFill>
        <p:spPr bwMode="auto">
          <a:xfrm>
            <a:off x="-742843" y="-23362"/>
            <a:ext cx="10723873" cy="68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893" y="1340768"/>
            <a:ext cx="7772400" cy="1470025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LOW-CARBON </a:t>
            </a:r>
            <a:b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FOOD AND DIETS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PETER HARPER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fred+friends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094272" cy="3067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74460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DID WE GET HERE?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291264" cy="43671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Europe, middle ages:  Oats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occasional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beans, dairy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lactase gene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Later, potatoes (and dairy if you can get it)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Orient:  Rice</a:t>
            </a:r>
            <a:r>
              <a:rPr lang="en-GB" dirty="0" smtClean="0">
                <a:solidFill>
                  <a:schemeClr val="bg1"/>
                </a:solidFill>
              </a:rPr>
              <a:t>, occasional </a:t>
            </a:r>
            <a:r>
              <a:rPr lang="en-GB" dirty="0" smtClean="0">
                <a:solidFill>
                  <a:schemeClr val="bg1"/>
                </a:solidFill>
              </a:rPr>
              <a:t>fish, ferments </a:t>
            </a:r>
            <a:r>
              <a:rPr lang="en-GB" dirty="0" smtClean="0">
                <a:solidFill>
                  <a:schemeClr val="bg1"/>
                </a:solidFill>
              </a:rPr>
              <a:t>and pickled </a:t>
            </a:r>
            <a:r>
              <a:rPr lang="en-GB" dirty="0" smtClean="0">
                <a:solidFill>
                  <a:schemeClr val="bg1"/>
                </a:solidFill>
              </a:rPr>
              <a:t>vegetables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Not bad basic diets. People were small, but so what?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Improvements in productivity, trade, more variety available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Diets improve,  and could have got better and better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But increasingly subject to “corruption”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0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CORRUPTION?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Evolutionary hungers</a:t>
            </a:r>
          </a:p>
          <a:p>
            <a:r>
              <a:rPr lang="en-GB" dirty="0">
                <a:solidFill>
                  <a:schemeClr val="bg1"/>
                </a:solidFill>
              </a:rPr>
              <a:t>Aping our betters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Food addictions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Commercial forces</a:t>
            </a:r>
          </a:p>
        </p:txBody>
      </p:sp>
      <p:pic>
        <p:nvPicPr>
          <p:cNvPr id="3074" name="Picture 2" descr="http://www.fooducate.com/blog/wp-content/media/Junk-Food-Commer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8" y="1916832"/>
            <a:ext cx="3703314" cy="331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EVOLUTIONARY HUNGERS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Why</a:t>
            </a:r>
            <a:r>
              <a:rPr lang="en-GB" sz="3600" dirty="0" smtClean="0">
                <a:solidFill>
                  <a:schemeClr val="bg1"/>
                </a:solidFill>
              </a:rPr>
              <a:t> we like junk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1249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Salt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Sugar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Or ready starch, comfort food</a:t>
            </a:r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Fat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‘Umami</a:t>
            </a:r>
            <a:r>
              <a:rPr lang="en-GB" dirty="0" smtClean="0">
                <a:solidFill>
                  <a:srgbClr val="FF0000"/>
                </a:solidFill>
              </a:rPr>
              <a:t>’: savoury taste associated with protein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‘</a:t>
            </a:r>
            <a:r>
              <a:rPr lang="en-GB" dirty="0" err="1" smtClean="0">
                <a:solidFill>
                  <a:srgbClr val="FF0000"/>
                </a:solidFill>
              </a:rPr>
              <a:t>Caramelisation</a:t>
            </a:r>
            <a:r>
              <a:rPr lang="en-GB" dirty="0" smtClean="0">
                <a:solidFill>
                  <a:srgbClr val="FF0000"/>
                </a:solidFill>
              </a:rPr>
              <a:t>’ associated with frying and roasting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602033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Driving force for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hunter-gatherers: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Go for these and you’ll get enough of what you </a:t>
            </a:r>
            <a:r>
              <a:rPr lang="en-GB" sz="2800" i="1" dirty="0" smtClean="0">
                <a:solidFill>
                  <a:schemeClr val="bg1"/>
                </a:solidFill>
              </a:rPr>
              <a:t>really</a:t>
            </a:r>
            <a:r>
              <a:rPr lang="en-GB" sz="2800" dirty="0" smtClean="0">
                <a:solidFill>
                  <a:schemeClr val="bg1"/>
                </a:solidFill>
              </a:rPr>
              <a:t> need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472514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But this </a:t>
            </a:r>
            <a:r>
              <a:rPr lang="en-GB" sz="3200" dirty="0">
                <a:solidFill>
                  <a:schemeClr val="bg1"/>
                </a:solidFill>
              </a:rPr>
              <a:t>is not a good rule of thumb in modern societies!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25" y="893765"/>
            <a:ext cx="3605765" cy="2404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YOUR GUTS ARE USED 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51185" cy="216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2353928"/>
            <a:ext cx="8579777" cy="4504071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Europeans in Asia crave </a:t>
            </a:r>
            <a:r>
              <a:rPr lang="en-GB" dirty="0" smtClean="0">
                <a:solidFill>
                  <a:schemeClr val="bg1"/>
                </a:solidFill>
              </a:rPr>
              <a:t>wheat, dairy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Asians </a:t>
            </a:r>
            <a:r>
              <a:rPr lang="en-GB" dirty="0">
                <a:solidFill>
                  <a:schemeClr val="bg1"/>
                </a:solidFill>
              </a:rPr>
              <a:t>in Europe crave </a:t>
            </a:r>
            <a:r>
              <a:rPr lang="en-GB" dirty="0" smtClean="0">
                <a:solidFill>
                  <a:schemeClr val="bg1"/>
                </a:solidFill>
              </a:rPr>
              <a:t>rice!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Tastes </a:t>
            </a:r>
            <a:r>
              <a:rPr lang="en-GB" dirty="0">
                <a:solidFill>
                  <a:schemeClr val="bg1"/>
                </a:solidFill>
              </a:rPr>
              <a:t>and gut flora adapt and are very </a:t>
            </a:r>
            <a:r>
              <a:rPr lang="en-GB" dirty="0" smtClean="0">
                <a:solidFill>
                  <a:schemeClr val="bg1"/>
                </a:solidFill>
              </a:rPr>
              <a:t>conservative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Cheap comfort-food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Fish</a:t>
            </a:r>
            <a:r>
              <a:rPr lang="en-GB" dirty="0">
                <a:solidFill>
                  <a:schemeClr val="bg1"/>
                </a:solidFill>
              </a:rPr>
              <a:t>, meat, dairy cravings 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Remember Ben Gunn?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lot of forces feeding the high-carbon diet on both sides of the farm gate</a:t>
            </a:r>
          </a:p>
          <a:p>
            <a:r>
              <a:rPr lang="en-GB" dirty="0">
                <a:solidFill>
                  <a:schemeClr val="bg1"/>
                </a:solidFill>
              </a:rPr>
              <a:t>Wartime diet, basics plus orange juice, cod-liver oil, malt extract:  improved health, but collapsed on the return of </a:t>
            </a:r>
            <a:r>
              <a:rPr lang="en-GB" dirty="0" smtClean="0">
                <a:solidFill>
                  <a:schemeClr val="bg1"/>
                </a:solidFill>
              </a:rPr>
              <a:t>affluence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LOW CARBON </a:t>
            </a:r>
            <a:r>
              <a:rPr lang="en-GB" dirty="0" smtClean="0">
                <a:solidFill>
                  <a:schemeClr val="bg1"/>
                </a:solidFill>
              </a:rPr>
              <a:t>DIETS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What’s wrong with them?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‘Insubstantial</a:t>
            </a:r>
            <a:r>
              <a:rPr lang="en-GB" dirty="0" smtClean="0">
                <a:solidFill>
                  <a:schemeClr val="bg1"/>
                </a:solidFill>
              </a:rPr>
              <a:t>’/stodgy/tasteless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Lack the </a:t>
            </a:r>
            <a:r>
              <a:rPr lang="en-GB" dirty="0">
                <a:solidFill>
                  <a:schemeClr val="bg1"/>
                </a:solidFill>
              </a:rPr>
              <a:t>rich protein </a:t>
            </a:r>
            <a:r>
              <a:rPr lang="en-GB" dirty="0" smtClean="0">
                <a:solidFill>
                  <a:schemeClr val="bg1"/>
                </a:solidFill>
              </a:rPr>
              <a:t>hit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Do not feed addictions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Nice </a:t>
            </a:r>
            <a:r>
              <a:rPr lang="en-GB" dirty="0" smtClean="0">
                <a:solidFill>
                  <a:schemeClr val="bg1"/>
                </a:solidFill>
              </a:rPr>
              <a:t>summer/out of season </a:t>
            </a:r>
            <a:r>
              <a:rPr lang="en-GB" dirty="0">
                <a:solidFill>
                  <a:schemeClr val="bg1"/>
                </a:solidFill>
              </a:rPr>
              <a:t>veg is not so ‘low’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But all those root crops are!!!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Take </a:t>
            </a:r>
            <a:r>
              <a:rPr lang="en-GB" dirty="0" smtClean="0">
                <a:solidFill>
                  <a:schemeClr val="bg1"/>
                </a:solidFill>
              </a:rPr>
              <a:t>too long to cook</a:t>
            </a:r>
          </a:p>
          <a:p>
            <a:r>
              <a:rPr lang="en-GB" dirty="0">
                <a:solidFill>
                  <a:schemeClr val="bg1"/>
                </a:solidFill>
              </a:rPr>
              <a:t>The ‘wind’ problem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Many people feel miserable with them, even get ill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146" name="Picture 2" descr="http://us.123rf.com/400wm/400/400/zestmarina/zestmarina1207/zestmarina120700183/14475936-raw-summer-vegetables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332" y="1471979"/>
            <a:ext cx="2773524" cy="185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ivercottage.net/var/uploads/1296029804-vegetable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15" y="3861048"/>
            <a:ext cx="2340757" cy="175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590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 GOOD </a:t>
            </a:r>
            <a:r>
              <a:rPr lang="en-GB" sz="3600" dirty="0" smtClean="0">
                <a:solidFill>
                  <a:schemeClr val="bg1"/>
                </a:solidFill>
              </a:rPr>
              <a:t>RULE OF THUMB FOR THE BEST DIET FOR </a:t>
            </a:r>
            <a:r>
              <a:rPr lang="en-GB" sz="3600" dirty="0" smtClean="0">
                <a:solidFill>
                  <a:schemeClr val="bg1"/>
                </a:solidFill>
              </a:rPr>
              <a:t>MOST PEOPLE?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000" dirty="0" smtClean="0"/>
              <a:t>A </a:t>
            </a:r>
            <a:r>
              <a:rPr lang="en-GB" sz="2000" dirty="0" smtClean="0">
                <a:solidFill>
                  <a:schemeClr val="bg1"/>
                </a:solidFill>
              </a:rPr>
              <a:t>personal summary of much complex evidence and opinion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22" y="1671462"/>
            <a:ext cx="8964488" cy="496855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Optimum </a:t>
            </a:r>
            <a:r>
              <a:rPr lang="en-GB" dirty="0">
                <a:solidFill>
                  <a:schemeClr val="bg1"/>
                </a:solidFill>
              </a:rPr>
              <a:t>dietary health can be achieved most easily by maximising the proportion </a:t>
            </a:r>
            <a:r>
              <a:rPr lang="en-GB" dirty="0" smtClean="0">
                <a:solidFill>
                  <a:schemeClr val="bg1"/>
                </a:solidFill>
              </a:rPr>
              <a:t>and variety of </a:t>
            </a:r>
            <a:r>
              <a:rPr lang="en-GB" dirty="0">
                <a:solidFill>
                  <a:schemeClr val="bg1"/>
                </a:solidFill>
              </a:rPr>
              <a:t>fresh fruit and veg in the </a:t>
            </a:r>
            <a:r>
              <a:rPr lang="en-GB" dirty="0" smtClean="0">
                <a:solidFill>
                  <a:schemeClr val="bg1"/>
                </a:solidFill>
              </a:rPr>
              <a:t>diet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This works the same way as the evolutionary hungers: </a:t>
            </a:r>
            <a:r>
              <a:rPr lang="en-GB" dirty="0" smtClean="0">
                <a:solidFill>
                  <a:schemeClr val="bg1"/>
                </a:solidFill>
              </a:rPr>
              <a:t>You go for one thing and achieve another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You’re bound to get all the minor factors and calories (or you’d get hungry) and it would be hard not to get enough </a:t>
            </a:r>
            <a:r>
              <a:rPr lang="en-GB" dirty="0" smtClean="0">
                <a:solidFill>
                  <a:schemeClr val="bg1"/>
                </a:solidFill>
              </a:rPr>
              <a:t>protein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‘protein problem’ is not really a problem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.telegraph.co.uk/multimedia/archive/01693/Popeye_169317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872"/>
            <a:ext cx="2443094" cy="1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Think about these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FAMOUS </a:t>
            </a:r>
            <a:r>
              <a:rPr lang="en-GB" dirty="0" smtClean="0">
                <a:solidFill>
                  <a:schemeClr val="bg1"/>
                </a:solidFill>
              </a:rPr>
              <a:t>CULINARY COUPLES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9601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Rice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err="1" smtClean="0">
                <a:solidFill>
                  <a:schemeClr val="bg1"/>
                </a:solidFill>
              </a:rPr>
              <a:t>dall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Noodles and tofu in fish stock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Fish and chips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Bread and cheese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Beans on toast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Spaghetti </a:t>
            </a:r>
            <a:r>
              <a:rPr lang="en-GB" dirty="0" err="1" smtClean="0">
                <a:solidFill>
                  <a:schemeClr val="bg1"/>
                </a:solidFill>
              </a:rPr>
              <a:t>bolognese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Bangers and mash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Loaves and fishes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86" y="2996952"/>
            <a:ext cx="4676262" cy="310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od liver oil tablets: 5p-a-day cod liver oil capsules 'can cut chances of suffering heart failure'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17" y="4509120"/>
            <a:ext cx="2272642" cy="142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TRY THIS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3" y="2054487"/>
            <a:ext cx="8713996" cy="4781128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fruit and veg all the time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as many  different ‘culinary couples’ as you like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for a wide variety across the day, week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is good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Amplify livestock-based foods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form of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stock, flakes, relishes, sprinkles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Feastarian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blow-outs are fine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afraid of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supplements, B12, fish capsules 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7" name="Picture 2" descr="http://upload.wikimedia.org/wikipedia/commons/thumb/a/a0/Susa_group%2C_mountain_gorilla.jpg/220px-Susa_group%2C_mountain_gor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513"/>
            <a:ext cx="2128626" cy="223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598700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AVENUES FOR EXPLORATION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Low-carbon alternatives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Experiment with </a:t>
            </a:r>
            <a:r>
              <a:rPr lang="en-GB" dirty="0" smtClean="0">
                <a:solidFill>
                  <a:schemeClr val="bg1"/>
                </a:solidFill>
              </a:rPr>
              <a:t>veg proteins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Soya </a:t>
            </a:r>
            <a:r>
              <a:rPr lang="en-GB" dirty="0" smtClean="0">
                <a:solidFill>
                  <a:schemeClr val="bg1"/>
                </a:solidFill>
              </a:rPr>
              <a:t>chunks?? Tofu, </a:t>
            </a:r>
            <a:r>
              <a:rPr lang="en-GB" dirty="0" err="1" smtClean="0">
                <a:solidFill>
                  <a:schemeClr val="bg1"/>
                </a:solidFill>
              </a:rPr>
              <a:t>mycoprotein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Mushrooms, nuts, seeds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Umami relishes, </a:t>
            </a:r>
            <a:r>
              <a:rPr lang="en-GB" i="1" dirty="0" err="1" smtClean="0">
                <a:solidFill>
                  <a:schemeClr val="bg1"/>
                </a:solidFill>
              </a:rPr>
              <a:t>kombu</a:t>
            </a:r>
            <a:r>
              <a:rPr lang="en-GB" dirty="0" smtClean="0">
                <a:solidFill>
                  <a:schemeClr val="bg1"/>
                </a:solidFill>
              </a:rPr>
              <a:t>, ferments, miso,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Clever  </a:t>
            </a:r>
            <a:r>
              <a:rPr lang="en-GB" dirty="0" smtClean="0">
                <a:solidFill>
                  <a:schemeClr val="bg1"/>
                </a:solidFill>
              </a:rPr>
              <a:t>simulacra, </a:t>
            </a:r>
            <a:r>
              <a:rPr lang="en-GB" dirty="0" err="1" smtClean="0">
                <a:solidFill>
                  <a:schemeClr val="bg1"/>
                </a:solidFill>
              </a:rPr>
              <a:t>eg</a:t>
            </a:r>
            <a:r>
              <a:rPr lang="en-GB" dirty="0" smtClean="0">
                <a:solidFill>
                  <a:schemeClr val="bg1"/>
                </a:solidFill>
              </a:rPr>
              <a:t>  ‘</a:t>
            </a:r>
            <a:r>
              <a:rPr lang="en-GB" dirty="0" err="1" smtClean="0">
                <a:solidFill>
                  <a:schemeClr val="bg1"/>
                </a:solidFill>
              </a:rPr>
              <a:t>Tartex</a:t>
            </a:r>
            <a:r>
              <a:rPr lang="en-GB" dirty="0" smtClean="0">
                <a:solidFill>
                  <a:schemeClr val="bg1"/>
                </a:solidFill>
              </a:rPr>
              <a:t>’ </a:t>
            </a:r>
            <a:r>
              <a:rPr lang="en-GB" dirty="0" smtClean="0">
                <a:solidFill>
                  <a:schemeClr val="bg1"/>
                </a:solidFill>
              </a:rPr>
              <a:t>= </a:t>
            </a:r>
            <a:r>
              <a:rPr lang="en-GB" i="1" dirty="0" smtClean="0">
                <a:solidFill>
                  <a:schemeClr val="bg1"/>
                </a:solidFill>
              </a:rPr>
              <a:t>pâté de </a:t>
            </a:r>
            <a:r>
              <a:rPr lang="en-GB" i="1" dirty="0" err="1" smtClean="0">
                <a:solidFill>
                  <a:schemeClr val="bg1"/>
                </a:solidFill>
              </a:rPr>
              <a:t>fois</a:t>
            </a:r>
            <a:endParaRPr lang="en-GB" i="1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Stock</a:t>
            </a:r>
            <a:r>
              <a:rPr lang="en-GB" dirty="0" smtClean="0">
                <a:solidFill>
                  <a:schemeClr val="bg1"/>
                </a:solidFill>
              </a:rPr>
              <a:t>, leftovers, bones, soup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Dripping, </a:t>
            </a:r>
            <a:r>
              <a:rPr lang="en-GB" dirty="0" smtClean="0">
                <a:solidFill>
                  <a:schemeClr val="bg1"/>
                </a:solidFill>
              </a:rPr>
              <a:t>suet, offal</a:t>
            </a:r>
            <a:r>
              <a:rPr lang="en-GB" dirty="0" smtClean="0">
                <a:solidFill>
                  <a:schemeClr val="bg1"/>
                </a:solidFill>
              </a:rPr>
              <a:t>, inventive new dishes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Sauces, g</a:t>
            </a:r>
            <a:r>
              <a:rPr lang="en-GB" dirty="0" smtClean="0">
                <a:solidFill>
                  <a:schemeClr val="bg1"/>
                </a:solidFill>
              </a:rPr>
              <a:t>arnishes, flakes, powders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Invertebrates</a:t>
            </a:r>
            <a:r>
              <a:rPr lang="en-GB" dirty="0" smtClean="0">
                <a:solidFill>
                  <a:schemeClr val="bg1"/>
                </a:solidFill>
              </a:rPr>
              <a:t>, especially insects (we already do </a:t>
            </a:r>
            <a:r>
              <a:rPr lang="en-GB" dirty="0" smtClean="0">
                <a:solidFill>
                  <a:schemeClr val="bg1"/>
                </a:solidFill>
              </a:rPr>
              <a:t>‘seafood’, snails)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Artificial meat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www.flubu.com/various_pics/food_porn/asian/slides/dash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70" y="332656"/>
            <a:ext cx="3239332" cy="216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0" y="33265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ROLL YOUR OWN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964488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basis of ‘low-C</a:t>
            </a:r>
            <a:r>
              <a:rPr lang="en-GB" dirty="0" smtClean="0">
                <a:solidFill>
                  <a:schemeClr val="bg1"/>
                </a:solidFill>
              </a:rPr>
              <a:t>’ is still ‘the diet’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But how you get them, from where, and how they are prepared…also important, the other 45%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“Wholefoods” you prepare yourself are usually better, cutting out most of the post-farm-gate emissions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Dried goods are particularly good, soak ‘</a:t>
            </a:r>
            <a:r>
              <a:rPr lang="en-GB" dirty="0" err="1" smtClean="0">
                <a:solidFill>
                  <a:schemeClr val="bg1"/>
                </a:solidFill>
              </a:rPr>
              <a:t>em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Sprouting, raw stuff, local</a:t>
            </a:r>
            <a:r>
              <a:rPr lang="en-GB" dirty="0" smtClean="0"/>
              <a:t>, GYO</a:t>
            </a:r>
            <a:endParaRPr lang="en-GB" dirty="0"/>
          </a:p>
        </p:txBody>
      </p:sp>
      <p:pic>
        <p:nvPicPr>
          <p:cNvPr id="10242" name="Picture 2" descr="http://news.bbcimg.co.uk/media/images/67055000/jpg/_67055379_pressurecooker_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918719" cy="220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0229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</a:t>
            </a:r>
            <a:r>
              <a:rPr lang="en-GB" dirty="0" smtClean="0">
                <a:solidFill>
                  <a:schemeClr val="bg1"/>
                </a:solidFill>
              </a:rPr>
              <a:t>I AM GOING </a:t>
            </a:r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 smtClean="0">
                <a:solidFill>
                  <a:schemeClr val="bg1"/>
                </a:solidFill>
              </a:rPr>
              <a:t>TALK ABOUT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81" y="2924944"/>
            <a:ext cx="8748464" cy="5400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Why low-carbon foods might be a good idea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What are low-carbon </a:t>
            </a:r>
            <a:r>
              <a:rPr lang="en-GB" dirty="0" smtClean="0">
                <a:solidFill>
                  <a:schemeClr val="bg1"/>
                </a:solidFill>
              </a:rPr>
              <a:t>foods, (and diets)?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Why doesn’t everyone eat them?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Rude comments expected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What can be done to improve things (a bit)?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Suggestions gratefully received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www.giuseppe-arcimboldo.org/Summer-(2)--15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7134" b="4642"/>
          <a:stretch/>
        </p:blipFill>
        <p:spPr bwMode="auto">
          <a:xfrm flipH="1">
            <a:off x="6732240" y="151803"/>
            <a:ext cx="217611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268"/>
            <a:ext cx="5410944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CULTURED MEAT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mages.angelpub.com/2011/05/7293/petrim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606270" cy="279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7499176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Biochemically similar to real meat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Low-carbon </a:t>
            </a:r>
            <a:r>
              <a:rPr lang="en-GB" dirty="0" smtClean="0">
                <a:solidFill>
                  <a:schemeClr val="bg1"/>
                </a:solidFill>
              </a:rPr>
              <a:t>raw materials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So far not chewy or fatty enough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Early days, very expensive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Would start replacing ‘generic meat’ first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New cachet for the real thing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Only organic left? Quantity to quality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GIVE PEAS A CHANCE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They grow here in Britain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Colossal yields of protein per hectare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Fix their own nitrogen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Potentally</a:t>
            </a:r>
            <a:r>
              <a:rPr lang="en-GB" dirty="0" smtClean="0">
                <a:solidFill>
                  <a:schemeClr val="bg1"/>
                </a:solidFill>
              </a:rPr>
              <a:t> many kinds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Great scope for breeding and development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Replace animal feeds too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Could be made into almost anything (else)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encrypted-tbn2.gstatic.com/images?q=tbn:ANd9GcQYqra1FPmQlxiyLeBvITX5aW8PL2jp049aT8AEZvzqCUuBSJ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16" y="173429"/>
            <a:ext cx="3367651" cy="253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NEEDS 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‘milks’: nothing like milk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Extracting proteins from cheap sources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Transform sugars</a:t>
            </a:r>
            <a:r>
              <a:rPr lang="en-GB" dirty="0" smtClean="0">
                <a:solidFill>
                  <a:schemeClr val="bg1"/>
                </a:solidFill>
              </a:rPr>
              <a:t>? Dirt cheap, low carbon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chemeClr val="bg1"/>
                </a:solidFill>
              </a:rPr>
              <a:t>Wind </a:t>
            </a:r>
            <a:r>
              <a:rPr lang="en-GB" dirty="0" smtClean="0">
                <a:solidFill>
                  <a:schemeClr val="bg1"/>
                </a:solidFill>
              </a:rPr>
              <a:t>question, fixable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GB" dirty="0">
                <a:solidFill>
                  <a:schemeClr val="bg1"/>
                </a:solidFill>
              </a:rPr>
              <a:t>Developing cultured meat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Organ printing?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What else?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5362" name="Picture 2" descr="https://encrypted-tbn0.gstatic.com/images?q=tbn:ANd9GcQmwm5yCgAXnextqp1BFYTPZQYEiXEDCro7nfhAQG-Ghcvgxa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36300"/>
            <a:ext cx="3003029" cy="32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33265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BACK TO…?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Oats and </a:t>
            </a:r>
            <a:r>
              <a:rPr lang="en-GB" dirty="0" smtClean="0">
                <a:solidFill>
                  <a:schemeClr val="bg1"/>
                </a:solidFill>
              </a:rPr>
              <a:t>beans and a bit of dairy?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Well, grains and pulses…and potatoes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And as many </a:t>
            </a:r>
            <a:r>
              <a:rPr lang="en-GB" dirty="0" smtClean="0">
                <a:solidFill>
                  <a:schemeClr val="bg1"/>
                </a:solidFill>
              </a:rPr>
              <a:t>salads and vegetables </a:t>
            </a:r>
            <a:r>
              <a:rPr lang="en-GB" dirty="0" smtClean="0">
                <a:solidFill>
                  <a:schemeClr val="bg1"/>
                </a:solidFill>
              </a:rPr>
              <a:t>as you can </a:t>
            </a:r>
            <a:r>
              <a:rPr lang="en-GB" dirty="0" smtClean="0">
                <a:solidFill>
                  <a:schemeClr val="bg1"/>
                </a:solidFill>
              </a:rPr>
              <a:t>possibly manage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Plenty of </a:t>
            </a:r>
            <a:r>
              <a:rPr lang="en-GB" dirty="0" smtClean="0">
                <a:solidFill>
                  <a:schemeClr val="bg1"/>
                </a:solidFill>
              </a:rPr>
              <a:t>nice oils </a:t>
            </a:r>
            <a:r>
              <a:rPr lang="en-GB" dirty="0" smtClean="0">
                <a:solidFill>
                  <a:schemeClr val="bg1"/>
                </a:solidFill>
              </a:rPr>
              <a:t>if you like </a:t>
            </a:r>
            <a:r>
              <a:rPr lang="en-GB" dirty="0" smtClean="0">
                <a:solidFill>
                  <a:schemeClr val="bg1"/>
                </a:solidFill>
              </a:rPr>
              <a:t>them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With yummier garnishes, relishes, sauces </a:t>
            </a:r>
            <a:r>
              <a:rPr lang="en-GB" dirty="0" err="1" smtClean="0">
                <a:solidFill>
                  <a:schemeClr val="bg1"/>
                </a:solidFill>
              </a:rPr>
              <a:t>etc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“Meat ’n ten veg”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And occasional mad </a:t>
            </a:r>
            <a:r>
              <a:rPr lang="en-GB" dirty="0" smtClean="0">
                <a:solidFill>
                  <a:schemeClr val="bg1"/>
                </a:solidFill>
              </a:rPr>
              <a:t>blow-outs….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encrypted-tbn2.gstatic.com/images?q=tbn:ANd9GcQ8AawGqyjUiyRYaMUEwyEkJS2GFyqUe0QhiyphzFuTZ4VCOp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16631"/>
            <a:ext cx="2769096" cy="19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Brush Script MT" pitchFamily="66" charset="0"/>
              </a:rPr>
              <a:t>MERRY              CHRISTMAS!</a:t>
            </a:r>
            <a:endParaRPr lang="en-GB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6" name="Picture 4" descr="http://static.guim.co.uk/sys-images/Money/Pix/pictures/2009/11/23/1258987305301/Christmas-dinner-lunch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686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t3.gstatic.com/images?q=tbn:ANd9GcRrP_IwUrs1UU6EukpslkB-SfL33zqSrCLVr1t5cLR0w-Usi3y8hKRDsX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4843"/>
            <a:ext cx="1470670" cy="12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37" y="14847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www.zerocarbonbritain.com</a:t>
            </a:r>
          </a:p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www.cat.org.uk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4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ADDICTIONS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Fatty foods</a:t>
            </a:r>
          </a:p>
          <a:p>
            <a:r>
              <a:rPr lang="en-GB" dirty="0" smtClean="0"/>
              <a:t>Salt, need more and more</a:t>
            </a:r>
          </a:p>
          <a:p>
            <a:r>
              <a:rPr lang="en-GB" dirty="0" smtClean="0"/>
              <a:t>Sugar</a:t>
            </a:r>
          </a:p>
          <a:p>
            <a:r>
              <a:rPr lang="en-GB" dirty="0" smtClean="0"/>
              <a:t>Blood sugar cycles</a:t>
            </a:r>
          </a:p>
          <a:p>
            <a:endParaRPr lang="en-GB" dirty="0"/>
          </a:p>
          <a:p>
            <a:r>
              <a:rPr lang="en-GB" dirty="0" smtClean="0"/>
              <a:t>What doesn’t feed the addiction, yuck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COMFORT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Tasty, slips down</a:t>
            </a:r>
          </a:p>
          <a:p>
            <a:r>
              <a:rPr lang="en-GB" dirty="0" smtClean="0"/>
              <a:t>Instant gratification</a:t>
            </a:r>
          </a:p>
          <a:p>
            <a:r>
              <a:rPr lang="en-GB" dirty="0" smtClean="0"/>
              <a:t>Ready to eat, does not need much prep</a:t>
            </a:r>
          </a:p>
          <a:p>
            <a:r>
              <a:rPr lang="en-GB" dirty="0" smtClean="0"/>
              <a:t>Snacks</a:t>
            </a:r>
          </a:p>
          <a:p>
            <a:r>
              <a:rPr lang="en-GB" dirty="0" smtClean="0"/>
              <a:t>= baby food, little roughage</a:t>
            </a:r>
          </a:p>
          <a:p>
            <a:r>
              <a:rPr lang="en-GB" dirty="0" smtClean="0"/>
              <a:t>Can slowly get addicted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REALLY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Cheap</a:t>
            </a:r>
          </a:p>
          <a:p>
            <a:r>
              <a:rPr lang="en-GB" dirty="0"/>
              <a:t>Tasty</a:t>
            </a:r>
          </a:p>
          <a:p>
            <a:r>
              <a:rPr lang="en-GB" dirty="0" smtClean="0"/>
              <a:t>Convenient</a:t>
            </a:r>
          </a:p>
          <a:p>
            <a:endParaRPr lang="en-GB" dirty="0" smtClean="0"/>
          </a:p>
          <a:p>
            <a:r>
              <a:rPr lang="en-GB" dirty="0"/>
              <a:t>Healthy</a:t>
            </a:r>
          </a:p>
          <a:p>
            <a:r>
              <a:rPr lang="en-GB" dirty="0"/>
              <a:t>Guaranteed supply</a:t>
            </a:r>
          </a:p>
          <a:p>
            <a:r>
              <a:rPr lang="en-GB" dirty="0" smtClean="0"/>
              <a:t>Appearance of countryside</a:t>
            </a:r>
          </a:p>
          <a:p>
            <a:r>
              <a:rPr lang="en-GB" dirty="0" smtClean="0"/>
              <a:t>National </a:t>
            </a:r>
            <a:r>
              <a:rPr lang="en-GB" dirty="0"/>
              <a:t>self-sufficiency</a:t>
            </a:r>
          </a:p>
          <a:p>
            <a:r>
              <a:rPr lang="en-GB" dirty="0"/>
              <a:t>GM-free</a:t>
            </a:r>
          </a:p>
          <a:p>
            <a:r>
              <a:rPr lang="en-GB" dirty="0" smtClean="0"/>
              <a:t>Does not affect world supply</a:t>
            </a:r>
          </a:p>
          <a:p>
            <a:r>
              <a:rPr lang="en-GB" dirty="0" smtClean="0"/>
              <a:t>Organic, effects on biodiversity</a:t>
            </a:r>
          </a:p>
          <a:p>
            <a:r>
              <a:rPr lang="en-GB" dirty="0" smtClean="0"/>
              <a:t>Low impact </a:t>
            </a:r>
            <a:r>
              <a:rPr lang="en-GB" dirty="0"/>
              <a:t>on </a:t>
            </a:r>
            <a:r>
              <a:rPr lang="en-GB" dirty="0" smtClean="0"/>
              <a:t>climate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Low impact on climate</a:t>
            </a:r>
          </a:p>
          <a:p>
            <a:r>
              <a:rPr lang="en-GB" dirty="0"/>
              <a:t>Does not affect world supply</a:t>
            </a:r>
          </a:p>
          <a:p>
            <a:r>
              <a:rPr lang="en-GB" dirty="0"/>
              <a:t>National self-sufficiency</a:t>
            </a:r>
          </a:p>
          <a:p>
            <a:r>
              <a:rPr lang="en-GB" dirty="0"/>
              <a:t>Organic, effects on biodiversity</a:t>
            </a:r>
          </a:p>
          <a:p>
            <a:r>
              <a:rPr lang="en-GB" dirty="0"/>
              <a:t>Healthy</a:t>
            </a:r>
          </a:p>
          <a:p>
            <a:endParaRPr lang="en-GB" dirty="0" smtClean="0"/>
          </a:p>
          <a:p>
            <a:r>
              <a:rPr lang="en-GB" dirty="0" smtClean="0"/>
              <a:t>GM-free</a:t>
            </a:r>
          </a:p>
          <a:p>
            <a:r>
              <a:rPr lang="en-GB" dirty="0" smtClean="0"/>
              <a:t>Appearance of countryside</a:t>
            </a:r>
          </a:p>
          <a:p>
            <a:r>
              <a:rPr lang="en-GB" dirty="0" smtClean="0"/>
              <a:t>Guaranteed supply</a:t>
            </a:r>
          </a:p>
          <a:p>
            <a:r>
              <a:rPr lang="en-GB" dirty="0" smtClean="0"/>
              <a:t>Cheap</a:t>
            </a:r>
          </a:p>
          <a:p>
            <a:r>
              <a:rPr lang="en-GB" dirty="0" smtClean="0"/>
              <a:t>Tasty</a:t>
            </a:r>
          </a:p>
          <a:p>
            <a:r>
              <a:rPr lang="en-GB" dirty="0" smtClean="0"/>
              <a:t>Convenient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 could we do?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4" y="3042667"/>
            <a:ext cx="6051436" cy="96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9" y="1052736"/>
            <a:ext cx="2049760" cy="56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005064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6096" y="400506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AN ODD INVERSION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hunter-gatherer times, follow the evolutionary hungers</a:t>
            </a:r>
          </a:p>
          <a:p>
            <a:r>
              <a:rPr lang="en-GB" dirty="0" smtClean="0"/>
              <a:t>These make sure you get enough of the right stuff</a:t>
            </a:r>
          </a:p>
          <a:p>
            <a:r>
              <a:rPr lang="en-GB" dirty="0" smtClean="0"/>
              <a:t>Today, this will make you ill</a:t>
            </a:r>
          </a:p>
          <a:p>
            <a:r>
              <a:rPr lang="en-GB" dirty="0" smtClean="0"/>
              <a:t>Try to eat as much as you can of the ‘good stuff’</a:t>
            </a:r>
          </a:p>
          <a:p>
            <a:r>
              <a:rPr lang="en-GB" dirty="0" smtClean="0"/>
              <a:t>These will  make sure you get enough</a:t>
            </a:r>
          </a:p>
          <a:p>
            <a:r>
              <a:rPr lang="en-GB" dirty="0" smtClean="0"/>
              <a:t>“Meat ’n ten veg” is a good rule of thumb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48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EMISSIONS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753153"/>
            <a:ext cx="27466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One third is not energy</a:t>
            </a:r>
          </a:p>
          <a:p>
            <a:r>
              <a:rPr lang="en-GB" dirty="0" smtClean="0"/>
              <a:t>Forestry and deforestation bigger than agriculture</a:t>
            </a:r>
          </a:p>
          <a:p>
            <a:r>
              <a:rPr lang="en-GB" dirty="0" smtClean="0"/>
              <a:t>But 58% </a:t>
            </a:r>
            <a:r>
              <a:rPr lang="en-GB" dirty="0" err="1" smtClean="0"/>
              <a:t>deforestation</a:t>
            </a:r>
            <a:r>
              <a:rPr lang="en-GB" i="1" dirty="0" err="1" smtClean="0"/>
              <a:t>caused</a:t>
            </a:r>
            <a:r>
              <a:rPr lang="en-GB" dirty="0" smtClean="0"/>
              <a:t> by agriculture (FAO)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915816" y="1359040"/>
            <a:ext cx="6264696" cy="5314190"/>
            <a:chOff x="899592" y="1359040"/>
            <a:chExt cx="6264696" cy="531419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59040"/>
              <a:ext cx="6120680" cy="531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843808" y="2564904"/>
              <a:ext cx="432048" cy="2160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99592" y="4725144"/>
              <a:ext cx="1952600" cy="7837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ie 6"/>
          <p:cNvSpPr/>
          <p:nvPr/>
        </p:nvSpPr>
        <p:spPr>
          <a:xfrm rot="20353174">
            <a:off x="3258264" y="3264463"/>
            <a:ext cx="3137596" cy="2955562"/>
          </a:xfrm>
          <a:prstGeom prst="pie">
            <a:avLst>
              <a:gd name="adj1" fmla="val 10800000"/>
              <a:gd name="adj2" fmla="val 15831747"/>
            </a:avLst>
          </a:prstGeom>
          <a:solidFill>
            <a:srgbClr val="4F6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‘FOOD REFORM’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Hang on – it </a:t>
            </a:r>
            <a:r>
              <a:rPr lang="en-GB" i="1" dirty="0" smtClean="0"/>
              <a:t>does</a:t>
            </a:r>
            <a:r>
              <a:rPr lang="en-GB" dirty="0" smtClean="0"/>
              <a:t> matter!</a:t>
            </a:r>
          </a:p>
          <a:p>
            <a:r>
              <a:rPr lang="en-GB" dirty="0" smtClean="0"/>
              <a:t>Quality as well as quantity</a:t>
            </a:r>
          </a:p>
          <a:p>
            <a:r>
              <a:rPr lang="en-GB" dirty="0" smtClean="0"/>
              <a:t>Organic movement, whole foods</a:t>
            </a:r>
          </a:p>
          <a:p>
            <a:r>
              <a:rPr lang="en-GB" dirty="0" smtClean="0"/>
              <a:t>Trying to set a new baseline – basic diet is really poor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94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00" y="724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LAND REQUIREMENTS FOR UK FOOD</a:t>
            </a:r>
            <a:br>
              <a:rPr lang="en-GB" dirty="0" smtClean="0"/>
            </a:br>
            <a:r>
              <a:rPr lang="en-GB" sz="2700" dirty="0" smtClean="0"/>
              <a:t>From Best Foot Forward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a1.sphotos.ak.fbcdn.net/hphotos-ak-ash4/309071_263453647009017_176454729042243_887286_899744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63880" cy="56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31" y="476672"/>
            <a:ext cx="6558135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57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" y="1124744"/>
            <a:ext cx="9003751" cy="44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783" y="2564904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COW IN THE ROOM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398292"/>
              </p:ext>
            </p:extLst>
          </p:nvPr>
        </p:nvGraphicFramePr>
        <p:xfrm>
          <a:off x="3851920" y="332656"/>
          <a:ext cx="49685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27" y="3933056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ABOUT 45% OF EMISSIONS ARE AFTER THE FARM GATE, PROCESSING, TRANSPORT, COOKING ETC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8" descr="http://cache2.allpostersimages.com/p/LRG/21/2142/WURED00Z/posters/stone-lynn-m-pair-of-guernsey-cows-bos-taurus-wisconsin-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2" y="188640"/>
            <a:ext cx="3018588" cy="22639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1411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r>
              <a:rPr lang="en-GB" sz="3200" dirty="0" smtClean="0"/>
              <a:t>FOOD COMMODITIES AND THEIR EMISSIONS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" y="1020932"/>
            <a:ext cx="9075342" cy="55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5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8931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/>
              <a:t>COMPARISON OF OPTIMUM DIETARY PROPORTIONS AND ENVIRONMENTAL INTENSITY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200" dirty="0" smtClean="0">
                <a:hlinkClick r:id="rId2"/>
              </a:rPr>
              <a:t>http://www.barillacfn.com/images/download/positionpaper_barillacfn_double-pyramid.pdf</a:t>
            </a:r>
            <a:r>
              <a:rPr lang="en-GB" sz="1200" dirty="0" smtClean="0"/>
              <a:t>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96461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653747"/>
              </p:ext>
            </p:extLst>
          </p:nvPr>
        </p:nvGraphicFramePr>
        <p:xfrm>
          <a:off x="467544" y="1304924"/>
          <a:ext cx="8424936" cy="54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GB" sz="3200" dirty="0" smtClean="0">
                <a:latin typeface="Trebuchet MS" pitchFamily="34" charset="0"/>
                <a:cs typeface="Arial" pitchFamily="34" charset="0"/>
              </a:rPr>
              <a:t>EXPLORATIONS OF LOW-CARBON DIETS</a:t>
            </a:r>
            <a:endParaRPr lang="en-GB" sz="3200" dirty="0"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4077073"/>
            <a:ext cx="4032448" cy="2232248"/>
          </a:xfrm>
          <a:prstGeom prst="rect">
            <a:avLst/>
          </a:prstGeom>
          <a:solidFill>
            <a:srgbClr val="FF0000">
              <a:alpha val="87059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11760" y="3425164"/>
            <a:ext cx="4032448" cy="651908"/>
          </a:xfrm>
          <a:prstGeom prst="rect">
            <a:avLst/>
          </a:prstGeom>
          <a:solidFill>
            <a:srgbClr val="FF5050"/>
          </a:solidFill>
          <a:ln>
            <a:solidFill>
              <a:srgbClr val="385D8A">
                <a:alpha val="8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2777092"/>
            <a:ext cx="4032448" cy="6519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11760" y="2564904"/>
            <a:ext cx="4032448" cy="212188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1760" y="1988840"/>
            <a:ext cx="4032448" cy="577877"/>
          </a:xfrm>
          <a:prstGeom prst="rect">
            <a:avLst/>
          </a:prstGeom>
          <a:solidFill>
            <a:srgbClr val="77933C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11760" y="1412776"/>
            <a:ext cx="4032448" cy="5778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11760" y="1125650"/>
            <a:ext cx="4032448" cy="288939"/>
          </a:xfrm>
          <a:prstGeom prst="rect">
            <a:avLst/>
          </a:prstGeom>
          <a:solidFill>
            <a:srgbClr val="4F6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11760" y="761665"/>
            <a:ext cx="4032448" cy="216492"/>
          </a:xfrm>
          <a:prstGeom prst="rect">
            <a:avLst/>
          </a:prstGeom>
          <a:solidFill>
            <a:srgbClr val="00B050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1760" y="981180"/>
            <a:ext cx="4032448" cy="1444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orldatlas.com/webimage/countrys/europe/outline/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619">
            <a:off x="2411760" y="-99392"/>
            <a:ext cx="42672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9318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RED MEAT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24863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EGGS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28865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DAIRY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67722" y="3566452"/>
            <a:ext cx="15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WHITE MEAT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1059783"/>
            <a:ext cx="16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FRUIT AND VEG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1517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OILS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2093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GRAINS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61818" y="875117"/>
            <a:ext cx="16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ALCOHOL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478453" y="706551"/>
            <a:ext cx="16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‘OTHER’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1227</Words>
  <Application>Microsoft Office PowerPoint</Application>
  <PresentationFormat>On-screen Show (4:3)</PresentationFormat>
  <Paragraphs>220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LOW-CARBON  FOOD AND DIETS</vt:lpstr>
      <vt:lpstr>WHAT I AM GOING TO TALK ABOUT</vt:lpstr>
      <vt:lpstr>WORLD EMISSIONS</vt:lpstr>
      <vt:lpstr>PowerPoint Presentation</vt:lpstr>
      <vt:lpstr>THE COW IN THE ROOM</vt:lpstr>
      <vt:lpstr>FOOD COMMODITIES AND THEIR EMISSIONS</vt:lpstr>
      <vt:lpstr>COMPARISON OF OPTIMUM DIETARY PROPORTIONS AND ENVIRONMENTAL INTENSITY http://www.barillacfn.com/images/download/positionpaper_barillacfn_double-pyramid.pdf </vt:lpstr>
      <vt:lpstr>EXPLORATIONS OF LOW-CARBON DIETS</vt:lpstr>
      <vt:lpstr>PowerPoint Presentation</vt:lpstr>
      <vt:lpstr>HOW DID WE GET HERE?</vt:lpstr>
      <vt:lpstr>CORRUPTION?</vt:lpstr>
      <vt:lpstr>EVOLUTIONARY HUNGERS Why we like junk </vt:lpstr>
      <vt:lpstr>WHAT YOUR GUTS ARE USED TO</vt:lpstr>
      <vt:lpstr>LOW CARBON DIETS What’s wrong with them?</vt:lpstr>
      <vt:lpstr>A GOOD RULE OF THUMB FOR THE BEST DIET FOR MOST PEOPLE? A personal summary of much complex evidence and opinion</vt:lpstr>
      <vt:lpstr>Think about these FAMOUS CULINARY COUPLES</vt:lpstr>
      <vt:lpstr>TRY THIS</vt:lpstr>
      <vt:lpstr>AVENUES FOR EXPLORATION Low-carbon alternatives</vt:lpstr>
      <vt:lpstr>ROLL YOUR OWN</vt:lpstr>
      <vt:lpstr>CULTURED MEAT</vt:lpstr>
      <vt:lpstr>GIVE PEAS A CHANCE</vt:lpstr>
      <vt:lpstr>NEEDS WORK</vt:lpstr>
      <vt:lpstr>BACK TO…?</vt:lpstr>
      <vt:lpstr>MERRY              CHRISTMAS!</vt:lpstr>
      <vt:lpstr>FOOD ADDICTIONS</vt:lpstr>
      <vt:lpstr>COMFORT FOOD</vt:lpstr>
      <vt:lpstr>WHAT DO WE REALLY WANT?</vt:lpstr>
      <vt:lpstr>What else could we do?</vt:lpstr>
      <vt:lpstr> AN ODD INVERSION</vt:lpstr>
      <vt:lpstr>‘FOOD REFORM’</vt:lpstr>
      <vt:lpstr>LAND REQUIREMENTS FOR UK FOOD From Best Foot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Harper</dc:creator>
  <cp:lastModifiedBy>Peter Harper</cp:lastModifiedBy>
  <cp:revision>54</cp:revision>
  <dcterms:created xsi:type="dcterms:W3CDTF">2013-12-05T19:34:12Z</dcterms:created>
  <dcterms:modified xsi:type="dcterms:W3CDTF">2013-12-08T10:06:43Z</dcterms:modified>
</cp:coreProperties>
</file>