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charts/chart10.xml" ContentType="application/vnd.openxmlformats-officedocument.drawingml.chart+xml"/>
  <Override PartName="/ppt/theme/themeOverride1.xml" ContentType="application/vnd.openxmlformats-officedocument.themeOverride+xml"/>
  <Override PartName="/ppt/charts/chart1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Lst>
  <p:notesMasterIdLst>
    <p:notesMasterId r:id="rId80"/>
  </p:notesMasterIdLst>
  <p:sldIdLst>
    <p:sldId id="257" r:id="rId7"/>
    <p:sldId id="350" r:id="rId8"/>
    <p:sldId id="294" r:id="rId9"/>
    <p:sldId id="296" r:id="rId10"/>
    <p:sldId id="306" r:id="rId11"/>
    <p:sldId id="277" r:id="rId12"/>
    <p:sldId id="258" r:id="rId13"/>
    <p:sldId id="259" r:id="rId14"/>
    <p:sldId id="309" r:id="rId15"/>
    <p:sldId id="260" r:id="rId16"/>
    <p:sldId id="261" r:id="rId17"/>
    <p:sldId id="264" r:id="rId18"/>
    <p:sldId id="298" r:id="rId19"/>
    <p:sldId id="265" r:id="rId20"/>
    <p:sldId id="303" r:id="rId21"/>
    <p:sldId id="327" r:id="rId22"/>
    <p:sldId id="276" r:id="rId23"/>
    <p:sldId id="263" r:id="rId24"/>
    <p:sldId id="326" r:id="rId25"/>
    <p:sldId id="270" r:id="rId26"/>
    <p:sldId id="317" r:id="rId27"/>
    <p:sldId id="322" r:id="rId28"/>
    <p:sldId id="274" r:id="rId29"/>
    <p:sldId id="266" r:id="rId30"/>
    <p:sldId id="275" r:id="rId31"/>
    <p:sldId id="318" r:id="rId32"/>
    <p:sldId id="324" r:id="rId33"/>
    <p:sldId id="319" r:id="rId34"/>
    <p:sldId id="352" r:id="rId35"/>
    <p:sldId id="353" r:id="rId36"/>
    <p:sldId id="351" r:id="rId37"/>
    <p:sldId id="354" r:id="rId38"/>
    <p:sldId id="355" r:id="rId39"/>
    <p:sldId id="272" r:id="rId40"/>
    <p:sldId id="358" r:id="rId41"/>
    <p:sldId id="282" r:id="rId42"/>
    <p:sldId id="281" r:id="rId43"/>
    <p:sldId id="359" r:id="rId44"/>
    <p:sldId id="321" r:id="rId45"/>
    <p:sldId id="360" r:id="rId46"/>
    <p:sldId id="361" r:id="rId47"/>
    <p:sldId id="356" r:id="rId48"/>
    <p:sldId id="357" r:id="rId49"/>
    <p:sldId id="339" r:id="rId50"/>
    <p:sldId id="328" r:id="rId51"/>
    <p:sldId id="329" r:id="rId52"/>
    <p:sldId id="330" r:id="rId53"/>
    <p:sldId id="349" r:id="rId54"/>
    <p:sldId id="340" r:id="rId55"/>
    <p:sldId id="341" r:id="rId56"/>
    <p:sldId id="342" r:id="rId57"/>
    <p:sldId id="343" r:id="rId58"/>
    <p:sldId id="344" r:id="rId59"/>
    <p:sldId id="345" r:id="rId60"/>
    <p:sldId id="346" r:id="rId61"/>
    <p:sldId id="347" r:id="rId62"/>
    <p:sldId id="348" r:id="rId63"/>
    <p:sldId id="334" r:id="rId64"/>
    <p:sldId id="331" r:id="rId65"/>
    <p:sldId id="332" r:id="rId66"/>
    <p:sldId id="333" r:id="rId67"/>
    <p:sldId id="335" r:id="rId68"/>
    <p:sldId id="336" r:id="rId69"/>
    <p:sldId id="280" r:id="rId70"/>
    <p:sldId id="320" r:id="rId71"/>
    <p:sldId id="338" r:id="rId72"/>
    <p:sldId id="278" r:id="rId73"/>
    <p:sldId id="279" r:id="rId74"/>
    <p:sldId id="310" r:id="rId75"/>
    <p:sldId id="300" r:id="rId76"/>
    <p:sldId id="304" r:id="rId77"/>
    <p:sldId id="267" r:id="rId78"/>
    <p:sldId id="337"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1" autoAdjust="0"/>
    <p:restoredTop sz="94660"/>
  </p:normalViewPr>
  <p:slideViewPr>
    <p:cSldViewPr>
      <p:cViewPr varScale="1">
        <p:scale>
          <a:sx n="72" d="100"/>
          <a:sy n="72" d="100"/>
        </p:scale>
        <p:origin x="1152" y="66"/>
      </p:cViewPr>
      <p:guideLst>
        <p:guide orient="horz" pos="2160"/>
        <p:guide pos="2880"/>
      </p:guideLst>
    </p:cSldViewPr>
  </p:slideViewPr>
  <p:notesTextViewPr>
    <p:cViewPr>
      <p:scale>
        <a:sx n="1" d="1"/>
        <a:sy n="1" d="1"/>
      </p:scale>
      <p:origin x="0" y="0"/>
    </p:cViewPr>
  </p:notesTextViewPr>
  <p:sorterViewPr>
    <p:cViewPr>
      <p:scale>
        <a:sx n="80" d="100"/>
        <a:sy n="80" d="100"/>
      </p:scale>
      <p:origin x="0" y="-63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Peter\Documents\TRANSFER\COURSES\CAT%20Courses\Jan%202018%20Module\Copy%20of%20Pence%20Per%20Gram%20-%20DEFR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270209973753283"/>
          <c:y val="5.0925925925925923E-2"/>
          <c:w val="0.53888888888888886"/>
          <c:h val="0.89814814814814814"/>
        </c:manualLayout>
      </c:layout>
      <c:pieChart>
        <c:varyColors val="1"/>
        <c:ser>
          <c:idx val="0"/>
          <c:order val="0"/>
          <c:spPr>
            <a:solidFill>
              <a:srgbClr val="00B050"/>
            </a:solidFill>
          </c:spPr>
          <c:dPt>
            <c:idx val="1"/>
            <c:bubble3D val="0"/>
            <c:spPr>
              <a:solidFill>
                <a:schemeClr val="bg1"/>
              </a:solidFill>
              <a:ln>
                <a:solidFill>
                  <a:schemeClr val="tx1"/>
                </a:solidFill>
              </a:ln>
            </c:spPr>
            <c:extLst>
              <c:ext xmlns:c16="http://schemas.microsoft.com/office/drawing/2014/chart" uri="{C3380CC4-5D6E-409C-BE32-E72D297353CC}">
                <c16:uniqueId val="{00000001-B5FD-47A0-B50B-866B84BAA682}"/>
              </c:ext>
            </c:extLst>
          </c:dPt>
          <c:val>
            <c:numRef>
              <c:f>Sheet1!$C$3:$C$4</c:f>
              <c:numCache>
                <c:formatCode>General</c:formatCode>
                <c:ptCount val="2"/>
                <c:pt idx="0">
                  <c:v>10</c:v>
                </c:pt>
                <c:pt idx="1">
                  <c:v>90</c:v>
                </c:pt>
              </c:numCache>
            </c:numRef>
          </c:val>
          <c:extLst>
            <c:ext xmlns:c16="http://schemas.microsoft.com/office/drawing/2014/chart" uri="{C3380CC4-5D6E-409C-BE32-E72D297353CC}">
              <c16:uniqueId val="{00000002-B5FD-47A0-B50B-866B84BAA682}"/>
            </c:ext>
          </c:extLst>
        </c:ser>
        <c:dLbls>
          <c:showLegendKey val="0"/>
          <c:showVal val="0"/>
          <c:showCatName val="0"/>
          <c:showSerName val="0"/>
          <c:showPercent val="0"/>
          <c:showBubbleSize val="0"/>
          <c:showLeaderLines val="1"/>
        </c:dLbls>
        <c:firstSliceAng val="0"/>
      </c:pieChart>
      <c:spPr>
        <a:noFill/>
      </c:spPr>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Sheet1!$D$3</c:f>
              <c:strCache>
                <c:ptCount val="1"/>
                <c:pt idx="0">
                  <c:v>NOW</c:v>
                </c:pt>
              </c:strCache>
            </c:strRef>
          </c:tx>
          <c:spPr>
            <a:solidFill>
              <a:schemeClr val="tx1"/>
            </a:solidFill>
          </c:spPr>
          <c:invertIfNegative val="0"/>
          <c:cat>
            <c:strRef>
              <c:f>Sheet1!$C$4:$C$13</c:f>
              <c:strCache>
                <c:ptCount val="10"/>
                <c:pt idx="0">
                  <c:v>High meat</c:v>
                </c:pt>
                <c:pt idx="1">
                  <c:v>Typical hh</c:v>
                </c:pt>
                <c:pt idx="2">
                  <c:v>Typical hh careful</c:v>
                </c:pt>
                <c:pt idx="3">
                  <c:v>Substitute lacto</c:v>
                </c:pt>
                <c:pt idx="4">
                  <c:v>Junk-food vegan</c:v>
                </c:pt>
                <c:pt idx="5">
                  <c:v>Fish vegan</c:v>
                </c:pt>
                <c:pt idx="6">
                  <c:v>Typical vegan</c:v>
                </c:pt>
                <c:pt idx="7">
                  <c:v>Light lacto</c:v>
                </c:pt>
                <c:pt idx="8">
                  <c:v>Tudge/Pollan diet</c:v>
                </c:pt>
                <c:pt idx="9">
                  <c:v>Ultra-vegan</c:v>
                </c:pt>
              </c:strCache>
            </c:strRef>
          </c:cat>
          <c:val>
            <c:numRef>
              <c:f>Sheet1!$D$4:$D$13</c:f>
              <c:numCache>
                <c:formatCode>General</c:formatCode>
                <c:ptCount val="10"/>
                <c:pt idx="0">
                  <c:v>1.96</c:v>
                </c:pt>
                <c:pt idx="1">
                  <c:v>1</c:v>
                </c:pt>
                <c:pt idx="2">
                  <c:v>0.75</c:v>
                </c:pt>
                <c:pt idx="3">
                  <c:v>1.06</c:v>
                </c:pt>
                <c:pt idx="4">
                  <c:v>1.03</c:v>
                </c:pt>
                <c:pt idx="5">
                  <c:v>0.53</c:v>
                </c:pt>
                <c:pt idx="6">
                  <c:v>0.48</c:v>
                </c:pt>
                <c:pt idx="7">
                  <c:v>0.41</c:v>
                </c:pt>
                <c:pt idx="8">
                  <c:v>0.34</c:v>
                </c:pt>
                <c:pt idx="9">
                  <c:v>0.11</c:v>
                </c:pt>
              </c:numCache>
            </c:numRef>
          </c:val>
          <c:extLst>
            <c:ext xmlns:c16="http://schemas.microsoft.com/office/drawing/2014/chart" uri="{C3380CC4-5D6E-409C-BE32-E72D297353CC}">
              <c16:uniqueId val="{00000000-AAAE-4FC2-8F30-CFB4FEA13191}"/>
            </c:ext>
          </c:extLst>
        </c:ser>
        <c:ser>
          <c:idx val="1"/>
          <c:order val="1"/>
          <c:tx>
            <c:strRef>
              <c:f>Sheet1!$E$3</c:f>
              <c:strCache>
                <c:ptCount val="1"/>
                <c:pt idx="0">
                  <c:v>Decarbonised energy</c:v>
                </c:pt>
              </c:strCache>
            </c:strRef>
          </c:tx>
          <c:spPr>
            <a:solidFill>
              <a:srgbClr val="FF0000"/>
            </a:solidFill>
          </c:spPr>
          <c:invertIfNegative val="0"/>
          <c:cat>
            <c:strRef>
              <c:f>Sheet1!$C$4:$C$13</c:f>
              <c:strCache>
                <c:ptCount val="10"/>
                <c:pt idx="0">
                  <c:v>High meat</c:v>
                </c:pt>
                <c:pt idx="1">
                  <c:v>Typical hh</c:v>
                </c:pt>
                <c:pt idx="2">
                  <c:v>Typical hh careful</c:v>
                </c:pt>
                <c:pt idx="3">
                  <c:v>Substitute lacto</c:v>
                </c:pt>
                <c:pt idx="4">
                  <c:v>Junk-food vegan</c:v>
                </c:pt>
                <c:pt idx="5">
                  <c:v>Fish vegan</c:v>
                </c:pt>
                <c:pt idx="6">
                  <c:v>Typical vegan</c:v>
                </c:pt>
                <c:pt idx="7">
                  <c:v>Light lacto</c:v>
                </c:pt>
                <c:pt idx="8">
                  <c:v>Tudge/Pollan diet</c:v>
                </c:pt>
                <c:pt idx="9">
                  <c:v>Ultra-vegan</c:v>
                </c:pt>
              </c:strCache>
            </c:strRef>
          </c:cat>
          <c:val>
            <c:numRef>
              <c:f>Sheet1!$E$4:$E$13</c:f>
              <c:numCache>
                <c:formatCode>General</c:formatCode>
                <c:ptCount val="10"/>
                <c:pt idx="0">
                  <c:v>1.5</c:v>
                </c:pt>
                <c:pt idx="1">
                  <c:v>0.5</c:v>
                </c:pt>
                <c:pt idx="2">
                  <c:v>0.4</c:v>
                </c:pt>
                <c:pt idx="3">
                  <c:v>0.5</c:v>
                </c:pt>
                <c:pt idx="4">
                  <c:v>0.3</c:v>
                </c:pt>
                <c:pt idx="5">
                  <c:v>0.3</c:v>
                </c:pt>
                <c:pt idx="6">
                  <c:v>0.25</c:v>
                </c:pt>
                <c:pt idx="7">
                  <c:v>0.3</c:v>
                </c:pt>
                <c:pt idx="8">
                  <c:v>0.2</c:v>
                </c:pt>
                <c:pt idx="9">
                  <c:v>0.08</c:v>
                </c:pt>
              </c:numCache>
            </c:numRef>
          </c:val>
          <c:extLst>
            <c:ext xmlns:c16="http://schemas.microsoft.com/office/drawing/2014/chart" uri="{C3380CC4-5D6E-409C-BE32-E72D297353CC}">
              <c16:uniqueId val="{00000001-AAAE-4FC2-8F30-CFB4FEA13191}"/>
            </c:ext>
          </c:extLst>
        </c:ser>
        <c:ser>
          <c:idx val="2"/>
          <c:order val="2"/>
          <c:tx>
            <c:strRef>
              <c:f>Sheet1!$F$3</c:f>
              <c:strCache>
                <c:ptCount val="1"/>
                <c:pt idx="0">
                  <c:v>Cultured meat</c:v>
                </c:pt>
              </c:strCache>
            </c:strRef>
          </c:tx>
          <c:spPr>
            <a:solidFill>
              <a:srgbClr val="00B050"/>
            </a:solidFill>
          </c:spPr>
          <c:invertIfNegative val="0"/>
          <c:cat>
            <c:strRef>
              <c:f>Sheet1!$C$4:$C$13</c:f>
              <c:strCache>
                <c:ptCount val="10"/>
                <c:pt idx="0">
                  <c:v>High meat</c:v>
                </c:pt>
                <c:pt idx="1">
                  <c:v>Typical hh</c:v>
                </c:pt>
                <c:pt idx="2">
                  <c:v>Typical hh careful</c:v>
                </c:pt>
                <c:pt idx="3">
                  <c:v>Substitute lacto</c:v>
                </c:pt>
                <c:pt idx="4">
                  <c:v>Junk-food vegan</c:v>
                </c:pt>
                <c:pt idx="5">
                  <c:v>Fish vegan</c:v>
                </c:pt>
                <c:pt idx="6">
                  <c:v>Typical vegan</c:v>
                </c:pt>
                <c:pt idx="7">
                  <c:v>Light lacto</c:v>
                </c:pt>
                <c:pt idx="8">
                  <c:v>Tudge/Pollan diet</c:v>
                </c:pt>
                <c:pt idx="9">
                  <c:v>Ultra-vegan</c:v>
                </c:pt>
              </c:strCache>
            </c:strRef>
          </c:cat>
          <c:val>
            <c:numRef>
              <c:f>Sheet1!$F$4:$F$13</c:f>
              <c:numCache>
                <c:formatCode>General</c:formatCode>
                <c:ptCount val="10"/>
                <c:pt idx="0">
                  <c:v>1</c:v>
                </c:pt>
                <c:pt idx="1">
                  <c:v>0.3</c:v>
                </c:pt>
                <c:pt idx="2">
                  <c:v>0.2</c:v>
                </c:pt>
                <c:pt idx="3">
                  <c:v>0.5</c:v>
                </c:pt>
                <c:pt idx="4">
                  <c:v>0.3</c:v>
                </c:pt>
                <c:pt idx="5">
                  <c:v>0.3</c:v>
                </c:pt>
                <c:pt idx="6">
                  <c:v>0.25</c:v>
                </c:pt>
                <c:pt idx="7">
                  <c:v>0.3</c:v>
                </c:pt>
                <c:pt idx="8">
                  <c:v>0.18</c:v>
                </c:pt>
                <c:pt idx="9">
                  <c:v>0.08</c:v>
                </c:pt>
              </c:numCache>
            </c:numRef>
          </c:val>
          <c:extLst>
            <c:ext xmlns:c16="http://schemas.microsoft.com/office/drawing/2014/chart" uri="{C3380CC4-5D6E-409C-BE32-E72D297353CC}">
              <c16:uniqueId val="{00000002-AAAE-4FC2-8F30-CFB4FEA13191}"/>
            </c:ext>
          </c:extLst>
        </c:ser>
        <c:dLbls>
          <c:showLegendKey val="0"/>
          <c:showVal val="0"/>
          <c:showCatName val="0"/>
          <c:showSerName val="0"/>
          <c:showPercent val="0"/>
          <c:showBubbleSize val="0"/>
        </c:dLbls>
        <c:gapWidth val="150"/>
        <c:axId val="111924736"/>
        <c:axId val="111926272"/>
      </c:barChart>
      <c:catAx>
        <c:axId val="111924736"/>
        <c:scaling>
          <c:orientation val="minMax"/>
        </c:scaling>
        <c:delete val="0"/>
        <c:axPos val="b"/>
        <c:numFmt formatCode="General" sourceLinked="0"/>
        <c:majorTickMark val="out"/>
        <c:minorTickMark val="none"/>
        <c:tickLblPos val="nextTo"/>
        <c:txPr>
          <a:bodyPr/>
          <a:lstStyle/>
          <a:p>
            <a:pPr>
              <a:defRPr sz="1800"/>
            </a:pPr>
            <a:endParaRPr lang="en-US"/>
          </a:p>
        </c:txPr>
        <c:crossAx val="111926272"/>
        <c:crosses val="autoZero"/>
        <c:auto val="1"/>
        <c:lblAlgn val="ctr"/>
        <c:lblOffset val="100"/>
        <c:noMultiLvlLbl val="0"/>
      </c:catAx>
      <c:valAx>
        <c:axId val="111926272"/>
        <c:scaling>
          <c:orientation val="minMax"/>
        </c:scaling>
        <c:delete val="0"/>
        <c:axPos val="l"/>
        <c:majorGridlines/>
        <c:numFmt formatCode="General" sourceLinked="1"/>
        <c:majorTickMark val="out"/>
        <c:minorTickMark val="none"/>
        <c:tickLblPos val="nextTo"/>
        <c:crossAx val="111924736"/>
        <c:crosses val="autoZero"/>
        <c:crossBetween val="between"/>
      </c:valAx>
    </c:plotArea>
    <c:legend>
      <c:legendPos val="r"/>
      <c:layout>
        <c:manualLayout>
          <c:xMode val="edge"/>
          <c:yMode val="edge"/>
          <c:x val="0.76699693621837928"/>
          <c:y val="0.41262797105869314"/>
          <c:w val="0.22436407031279051"/>
          <c:h val="0.25575120658002942"/>
        </c:manualLayout>
      </c:layout>
      <c:overlay val="0"/>
      <c:txPr>
        <a:bodyPr/>
        <a:lstStyle/>
        <a:p>
          <a:pPr>
            <a:defRPr sz="1800"/>
          </a:pPr>
          <a:endParaRPr lang="en-US"/>
        </a:p>
      </c:txPr>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w="25400" cmpd="sng"/>
          </c:spPr>
          <c:dPt>
            <c:idx val="0"/>
            <c:bubble3D val="0"/>
            <c:spPr>
              <a:solidFill>
                <a:schemeClr val="accent3">
                  <a:lumMod val="50000"/>
                </a:schemeClr>
              </a:solidFill>
              <a:ln w="25400" cmpd="sng"/>
            </c:spPr>
            <c:extLst>
              <c:ext xmlns:c16="http://schemas.microsoft.com/office/drawing/2014/chart" uri="{C3380CC4-5D6E-409C-BE32-E72D297353CC}">
                <c16:uniqueId val="{00000001-8B3F-4C6A-91B8-BAF811771C7F}"/>
              </c:ext>
            </c:extLst>
          </c:dPt>
          <c:dPt>
            <c:idx val="2"/>
            <c:bubble3D val="0"/>
            <c:explosion val="4"/>
            <c:spPr>
              <a:solidFill>
                <a:schemeClr val="tx1"/>
              </a:solidFill>
              <a:ln w="25400" cmpd="sng">
                <a:solidFill>
                  <a:schemeClr val="tx1"/>
                </a:solidFill>
              </a:ln>
            </c:spPr>
            <c:extLst>
              <c:ext xmlns:c16="http://schemas.microsoft.com/office/drawing/2014/chart" uri="{C3380CC4-5D6E-409C-BE32-E72D297353CC}">
                <c16:uniqueId val="{00000003-8B3F-4C6A-91B8-BAF811771C7F}"/>
              </c:ext>
            </c:extLst>
          </c:dPt>
          <c:cat>
            <c:strRef>
              <c:f>Sheet1!$B$4:$B$6</c:f>
              <c:strCache>
                <c:ptCount val="3"/>
                <c:pt idx="0">
                  <c:v>Plants</c:v>
                </c:pt>
                <c:pt idx="1">
                  <c:v>Microbes</c:v>
                </c:pt>
                <c:pt idx="2">
                  <c:v>Animals</c:v>
                </c:pt>
              </c:strCache>
            </c:strRef>
          </c:cat>
          <c:val>
            <c:numRef>
              <c:f>Sheet1!$C$4:$C$6</c:f>
              <c:numCache>
                <c:formatCode>General</c:formatCode>
                <c:ptCount val="3"/>
                <c:pt idx="0">
                  <c:v>94.6</c:v>
                </c:pt>
                <c:pt idx="1">
                  <c:v>5.4</c:v>
                </c:pt>
                <c:pt idx="2">
                  <c:v>0.02</c:v>
                </c:pt>
              </c:numCache>
            </c:numRef>
          </c:val>
          <c:extLst>
            <c:ext xmlns:c16="http://schemas.microsoft.com/office/drawing/2014/chart" uri="{C3380CC4-5D6E-409C-BE32-E72D297353CC}">
              <c16:uniqueId val="{00000004-8B3F-4C6A-91B8-BAF811771C7F}"/>
            </c:ext>
          </c:extLst>
        </c:ser>
        <c:dLbls>
          <c:showLegendKey val="0"/>
          <c:showVal val="0"/>
          <c:showCatName val="0"/>
          <c:showSerName val="0"/>
          <c:showPercent val="0"/>
          <c:showBubbleSize val="0"/>
          <c:showLeaderLines val="1"/>
        </c:dLbls>
        <c:firstSliceAng val="0"/>
      </c:pieChart>
    </c:plotArea>
    <c:legend>
      <c:legendPos val="t"/>
      <c:overlay val="0"/>
      <c:txPr>
        <a:bodyPr/>
        <a:lstStyle/>
        <a:p>
          <a:pPr>
            <a:defRPr sz="12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00B050"/>
              </a:solidFill>
            </c:spPr>
            <c:extLst>
              <c:ext xmlns:c16="http://schemas.microsoft.com/office/drawing/2014/chart" uri="{C3380CC4-5D6E-409C-BE32-E72D297353CC}">
                <c16:uniqueId val="{00000001-5A53-494A-A3C8-B17375D117C2}"/>
              </c:ext>
            </c:extLst>
          </c:dPt>
          <c:dPt>
            <c:idx val="1"/>
            <c:bubble3D val="0"/>
            <c:spPr>
              <a:noFill/>
              <a:ln>
                <a:solidFill>
                  <a:schemeClr val="tx1"/>
                </a:solidFill>
              </a:ln>
            </c:spPr>
            <c:extLst>
              <c:ext xmlns:c16="http://schemas.microsoft.com/office/drawing/2014/chart" uri="{C3380CC4-5D6E-409C-BE32-E72D297353CC}">
                <c16:uniqueId val="{00000003-5A53-494A-A3C8-B17375D117C2}"/>
              </c:ext>
            </c:extLst>
          </c:dPt>
          <c:val>
            <c:numRef>
              <c:f>Sheet1!$C$6:$C$7</c:f>
              <c:numCache>
                <c:formatCode>General</c:formatCode>
                <c:ptCount val="2"/>
                <c:pt idx="0">
                  <c:v>23</c:v>
                </c:pt>
                <c:pt idx="1">
                  <c:v>77</c:v>
                </c:pt>
              </c:numCache>
            </c:numRef>
          </c:val>
          <c:extLst>
            <c:ext xmlns:c16="http://schemas.microsoft.com/office/drawing/2014/chart" uri="{C3380CC4-5D6E-409C-BE32-E72D297353CC}">
              <c16:uniqueId val="{00000004-5A53-494A-A3C8-B17375D117C2}"/>
            </c:ext>
          </c:extLst>
        </c:ser>
        <c:dLbls>
          <c:showLegendKey val="0"/>
          <c:showVal val="0"/>
          <c:showCatName val="0"/>
          <c:showSerName val="0"/>
          <c:showPercent val="0"/>
          <c:showBubbleSize val="0"/>
          <c:showLeaderLines val="1"/>
        </c:dLbls>
        <c:firstSliceAng val="0"/>
      </c:pieChart>
      <c:spPr>
        <a:noFill/>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00B050"/>
              </a:solidFill>
            </c:spPr>
            <c:extLst>
              <c:ext xmlns:c16="http://schemas.microsoft.com/office/drawing/2014/chart" uri="{C3380CC4-5D6E-409C-BE32-E72D297353CC}">
                <c16:uniqueId val="{00000001-2BE0-4DEB-A720-4859B0A1C193}"/>
              </c:ext>
            </c:extLst>
          </c:dPt>
          <c:dPt>
            <c:idx val="1"/>
            <c:bubble3D val="0"/>
            <c:spPr>
              <a:solidFill>
                <a:sysClr val="window" lastClr="FFFFFF"/>
              </a:solidFill>
              <a:ln>
                <a:solidFill>
                  <a:sysClr val="windowText" lastClr="000000"/>
                </a:solidFill>
              </a:ln>
            </c:spPr>
            <c:extLst>
              <c:ext xmlns:c16="http://schemas.microsoft.com/office/drawing/2014/chart" uri="{C3380CC4-5D6E-409C-BE32-E72D297353CC}">
                <c16:uniqueId val="{00000003-2BE0-4DEB-A720-4859B0A1C193}"/>
              </c:ext>
            </c:extLst>
          </c:dPt>
          <c:val>
            <c:numRef>
              <c:f>Sheet1!$C$9:$C$10</c:f>
              <c:numCache>
                <c:formatCode>General</c:formatCode>
                <c:ptCount val="2"/>
                <c:pt idx="0">
                  <c:v>60</c:v>
                </c:pt>
                <c:pt idx="1">
                  <c:v>40</c:v>
                </c:pt>
              </c:numCache>
            </c:numRef>
          </c:val>
          <c:extLst>
            <c:ext xmlns:c16="http://schemas.microsoft.com/office/drawing/2014/chart" uri="{C3380CC4-5D6E-409C-BE32-E72D297353CC}">
              <c16:uniqueId val="{00000004-2BE0-4DEB-A720-4859B0A1C193}"/>
            </c:ext>
          </c:extLst>
        </c:ser>
        <c:dLbls>
          <c:showLegendKey val="0"/>
          <c:showVal val="0"/>
          <c:showCatName val="0"/>
          <c:showSerName val="0"/>
          <c:showPercent val="0"/>
          <c:showBubbleSize val="0"/>
          <c:showLeaderLines val="1"/>
        </c:dLbls>
        <c:firstSliceAng val="0"/>
      </c:pieChart>
      <c:spPr>
        <a:noFill/>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a:solidFill>
                <a:sysClr val="windowText" lastClr="000000"/>
              </a:solidFill>
            </a:ln>
          </c:spPr>
          <c:dPt>
            <c:idx val="0"/>
            <c:bubble3D val="0"/>
            <c:spPr>
              <a:solidFill>
                <a:srgbClr val="00B050"/>
              </a:solidFill>
              <a:ln>
                <a:solidFill>
                  <a:sysClr val="windowText" lastClr="000000"/>
                </a:solidFill>
              </a:ln>
            </c:spPr>
            <c:extLst>
              <c:ext xmlns:c16="http://schemas.microsoft.com/office/drawing/2014/chart" uri="{C3380CC4-5D6E-409C-BE32-E72D297353CC}">
                <c16:uniqueId val="{00000001-8F54-4B21-907A-8AF92CBE4940}"/>
              </c:ext>
            </c:extLst>
          </c:dPt>
          <c:dPt>
            <c:idx val="1"/>
            <c:bubble3D val="0"/>
            <c:spPr>
              <a:solidFill>
                <a:sysClr val="window" lastClr="FFFFFF"/>
              </a:solidFill>
              <a:ln>
                <a:solidFill>
                  <a:sysClr val="windowText" lastClr="000000"/>
                </a:solidFill>
              </a:ln>
            </c:spPr>
            <c:extLst>
              <c:ext xmlns:c16="http://schemas.microsoft.com/office/drawing/2014/chart" uri="{C3380CC4-5D6E-409C-BE32-E72D297353CC}">
                <c16:uniqueId val="{00000003-8F54-4B21-907A-8AF92CBE4940}"/>
              </c:ext>
            </c:extLst>
          </c:dPt>
          <c:val>
            <c:numRef>
              <c:f>Sheet1!$C$9:$C$10</c:f>
              <c:numCache>
                <c:formatCode>General</c:formatCode>
                <c:ptCount val="2"/>
                <c:pt idx="0">
                  <c:v>60</c:v>
                </c:pt>
                <c:pt idx="1">
                  <c:v>40</c:v>
                </c:pt>
              </c:numCache>
            </c:numRef>
          </c:val>
          <c:extLst>
            <c:ext xmlns:c16="http://schemas.microsoft.com/office/drawing/2014/chart" uri="{C3380CC4-5D6E-409C-BE32-E72D297353CC}">
              <c16:uniqueId val="{00000004-8F54-4B21-907A-8AF92CBE4940}"/>
            </c:ext>
          </c:extLst>
        </c:ser>
        <c:dLbls>
          <c:showLegendKey val="0"/>
          <c:showVal val="0"/>
          <c:showCatName val="0"/>
          <c:showSerName val="0"/>
          <c:showPercent val="0"/>
          <c:showBubbleSize val="0"/>
          <c:showLeaderLines val="1"/>
        </c:dLbls>
        <c:firstSliceAng val="0"/>
      </c:pieChart>
      <c:spPr>
        <a:noFill/>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a:solidFill>
                <a:sysClr val="windowText" lastClr="000000"/>
              </a:solidFill>
            </a:ln>
          </c:spPr>
          <c:dPt>
            <c:idx val="0"/>
            <c:bubble3D val="0"/>
            <c:spPr>
              <a:solidFill>
                <a:srgbClr val="00B050"/>
              </a:solidFill>
              <a:ln>
                <a:solidFill>
                  <a:sysClr val="windowText" lastClr="000000"/>
                </a:solidFill>
              </a:ln>
            </c:spPr>
            <c:extLst>
              <c:ext xmlns:c16="http://schemas.microsoft.com/office/drawing/2014/chart" uri="{C3380CC4-5D6E-409C-BE32-E72D297353CC}">
                <c16:uniqueId val="{00000001-59F9-4F7C-9401-F1A71F2F9DD4}"/>
              </c:ext>
            </c:extLst>
          </c:dPt>
          <c:dPt>
            <c:idx val="1"/>
            <c:bubble3D val="0"/>
            <c:spPr>
              <a:solidFill>
                <a:sysClr val="window" lastClr="FFFFFF"/>
              </a:solidFill>
              <a:ln>
                <a:solidFill>
                  <a:sysClr val="windowText" lastClr="000000"/>
                </a:solidFill>
              </a:ln>
            </c:spPr>
            <c:extLst>
              <c:ext xmlns:c16="http://schemas.microsoft.com/office/drawing/2014/chart" uri="{C3380CC4-5D6E-409C-BE32-E72D297353CC}">
                <c16:uniqueId val="{00000003-59F9-4F7C-9401-F1A71F2F9DD4}"/>
              </c:ext>
            </c:extLst>
          </c:dPt>
          <c:val>
            <c:numRef>
              <c:f>Sheet1!$C$9:$C$10</c:f>
              <c:numCache>
                <c:formatCode>General</c:formatCode>
                <c:ptCount val="2"/>
                <c:pt idx="0">
                  <c:v>60</c:v>
                </c:pt>
                <c:pt idx="1">
                  <c:v>40</c:v>
                </c:pt>
              </c:numCache>
            </c:numRef>
          </c:val>
          <c:extLst>
            <c:ext xmlns:c16="http://schemas.microsoft.com/office/drawing/2014/chart" uri="{C3380CC4-5D6E-409C-BE32-E72D297353CC}">
              <c16:uniqueId val="{00000004-59F9-4F7C-9401-F1A71F2F9DD4}"/>
            </c:ext>
          </c:extLst>
        </c:ser>
        <c:dLbls>
          <c:showLegendKey val="0"/>
          <c:showVal val="0"/>
          <c:showCatName val="0"/>
          <c:showSerName val="0"/>
          <c:showPercent val="0"/>
          <c:showBubbleSize val="0"/>
          <c:showLeaderLines val="1"/>
        </c:dLbls>
        <c:firstSliceAng val="0"/>
      </c:pieChart>
      <c:spPr>
        <a:noFill/>
      </c:spPr>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00B050"/>
              </a:solidFill>
              <a:ln>
                <a:solidFill>
                  <a:sysClr val="windowText" lastClr="000000"/>
                </a:solidFill>
              </a:ln>
            </c:spPr>
            <c:extLst>
              <c:ext xmlns:c16="http://schemas.microsoft.com/office/drawing/2014/chart" uri="{C3380CC4-5D6E-409C-BE32-E72D297353CC}">
                <c16:uniqueId val="{00000001-B42E-4B90-9123-E755252B8EBA}"/>
              </c:ext>
            </c:extLst>
          </c:dPt>
          <c:dPt>
            <c:idx val="1"/>
            <c:bubble3D val="0"/>
            <c:spPr>
              <a:solidFill>
                <a:schemeClr val="bg1"/>
              </a:solidFill>
              <a:ln>
                <a:solidFill>
                  <a:sysClr val="windowText" lastClr="000000"/>
                </a:solidFill>
              </a:ln>
            </c:spPr>
            <c:extLst>
              <c:ext xmlns:c16="http://schemas.microsoft.com/office/drawing/2014/chart" uri="{C3380CC4-5D6E-409C-BE32-E72D297353CC}">
                <c16:uniqueId val="{00000003-B42E-4B90-9123-E755252B8EBA}"/>
              </c:ext>
            </c:extLst>
          </c:dPt>
          <c:val>
            <c:numRef>
              <c:f>Sheet1!$C$15:$C$16</c:f>
              <c:numCache>
                <c:formatCode>General</c:formatCode>
                <c:ptCount val="2"/>
                <c:pt idx="0">
                  <c:v>70</c:v>
                </c:pt>
                <c:pt idx="1">
                  <c:v>30</c:v>
                </c:pt>
              </c:numCache>
            </c:numRef>
          </c:val>
          <c:extLst>
            <c:ext xmlns:c16="http://schemas.microsoft.com/office/drawing/2014/chart" uri="{C3380CC4-5D6E-409C-BE32-E72D297353CC}">
              <c16:uniqueId val="{00000004-B42E-4B90-9123-E755252B8EBA}"/>
            </c:ext>
          </c:extLst>
        </c:ser>
        <c:dLbls>
          <c:showLegendKey val="0"/>
          <c:showVal val="0"/>
          <c:showCatName val="0"/>
          <c:showSerName val="0"/>
          <c:showPercent val="0"/>
          <c:showBubbleSize val="0"/>
          <c:showLeaderLines val="1"/>
        </c:dLbls>
        <c:firstSliceAng val="0"/>
      </c:pieChart>
      <c:spPr>
        <a:noFill/>
      </c:spPr>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00B050"/>
              </a:solidFill>
              <a:ln>
                <a:solidFill>
                  <a:sysClr val="windowText" lastClr="000000"/>
                </a:solidFill>
              </a:ln>
            </c:spPr>
            <c:extLst>
              <c:ext xmlns:c16="http://schemas.microsoft.com/office/drawing/2014/chart" uri="{C3380CC4-5D6E-409C-BE32-E72D297353CC}">
                <c16:uniqueId val="{00000001-B442-4A97-9F1A-F9A144B8EE44}"/>
              </c:ext>
            </c:extLst>
          </c:dPt>
          <c:dPt>
            <c:idx val="1"/>
            <c:bubble3D val="0"/>
            <c:spPr>
              <a:solidFill>
                <a:sysClr val="window" lastClr="FFFFFF"/>
              </a:solidFill>
              <a:ln>
                <a:solidFill>
                  <a:sysClr val="windowText" lastClr="000000"/>
                </a:solidFill>
              </a:ln>
            </c:spPr>
            <c:extLst>
              <c:ext xmlns:c16="http://schemas.microsoft.com/office/drawing/2014/chart" uri="{C3380CC4-5D6E-409C-BE32-E72D297353CC}">
                <c16:uniqueId val="{00000003-B442-4A97-9F1A-F9A144B8EE44}"/>
              </c:ext>
            </c:extLst>
          </c:dPt>
          <c:val>
            <c:numRef>
              <c:f>Sheet1!$C$18:$C$19</c:f>
              <c:numCache>
                <c:formatCode>General</c:formatCode>
                <c:ptCount val="2"/>
                <c:pt idx="0">
                  <c:v>50</c:v>
                </c:pt>
                <c:pt idx="1">
                  <c:v>50</c:v>
                </c:pt>
              </c:numCache>
            </c:numRef>
          </c:val>
          <c:extLst>
            <c:ext xmlns:c16="http://schemas.microsoft.com/office/drawing/2014/chart" uri="{C3380CC4-5D6E-409C-BE32-E72D297353CC}">
              <c16:uniqueId val="{00000004-B442-4A97-9F1A-F9A144B8EE44}"/>
            </c:ext>
          </c:extLst>
        </c:ser>
        <c:dLbls>
          <c:showLegendKey val="0"/>
          <c:showVal val="0"/>
          <c:showCatName val="0"/>
          <c:showSerName val="0"/>
          <c:showPercent val="0"/>
          <c:showBubbleSize val="0"/>
          <c:showLeaderLines val="1"/>
        </c:dLbls>
        <c:firstSliceAng val="0"/>
      </c:pieChart>
      <c:spPr>
        <a:noFill/>
      </c:spPr>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00B050"/>
              </a:solidFill>
            </c:spPr>
            <c:extLst>
              <c:ext xmlns:c16="http://schemas.microsoft.com/office/drawing/2014/chart" uri="{C3380CC4-5D6E-409C-BE32-E72D297353CC}">
                <c16:uniqueId val="{00000001-BAA1-4F75-B4A9-EA8EFC6F13EB}"/>
              </c:ext>
            </c:extLst>
          </c:dPt>
          <c:dPt>
            <c:idx val="1"/>
            <c:bubble3D val="0"/>
            <c:spPr>
              <a:noFill/>
              <a:ln>
                <a:solidFill>
                  <a:schemeClr val="tx1"/>
                </a:solidFill>
              </a:ln>
            </c:spPr>
            <c:extLst>
              <c:ext xmlns:c16="http://schemas.microsoft.com/office/drawing/2014/chart" uri="{C3380CC4-5D6E-409C-BE32-E72D297353CC}">
                <c16:uniqueId val="{00000003-BAA1-4F75-B4A9-EA8EFC6F13EB}"/>
              </c:ext>
            </c:extLst>
          </c:dPt>
          <c:val>
            <c:numRef>
              <c:f>Sheet1!$C$6:$C$7</c:f>
              <c:numCache>
                <c:formatCode>General</c:formatCode>
                <c:ptCount val="2"/>
                <c:pt idx="0">
                  <c:v>23</c:v>
                </c:pt>
                <c:pt idx="1">
                  <c:v>77</c:v>
                </c:pt>
              </c:numCache>
            </c:numRef>
          </c:val>
          <c:extLst>
            <c:ext xmlns:c16="http://schemas.microsoft.com/office/drawing/2014/chart" uri="{C3380CC4-5D6E-409C-BE32-E72D297353CC}">
              <c16:uniqueId val="{00000004-BAA1-4F75-B4A9-EA8EFC6F13EB}"/>
            </c:ext>
          </c:extLst>
        </c:ser>
        <c:dLbls>
          <c:showLegendKey val="0"/>
          <c:showVal val="0"/>
          <c:showCatName val="0"/>
          <c:showSerName val="0"/>
          <c:showPercent val="0"/>
          <c:showBubbleSize val="0"/>
          <c:showLeaderLines val="1"/>
        </c:dLbls>
        <c:firstSliceAng val="0"/>
      </c:pieChart>
      <c:spPr>
        <a:noFill/>
      </c:spPr>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Cost per gram of selected products on dry matter basis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Sheet1!$H$2:$H$24</c:f>
              <c:strCache>
                <c:ptCount val="23"/>
                <c:pt idx="3">
                  <c:v>Alcoholic drinks</c:v>
                </c:pt>
                <c:pt idx="4">
                  <c:v>Carcase meat</c:v>
                </c:pt>
                <c:pt idx="5">
                  <c:v>Fruit and vegetables excluding potatoes</c:v>
                </c:pt>
                <c:pt idx="6">
                  <c:v>Yoghurt etc</c:v>
                </c:pt>
                <c:pt idx="7">
                  <c:v>Fruit</c:v>
                </c:pt>
                <c:pt idx="8">
                  <c:v>    Pure fruit juices</c:v>
                </c:pt>
                <c:pt idx="9">
                  <c:v>Non-carcase meat and meat products</c:v>
                </c:pt>
                <c:pt idx="10">
                  <c:v>Fish</c:v>
                </c:pt>
                <c:pt idx="11">
                  <c:v>Cheese</c:v>
                </c:pt>
                <c:pt idx="12">
                  <c:v>Breakfast cereals</c:v>
                </c:pt>
                <c:pt idx="13">
                  <c:v>Confectionery</c:v>
                </c:pt>
                <c:pt idx="14">
                  <c:v>Liquid milk</c:v>
                </c:pt>
                <c:pt idx="15">
                  <c:v>Eggs</c:v>
                </c:pt>
                <c:pt idx="16">
                  <c:v>Fresh and processed potatoes</c:v>
                </c:pt>
                <c:pt idx="17">
                  <c:v>Soft drinks</c:v>
                </c:pt>
                <c:pt idx="18">
                  <c:v>    Butter</c:v>
                </c:pt>
                <c:pt idx="19">
                  <c:v>Fats and oils</c:v>
                </c:pt>
                <c:pt idx="20">
                  <c:v>    Bread</c:v>
                </c:pt>
                <c:pt idx="21">
                  <c:v>Sugar and preserves</c:v>
                </c:pt>
                <c:pt idx="22">
                  <c:v>Tea and coffee</c:v>
                </c:pt>
              </c:strCache>
            </c:strRef>
          </c:cat>
          <c:val>
            <c:numRef>
              <c:f>Sheet1!$I$2:$I$24</c:f>
              <c:numCache>
                <c:formatCode>General</c:formatCode>
                <c:ptCount val="23"/>
                <c:pt idx="3" formatCode="0.00">
                  <c:v>4.0751846644626522</c:v>
                </c:pt>
                <c:pt idx="4" formatCode="0.00">
                  <c:v>1.8037347560295149</c:v>
                </c:pt>
                <c:pt idx="5" formatCode="0.00">
                  <c:v>1.7747018375645192</c:v>
                </c:pt>
                <c:pt idx="6" formatCode="0.00">
                  <c:v>1.6082474226804124</c:v>
                </c:pt>
                <c:pt idx="7" formatCode="0.00">
                  <c:v>1.534912111371505</c:v>
                </c:pt>
                <c:pt idx="8" formatCode="0.00">
                  <c:v>1.2408334882589205</c:v>
                </c:pt>
                <c:pt idx="9" formatCode="0.00">
                  <c:v>1.2308223258901154</c:v>
                </c:pt>
                <c:pt idx="10" formatCode="0.00">
                  <c:v>1.2</c:v>
                </c:pt>
                <c:pt idx="11" formatCode="0.00">
                  <c:v>1.1671138972243535</c:v>
                </c:pt>
                <c:pt idx="12" formatCode="0.00">
                  <c:v>0.92279788827286158</c:v>
                </c:pt>
                <c:pt idx="13" formatCode="0.00">
                  <c:v>0.89530867787059853</c:v>
                </c:pt>
                <c:pt idx="14" formatCode="0.00">
                  <c:v>0.79432624113475181</c:v>
                </c:pt>
                <c:pt idx="15" formatCode="0.00">
                  <c:v>0.7829356781420701</c:v>
                </c:pt>
                <c:pt idx="16" formatCode="0.00">
                  <c:v>0.72</c:v>
                </c:pt>
                <c:pt idx="17" formatCode="0.00">
                  <c:v>0.60548453353746945</c:v>
                </c:pt>
                <c:pt idx="18" formatCode="0.00">
                  <c:v>0.49111383867483493</c:v>
                </c:pt>
                <c:pt idx="19" formatCode="0.00">
                  <c:v>0.3389560601853906</c:v>
                </c:pt>
                <c:pt idx="20" formatCode="0.00">
                  <c:v>0.29700348731146786</c:v>
                </c:pt>
                <c:pt idx="21" formatCode="0.00">
                  <c:v>0.22899282219290742</c:v>
                </c:pt>
                <c:pt idx="22">
                  <c:v>0.2</c:v>
                </c:pt>
              </c:numCache>
            </c:numRef>
          </c:val>
          <c:extLst>
            <c:ext xmlns:c16="http://schemas.microsoft.com/office/drawing/2014/chart" uri="{C3380CC4-5D6E-409C-BE32-E72D297353CC}">
              <c16:uniqueId val="{00000000-4ABE-4EA6-BE0D-B6652BF18008}"/>
            </c:ext>
          </c:extLst>
        </c:ser>
        <c:dLbls>
          <c:showLegendKey val="0"/>
          <c:showVal val="0"/>
          <c:showCatName val="0"/>
          <c:showSerName val="0"/>
          <c:showPercent val="0"/>
          <c:showBubbleSize val="0"/>
        </c:dLbls>
        <c:gapWidth val="100"/>
        <c:axId val="563220888"/>
        <c:axId val="563224824"/>
      </c:barChart>
      <c:catAx>
        <c:axId val="56322088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63224824"/>
        <c:crosses val="autoZero"/>
        <c:auto val="1"/>
        <c:lblAlgn val="ctr"/>
        <c:lblOffset val="100"/>
        <c:noMultiLvlLbl val="0"/>
      </c:catAx>
      <c:valAx>
        <c:axId val="56322482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pence per gram of dry matter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63220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099FE8-7064-435A-B522-C2AE428B2B1F}" type="datetimeFigureOut">
              <a:rPr lang="en-GB" smtClean="0"/>
              <a:t>31/05/2018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07F920-428A-4511-8828-71D42F1B72E6}" type="slidenum">
              <a:rPr lang="en-GB" smtClean="0"/>
              <a:t>‹#›</a:t>
            </a:fld>
            <a:endParaRPr lang="en-GB"/>
          </a:p>
        </p:txBody>
      </p:sp>
    </p:spTree>
    <p:extLst>
      <p:ext uri="{BB962C8B-B14F-4D97-AF65-F5344CB8AC3E}">
        <p14:creationId xmlns:p14="http://schemas.microsoft.com/office/powerpoint/2010/main" val="4236342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882B33-3A14-45AE-A7EC-E9060431EC32}"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958921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1C9DE9-0B65-46FA-9056-51281B043052}"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157388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1C9DE9-0B65-46FA-9056-51281B043052}"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2845512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1C9DE9-0B65-46FA-9056-51281B043052}"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450570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7264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1901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237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2009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0249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879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1971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560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1C9DE9-0B65-46FA-9056-51281B043052}"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4130854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3882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4450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617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6768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6188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4614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8958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49587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7475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169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1C9DE9-0B65-46FA-9056-51281B043052}" type="datetimeFigureOut">
              <a:rPr lang="en-GB" smtClean="0"/>
              <a:t>31/05/2018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1962179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0329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1331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8841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1759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rebuchet MS"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Trebuchet MS"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05EE973A-F803-4D7B-8279-6E515F6A0DD3}"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88589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23F65E6E-97C8-448C-A399-4E3744098C9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66949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Trebuchet MS"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Trebuchet MS"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80E6D19C-BDF6-4110-931D-85ABA149A10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930163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Trebuchet MS" pitchFamily="34" charset="0"/>
              </a:defRPr>
            </a:lvl1pPr>
            <a:lvl2pPr>
              <a:defRPr sz="2400">
                <a:latin typeface="Trebuchet MS" pitchFamily="34" charset="0"/>
              </a:defRPr>
            </a:lvl2pPr>
            <a:lvl3pPr>
              <a:defRPr sz="2000">
                <a:latin typeface="Trebuchet MS" pitchFamily="34" charset="0"/>
              </a:defRPr>
            </a:lvl3pPr>
            <a:lvl4pPr>
              <a:defRPr sz="1800">
                <a:latin typeface="Trebuchet MS" pitchFamily="34" charset="0"/>
              </a:defRPr>
            </a:lvl4pPr>
            <a:lvl5pPr>
              <a:defRPr sz="1800">
                <a:latin typeface="Trebuchet M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Trebuchet MS" pitchFamily="34" charset="0"/>
              </a:defRPr>
            </a:lvl1pPr>
            <a:lvl2pPr>
              <a:defRPr sz="2400">
                <a:latin typeface="Trebuchet MS" pitchFamily="34" charset="0"/>
              </a:defRPr>
            </a:lvl2pPr>
            <a:lvl3pPr>
              <a:defRPr sz="2000">
                <a:latin typeface="Trebuchet MS" pitchFamily="34" charset="0"/>
              </a:defRPr>
            </a:lvl3pPr>
            <a:lvl4pPr>
              <a:defRPr sz="1800">
                <a:latin typeface="Trebuchet MS" pitchFamily="34" charset="0"/>
              </a:defRPr>
            </a:lvl4pPr>
            <a:lvl5pPr>
              <a:defRPr sz="1800">
                <a:latin typeface="Trebuchet M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ECF8AB48-F96B-47E4-B7C6-E66F58606D5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81180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Trebuchet MS" pitchFamily="34" charset="0"/>
              </a:defRPr>
            </a:lvl1pPr>
            <a:lvl2pPr>
              <a:defRPr sz="2000">
                <a:latin typeface="Trebuchet MS" pitchFamily="34" charset="0"/>
              </a:defRPr>
            </a:lvl2pPr>
            <a:lvl3pPr>
              <a:defRPr sz="1800">
                <a:latin typeface="Trebuchet MS" pitchFamily="34" charset="0"/>
              </a:defRPr>
            </a:lvl3pPr>
            <a:lvl4pPr>
              <a:defRPr sz="1600">
                <a:latin typeface="Trebuchet MS" pitchFamily="34" charset="0"/>
              </a:defRPr>
            </a:lvl4pPr>
            <a:lvl5pPr>
              <a:defRPr sz="1600">
                <a:latin typeface="Trebuchet MS"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Trebuchet MS" pitchFamily="34" charset="0"/>
              </a:defRPr>
            </a:lvl1pPr>
            <a:lvl2pPr>
              <a:defRPr sz="2000">
                <a:latin typeface="Trebuchet MS" pitchFamily="34" charset="0"/>
              </a:defRPr>
            </a:lvl2pPr>
            <a:lvl3pPr>
              <a:defRPr sz="1800">
                <a:latin typeface="Trebuchet MS" pitchFamily="34" charset="0"/>
              </a:defRPr>
            </a:lvl3pPr>
            <a:lvl4pPr>
              <a:defRPr sz="1600">
                <a:latin typeface="Trebuchet MS" pitchFamily="34" charset="0"/>
              </a:defRPr>
            </a:lvl4pPr>
            <a:lvl5pPr>
              <a:defRPr sz="1600">
                <a:latin typeface="Trebuchet MS"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8E67CC71-5B96-4DAB-9996-D7E784A90FA1}"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349151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dirty="0"/>
              <a:t>Click to edit Master title style</a:t>
            </a:r>
            <a:endParaRPr lang="en-GB" dirty="0"/>
          </a:p>
        </p:txBody>
      </p:sp>
      <p:sp>
        <p:nvSpPr>
          <p:cNvPr id="3"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18734023-B685-45B0-8B61-B948963D0C48}"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9718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01C9DE9-0B65-46FA-9056-51281B043052}" type="datetimeFigureOut">
              <a:rPr lang="en-GB" smtClean="0"/>
              <a:t>31/05/2018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4291140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485CB9F3-D990-4046-B0E1-121218F2523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649039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Trebuchet MS"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atin typeface="Trebuchet MS" pitchFamily="34" charset="0"/>
              </a:defRPr>
            </a:lvl1pPr>
            <a:lvl2pPr>
              <a:defRPr sz="2800">
                <a:latin typeface="Trebuchet MS" pitchFamily="34" charset="0"/>
              </a:defRPr>
            </a:lvl2pPr>
            <a:lvl3pPr>
              <a:defRPr sz="2400">
                <a:latin typeface="Trebuchet MS" pitchFamily="34" charset="0"/>
              </a:defRPr>
            </a:lvl3pPr>
            <a:lvl4pPr>
              <a:defRPr sz="2000">
                <a:latin typeface="Trebuchet MS" pitchFamily="34" charset="0"/>
              </a:defRPr>
            </a:lvl4pPr>
            <a:lvl5pPr>
              <a:defRPr sz="2000">
                <a:latin typeface="Trebuchet MS"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Trebuchet MS"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881B080D-7009-49B5-B145-3CE22E14A1AB}"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914552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Trebuchet MS" pitchFamily="34" charset="0"/>
              </a:defRPr>
            </a:lvl1pPr>
          </a:lstStyle>
          <a:p>
            <a:r>
              <a:rPr lang="en-US" dirty="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Trebuchet MS"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A1755D48-2AD4-4A49-A69F-F5CE29F10836}"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5332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3E533947-20AB-4E3B-B9BE-712CE19AC29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898727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Trebuchet MS"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Trebuchet MS"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Trebuchet MS" pitchFamily="34" charset="0"/>
              </a:defRPr>
            </a:lvl1pPr>
          </a:lstStyle>
          <a:p>
            <a:pPr>
              <a:defRPr/>
            </a:pPr>
            <a:fld id="{4D4FE3F1-F670-48FD-8A6F-82AB247E9F5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71488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8013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3600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7954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68937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881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01C9DE9-0B65-46FA-9056-51281B043052}" type="datetimeFigureOut">
              <a:rPr lang="en-GB" smtClean="0"/>
              <a:t>31/05/2018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3031721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5273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16242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26471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8594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32701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C65F85-F724-435A-82A3-0C22DB72F71D}"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E1EFD8-5C8A-41AE-9A80-D047661EE3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35117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70A8AF-F8FD-43F9-915A-04B69A133B2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648692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4F1B8D-3E22-4CD7-8496-D02D68A24715}"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4957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86BF62-7155-4E38-91F4-A020004B703C}"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260007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lvl1pPr>
              <a:defRPr/>
            </a:lvl1pPr>
          </a:lstStyle>
          <a:p>
            <a:endParaRPr lang="en-GB"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79D8BC3-25A6-457E-BF42-FC1AFAD283D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413717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1C9DE9-0B65-46FA-9056-51281B043052}" type="datetimeFigureOut">
              <a:rPr lang="en-GB" smtClean="0"/>
              <a:t>31/05/2018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27382927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lvl1pPr>
              <a:defRPr/>
            </a:lvl1pPr>
          </a:lstStyle>
          <a:p>
            <a:endParaRPr lang="en-GB"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D41FF01-065C-48BB-BFC5-C693BE4DFFA0}"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083902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a:lvl1pPr>
          </a:lstStyle>
          <a:p>
            <a:endParaRPr lang="en-GB"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846175-C9B2-4E0B-BF11-CB540E9997B6}"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105559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5379B04-9565-4BEE-9992-23DE26C86224}"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738982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44E70-C710-48C2-ADE5-A9A167681A93}"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796443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11A62FD-622B-4667-9377-8E533C14E619}"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252013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BD4CF7-FADC-47A8-9BFC-76D360CFD38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492009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685800" y="609600"/>
            <a:ext cx="5676900" cy="5486400"/>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2F9FFE-FAF6-4862-8E0E-8C9C39BC78F0}"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7331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C9DE9-0B65-46FA-9056-51281B043052}" type="datetimeFigureOut">
              <a:rPr lang="en-GB" smtClean="0"/>
              <a:t>31/05/2018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80600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C9DE9-0B65-46FA-9056-51281B043052}" type="datetimeFigureOut">
              <a:rPr lang="en-GB" smtClean="0"/>
              <a:t>31/05/2018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2833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C9DE9-0B65-46FA-9056-51281B043052}" type="datetimeFigureOut">
              <a:rPr lang="en-GB" smtClean="0"/>
              <a:t>31/05/2018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FB0F2A-8C06-4B7D-8AB9-78CD8974DD3B}" type="slidenum">
              <a:rPr lang="en-GB" smtClean="0"/>
              <a:t>‹#›</a:t>
            </a:fld>
            <a:endParaRPr lang="en-GB"/>
          </a:p>
        </p:txBody>
      </p:sp>
    </p:spTree>
    <p:extLst>
      <p:ext uri="{BB962C8B-B14F-4D97-AF65-F5344CB8AC3E}">
        <p14:creationId xmlns:p14="http://schemas.microsoft.com/office/powerpoint/2010/main" val="306356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C9DE9-0B65-46FA-9056-51281B043052}" type="datetimeFigureOut">
              <a:rPr lang="en-GB" smtClean="0"/>
              <a:t>31/05/2018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B0F2A-8C06-4B7D-8AB9-78CD8974DD3B}" type="slidenum">
              <a:rPr lang="en-GB" smtClean="0"/>
              <a:t>‹#›</a:t>
            </a:fld>
            <a:endParaRPr lang="en-GB"/>
          </a:p>
        </p:txBody>
      </p:sp>
    </p:spTree>
    <p:extLst>
      <p:ext uri="{BB962C8B-B14F-4D97-AF65-F5344CB8AC3E}">
        <p14:creationId xmlns:p14="http://schemas.microsoft.com/office/powerpoint/2010/main" val="561934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C10A3-B528-4531-AA41-E6D5DD62CBEC}" type="datetimeFigureOut">
              <a:rPr lang="en-GB" smtClean="0">
                <a:solidFill>
                  <a:prstClr val="black">
                    <a:tint val="75000"/>
                  </a:prstClr>
                </a:solidFill>
              </a:rPr>
              <a:pPr/>
              <a:t>31/05/2018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26B17-FC1F-40F5-8C95-0D478F7F0F6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4178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rebuchet MS" pitchFamily="34" charset="0"/>
              </a:defRPr>
            </a:lvl1pPr>
          </a:lstStyle>
          <a:p>
            <a:fld id="{F1C65F85-F724-435A-82A3-0C22DB72F71D}" type="datetimeFigureOut">
              <a:rPr lang="en-GB" smtClean="0">
                <a:solidFill>
                  <a:prstClr val="black">
                    <a:tint val="75000"/>
                  </a:prstClr>
                </a:solidFill>
              </a:rPr>
              <a:pPr/>
              <a:t>31/05/2018</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itchFamily="34"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rebuchet MS" pitchFamily="34" charset="0"/>
              </a:defRPr>
            </a:lvl1pPr>
          </a:lstStyle>
          <a:p>
            <a:fld id="{BEE1EFD8-5C8A-41AE-9A80-D047661EE3F8}"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03916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rebuchet MS" pitchFamily="34" charset="0"/>
              </a:defRPr>
            </a:lvl1pPr>
          </a:lstStyle>
          <a:p>
            <a:pPr fontAlgn="base">
              <a:spcBef>
                <a:spcPct val="0"/>
              </a:spcBef>
              <a:spcAft>
                <a:spcPct val="0"/>
              </a:spcAft>
              <a:defRPr/>
            </a:pPr>
            <a:endParaRPr lang="en-GB" dirty="0">
              <a:solidFill>
                <a:srgbClr val="000000"/>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rebuchet MS" pitchFamily="34" charset="0"/>
              </a:defRPr>
            </a:lvl1pPr>
          </a:lstStyle>
          <a:p>
            <a:pPr fontAlgn="base">
              <a:spcBef>
                <a:spcPct val="0"/>
              </a:spcBef>
              <a:spcAft>
                <a:spcPct val="0"/>
              </a:spcAft>
              <a:defRPr/>
            </a:pPr>
            <a:endParaRPr lang="en-GB" dirty="0">
              <a:solidFill>
                <a:srgbClr val="000000"/>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rebuchet MS" pitchFamily="34" charset="0"/>
              </a:defRPr>
            </a:lvl1pPr>
          </a:lstStyle>
          <a:p>
            <a:pPr fontAlgn="base">
              <a:spcBef>
                <a:spcPct val="0"/>
              </a:spcBef>
              <a:spcAft>
                <a:spcPct val="0"/>
              </a:spcAft>
              <a:defRPr/>
            </a:pPr>
            <a:fld id="{9EC365A8-481E-44A5-BF9C-7870ADF28EC8}" type="slidenum">
              <a:rPr lang="en-GB" smtClean="0">
                <a:solidFill>
                  <a:srgbClr val="000000"/>
                </a:solidFill>
              </a:rPr>
              <a:pPr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val="40115654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Trebuchet MS" pitchFamily="34" charset="0"/>
          <a:ea typeface="+mj-ea"/>
          <a:cs typeface="+mj-cs"/>
        </a:defRPr>
      </a:lvl1pPr>
      <a:lvl2pPr algn="ctr" rtl="0" eaLnBrk="0" fontAlgn="base" hangingPunct="0">
        <a:spcBef>
          <a:spcPct val="0"/>
        </a:spcBef>
        <a:spcAft>
          <a:spcPct val="0"/>
        </a:spcAft>
        <a:defRPr sz="4400">
          <a:solidFill>
            <a:schemeClr val="tx2"/>
          </a:solidFill>
          <a:latin typeface="Trebuchet MS" pitchFamily="34" charset="0"/>
          <a:cs typeface="Arial" charset="0"/>
        </a:defRPr>
      </a:lvl2pPr>
      <a:lvl3pPr algn="ctr" rtl="0" eaLnBrk="0" fontAlgn="base" hangingPunct="0">
        <a:spcBef>
          <a:spcPct val="0"/>
        </a:spcBef>
        <a:spcAft>
          <a:spcPct val="0"/>
        </a:spcAft>
        <a:defRPr sz="4400">
          <a:solidFill>
            <a:schemeClr val="tx2"/>
          </a:solidFill>
          <a:latin typeface="Trebuchet MS" pitchFamily="34" charset="0"/>
          <a:cs typeface="Arial" charset="0"/>
        </a:defRPr>
      </a:lvl3pPr>
      <a:lvl4pPr algn="ctr" rtl="0" eaLnBrk="0" fontAlgn="base" hangingPunct="0">
        <a:spcBef>
          <a:spcPct val="0"/>
        </a:spcBef>
        <a:spcAft>
          <a:spcPct val="0"/>
        </a:spcAft>
        <a:defRPr sz="4400">
          <a:solidFill>
            <a:schemeClr val="tx2"/>
          </a:solidFill>
          <a:latin typeface="Trebuchet MS" pitchFamily="34" charset="0"/>
          <a:cs typeface="Arial" charset="0"/>
        </a:defRPr>
      </a:lvl4pPr>
      <a:lvl5pPr algn="ctr" rtl="0" eaLnBrk="0" fontAlgn="base" hangingPunct="0">
        <a:spcBef>
          <a:spcPct val="0"/>
        </a:spcBef>
        <a:spcAft>
          <a:spcPct val="0"/>
        </a:spcAft>
        <a:defRPr sz="4400">
          <a:solidFill>
            <a:schemeClr val="tx2"/>
          </a:solidFill>
          <a:latin typeface="Trebuchet MS" pitchFamily="34" charset="0"/>
          <a:cs typeface="Arial" charset="0"/>
        </a:defRPr>
      </a:lvl5pPr>
      <a:lvl6pPr marL="457200" algn="ctr" rtl="0" fontAlgn="base">
        <a:spcBef>
          <a:spcPct val="0"/>
        </a:spcBef>
        <a:spcAft>
          <a:spcPct val="0"/>
        </a:spcAft>
        <a:defRPr sz="4400">
          <a:solidFill>
            <a:schemeClr val="tx2"/>
          </a:solidFill>
          <a:latin typeface="Trebuchet MS" pitchFamily="34" charset="0"/>
          <a:cs typeface="Arial" charset="0"/>
        </a:defRPr>
      </a:lvl6pPr>
      <a:lvl7pPr marL="914400" algn="ctr" rtl="0" fontAlgn="base">
        <a:spcBef>
          <a:spcPct val="0"/>
        </a:spcBef>
        <a:spcAft>
          <a:spcPct val="0"/>
        </a:spcAft>
        <a:defRPr sz="4400">
          <a:solidFill>
            <a:schemeClr val="tx2"/>
          </a:solidFill>
          <a:latin typeface="Trebuchet MS" pitchFamily="34" charset="0"/>
          <a:cs typeface="Arial" charset="0"/>
        </a:defRPr>
      </a:lvl7pPr>
      <a:lvl8pPr marL="1371600" algn="ctr" rtl="0" fontAlgn="base">
        <a:spcBef>
          <a:spcPct val="0"/>
        </a:spcBef>
        <a:spcAft>
          <a:spcPct val="0"/>
        </a:spcAft>
        <a:defRPr sz="4400">
          <a:solidFill>
            <a:schemeClr val="tx2"/>
          </a:solidFill>
          <a:latin typeface="Trebuchet MS" pitchFamily="34" charset="0"/>
          <a:cs typeface="Arial" charset="0"/>
        </a:defRPr>
      </a:lvl8pPr>
      <a:lvl9pPr marL="1828800" algn="ctr" rtl="0" fontAlgn="base">
        <a:spcBef>
          <a:spcPct val="0"/>
        </a:spcBef>
        <a:spcAft>
          <a:spcPct val="0"/>
        </a:spcAft>
        <a:defRPr sz="4400">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Trebuchet MS"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Trebuchet MS"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Trebuchet MS"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Trebuchet MS"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Trebuchet MS"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rebuchet MS" pitchFamily="34" charset="0"/>
              </a:defRPr>
            </a:lvl1pPr>
          </a:lstStyle>
          <a:p>
            <a:fld id="{F1C65F85-F724-435A-82A3-0C22DB72F71D}" type="datetimeFigureOut">
              <a:rPr lang="en-GB" smtClean="0">
                <a:solidFill>
                  <a:prstClr val="black">
                    <a:tint val="75000"/>
                  </a:prstClr>
                </a:solidFill>
              </a:rPr>
              <a:pPr/>
              <a:t>31/05/2018</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itchFamily="34"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rebuchet MS" pitchFamily="34" charset="0"/>
              </a:defRPr>
            </a:lvl1pPr>
          </a:lstStyle>
          <a:p>
            <a:fld id="{BEE1EFD8-5C8A-41AE-9A80-D047661EE3F8}"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465703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dirty="0">
              <a:solidFill>
                <a:srgbClr val="000000"/>
              </a:solidFill>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dirty="0">
              <a:solidFill>
                <a:srgbClr val="000000"/>
              </a:solidFill>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B5BF5982-E41F-4D07-810B-BC9C96EDC393}" type="slidenum">
              <a:rPr lang="en-GB" smtClean="0">
                <a:solidFill>
                  <a:srgbClr val="000000"/>
                </a:solidFill>
              </a:rPr>
              <a:pPr fontAlgn="base">
                <a:spcBef>
                  <a:spcPct val="0"/>
                </a:spcBef>
                <a:spcAft>
                  <a:spcPct val="0"/>
                </a:spcAft>
              </a:pPr>
              <a:t>‹#›</a:t>
            </a:fld>
            <a:endParaRPr lang="en-GB" dirty="0">
              <a:solidFill>
                <a:srgbClr val="000000"/>
              </a:solidFill>
            </a:endParaRPr>
          </a:p>
        </p:txBody>
      </p:sp>
    </p:spTree>
    <p:extLst>
      <p:ext uri="{BB962C8B-B14F-4D97-AF65-F5344CB8AC3E}">
        <p14:creationId xmlns:p14="http://schemas.microsoft.com/office/powerpoint/2010/main" val="38914690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charset="0"/>
        </a:defRPr>
      </a:lvl2pPr>
      <a:lvl3pPr algn="ctr" rtl="0" fontAlgn="base">
        <a:spcBef>
          <a:spcPct val="0"/>
        </a:spcBef>
        <a:spcAft>
          <a:spcPct val="0"/>
        </a:spcAft>
        <a:defRPr sz="4400">
          <a:solidFill>
            <a:schemeClr val="tx2"/>
          </a:solidFill>
          <a:latin typeface="Times New Roman" pitchFamily="18" charset="0"/>
          <a:cs typeface="Arial" charset="0"/>
        </a:defRPr>
      </a:lvl3pPr>
      <a:lvl4pPr algn="ctr" rtl="0" fontAlgn="base">
        <a:spcBef>
          <a:spcPct val="0"/>
        </a:spcBef>
        <a:spcAft>
          <a:spcPct val="0"/>
        </a:spcAft>
        <a:defRPr sz="4400">
          <a:solidFill>
            <a:schemeClr val="tx2"/>
          </a:solidFill>
          <a:latin typeface="Times New Roman" pitchFamily="18" charset="0"/>
          <a:cs typeface="Arial" charset="0"/>
        </a:defRPr>
      </a:lvl4pPr>
      <a:lvl5pPr algn="ctr" rtl="0" fontAlgn="base">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jpe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46.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barillacfn.com/images/download/positionpaper_barillacfn_double-pyramid.pdf"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57.gif"/><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hyperlink" Target="http://www.sidthomas.net/Agriculture/animalprod.htm" TargetMode="External"/><Relationship Id="rId2" Type="http://schemas.openxmlformats.org/officeDocument/2006/relationships/image" Target="../media/image62.gif"/><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www.bucknell.edu/msw3" TargetMode="External"/><Relationship Id="rId7" Type="http://schemas.openxmlformats.org/officeDocument/2006/relationships/image" Target="../media/image10.jpeg"/><Relationship Id="rId2" Type="http://schemas.openxmlformats.org/officeDocument/2006/relationships/hyperlink" Target="http://en.wikipedia.org/wiki/Colin_Groves" TargetMode="External"/><Relationship Id="rId1" Type="http://schemas.openxmlformats.org/officeDocument/2006/relationships/slideLayout" Target="../slideLayouts/slideLayout13.xml"/><Relationship Id="rId6" Type="http://schemas.openxmlformats.org/officeDocument/2006/relationships/hyperlink" Target="http://en.wikipedia.org/wiki/Special:BookSources/0801882214" TargetMode="External"/><Relationship Id="rId5" Type="http://schemas.openxmlformats.org/officeDocument/2006/relationships/hyperlink" Target="http://www.worldcat.org/oclc/62265494" TargetMode="External"/><Relationship Id="rId4" Type="http://schemas.openxmlformats.org/officeDocument/2006/relationships/hyperlink" Target="http://en.wikipedia.org/wiki/Online_Computer_Library_Cent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7384"/>
            <a:ext cx="9144000" cy="6858000"/>
          </a:xfrm>
          <a:prstGeom prst="rect">
            <a:avLst/>
          </a:prstGeom>
        </p:spPr>
      </p:pic>
      <p:sp>
        <p:nvSpPr>
          <p:cNvPr id="2" name="Title 1"/>
          <p:cNvSpPr>
            <a:spLocks noGrp="1"/>
          </p:cNvSpPr>
          <p:nvPr>
            <p:ph type="ctrTitle"/>
          </p:nvPr>
        </p:nvSpPr>
        <p:spPr>
          <a:xfrm>
            <a:off x="685801" y="1124744"/>
            <a:ext cx="7772400" cy="1470025"/>
          </a:xfrm>
        </p:spPr>
        <p:txBody>
          <a:bodyPr>
            <a:normAutofit fontScale="90000"/>
          </a:bodyPr>
          <a:lstStyle/>
          <a:p>
            <a:r>
              <a:rPr lang="en-GB" sz="2200" dirty="0">
                <a:solidFill>
                  <a:schemeClr val="bg1"/>
                </a:solidFill>
                <a:effectLst>
                  <a:outerShdw blurRad="38100" dist="38100" dir="2700000" algn="tl">
                    <a:srgbClr val="000000">
                      <a:alpha val="43137"/>
                    </a:srgbClr>
                  </a:outerShdw>
                </a:effectLst>
              </a:rPr>
              <a:t>Sustainable Food and Natural Resources</a:t>
            </a:r>
            <a:br>
              <a:rPr lang="en-GB" sz="2200" dirty="0">
                <a:solidFill>
                  <a:schemeClr val="bg1"/>
                </a:solidFill>
                <a:effectLst>
                  <a:outerShdw blurRad="38100" dist="38100" dir="2700000" algn="tl">
                    <a:srgbClr val="000000">
                      <a:alpha val="43137"/>
                    </a:srgbClr>
                  </a:outerShdw>
                </a:effectLst>
              </a:rPr>
            </a:br>
            <a:r>
              <a:rPr lang="en-GB" sz="2200" dirty="0">
                <a:solidFill>
                  <a:schemeClr val="bg1"/>
                </a:solidFill>
                <a:effectLst>
                  <a:outerShdw blurRad="38100" dist="38100" dir="2700000" algn="tl">
                    <a:srgbClr val="000000">
                      <a:alpha val="43137"/>
                    </a:srgbClr>
                  </a:outerShdw>
                </a:effectLst>
              </a:rPr>
              <a:t>Ecosystems Module</a:t>
            </a:r>
            <a:br>
              <a:rPr lang="en-GB" sz="2200" dirty="0">
                <a:solidFill>
                  <a:schemeClr val="bg1"/>
                </a:solidFill>
                <a:effectLst>
                  <a:outerShdw blurRad="38100" dist="38100" dir="2700000" algn="tl">
                    <a:srgbClr val="000000">
                      <a:alpha val="43137"/>
                    </a:srgbClr>
                  </a:outerShdw>
                </a:effectLst>
              </a:rPr>
            </a:br>
            <a:r>
              <a:rPr lang="en-GB" sz="2200" dirty="0">
                <a:solidFill>
                  <a:schemeClr val="bg1"/>
                </a:solidFill>
                <a:effectLst>
                  <a:outerShdw blurRad="38100" dist="38100" dir="2700000" algn="tl">
                    <a:srgbClr val="000000">
                      <a:alpha val="43137"/>
                    </a:srgbClr>
                  </a:outerShdw>
                </a:effectLst>
              </a:rPr>
              <a:t>April 2018</a:t>
            </a:r>
            <a:br>
              <a:rPr lang="en-GB" sz="7200" dirty="0"/>
            </a:br>
            <a:r>
              <a:rPr lang="en-GB" sz="7200" b="1" dirty="0">
                <a:solidFill>
                  <a:srgbClr val="FFC000"/>
                </a:solidFill>
                <a:effectLst>
                  <a:outerShdw blurRad="38100" dist="38100" dir="2700000" algn="tl">
                    <a:srgbClr val="000000">
                      <a:alpha val="43137"/>
                    </a:srgbClr>
                  </a:outerShdw>
                </a:effectLst>
              </a:rPr>
              <a:t>FOOD </a:t>
            </a:r>
            <a:br>
              <a:rPr lang="en-GB" sz="7200" b="1" dirty="0">
                <a:solidFill>
                  <a:srgbClr val="FFC000"/>
                </a:solidFill>
                <a:effectLst>
                  <a:outerShdw blurRad="38100" dist="38100" dir="2700000" algn="tl">
                    <a:srgbClr val="000000">
                      <a:alpha val="43137"/>
                    </a:srgbClr>
                  </a:outerShdw>
                </a:effectLst>
              </a:rPr>
            </a:br>
            <a:r>
              <a:rPr lang="en-GB" sz="4000" b="1" dirty="0">
                <a:solidFill>
                  <a:srgbClr val="FFC000"/>
                </a:solidFill>
                <a:effectLst>
                  <a:outerShdw blurRad="38100" dist="38100" dir="2700000" algn="tl">
                    <a:srgbClr val="000000">
                      <a:alpha val="43137"/>
                    </a:srgbClr>
                  </a:outerShdw>
                </a:effectLst>
              </a:rPr>
              <a:t>AND </a:t>
            </a:r>
            <a:br>
              <a:rPr lang="en-GB" sz="7200" b="1" dirty="0">
                <a:solidFill>
                  <a:srgbClr val="FFC000"/>
                </a:solidFill>
                <a:effectLst>
                  <a:outerShdw blurRad="38100" dist="38100" dir="2700000" algn="tl">
                    <a:srgbClr val="000000">
                      <a:alpha val="43137"/>
                    </a:srgbClr>
                  </a:outerShdw>
                </a:effectLst>
              </a:rPr>
            </a:br>
            <a:r>
              <a:rPr lang="en-GB" sz="7200" b="1" dirty="0">
                <a:solidFill>
                  <a:srgbClr val="FFC000"/>
                </a:solidFill>
                <a:effectLst>
                  <a:outerShdw blurRad="38100" dist="38100" dir="2700000" algn="tl">
                    <a:srgbClr val="000000">
                      <a:alpha val="43137"/>
                    </a:srgbClr>
                  </a:outerShdw>
                </a:effectLst>
              </a:rPr>
              <a:t>FOOD SECURITY</a:t>
            </a:r>
          </a:p>
        </p:txBody>
      </p:sp>
      <p:sp>
        <p:nvSpPr>
          <p:cNvPr id="3" name="Subtitle 2"/>
          <p:cNvSpPr>
            <a:spLocks noGrp="1"/>
          </p:cNvSpPr>
          <p:nvPr>
            <p:ph type="subTitle" idx="1"/>
          </p:nvPr>
        </p:nvSpPr>
        <p:spPr>
          <a:xfrm>
            <a:off x="1371600" y="5636840"/>
            <a:ext cx="6400800" cy="1752600"/>
          </a:xfrm>
        </p:spPr>
        <p:txBody>
          <a:bodyPr/>
          <a:lstStyle/>
          <a:p>
            <a:r>
              <a:rPr lang="en-GB" dirty="0">
                <a:solidFill>
                  <a:schemeClr val="bg1"/>
                </a:solidFill>
                <a:effectLst>
                  <a:outerShdw blurRad="38100" dist="38100" dir="2700000" algn="tl">
                    <a:srgbClr val="000000">
                      <a:alpha val="43137"/>
                    </a:srgbClr>
                  </a:outerShdw>
                </a:effectLst>
              </a:rPr>
              <a:t>Peter Harper</a:t>
            </a:r>
          </a:p>
        </p:txBody>
      </p:sp>
    </p:spTree>
    <p:extLst>
      <p:ext uri="{BB962C8B-B14F-4D97-AF65-F5344CB8AC3E}">
        <p14:creationId xmlns:p14="http://schemas.microsoft.com/office/powerpoint/2010/main" val="2332865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upload.wikimedia.org/wikipedia/commons/a/a1/Glyptodon_old_drawin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0" y="1126387"/>
            <a:ext cx="9127728" cy="5758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6632"/>
            <a:ext cx="8229600" cy="1143000"/>
          </a:xfrm>
        </p:spPr>
        <p:txBody>
          <a:bodyPr>
            <a:normAutofit/>
          </a:bodyPr>
          <a:lstStyle/>
          <a:p>
            <a:r>
              <a:rPr lang="en-GB" dirty="0">
                <a:solidFill>
                  <a:schemeClr val="bg1"/>
                </a:solidFill>
              </a:rPr>
              <a:t>SOME EVOLUTIONARY PRESSURES</a:t>
            </a:r>
          </a:p>
        </p:txBody>
      </p:sp>
      <p:sp>
        <p:nvSpPr>
          <p:cNvPr id="3" name="Content Placeholder 2"/>
          <p:cNvSpPr>
            <a:spLocks noGrp="1"/>
          </p:cNvSpPr>
          <p:nvPr>
            <p:ph idx="1"/>
          </p:nvPr>
        </p:nvSpPr>
        <p:spPr>
          <a:xfrm>
            <a:off x="0" y="1126387"/>
            <a:ext cx="9036496" cy="5731613"/>
          </a:xfrm>
        </p:spPr>
        <p:txBody>
          <a:bodyPr>
            <a:normAutofit fontScale="85000" lnSpcReduction="20000"/>
          </a:bodyPr>
          <a:lstStyle/>
          <a:p>
            <a:r>
              <a:rPr lang="en-GB" dirty="0">
                <a:solidFill>
                  <a:schemeClr val="bg1"/>
                </a:solidFill>
                <a:effectLst>
                  <a:outerShdw blurRad="38100" dist="38100" dir="2700000" algn="tl">
                    <a:srgbClr val="000000">
                      <a:alpha val="43137"/>
                    </a:srgbClr>
                  </a:outerShdw>
                </a:effectLst>
              </a:rPr>
              <a:t>‘Hunting and gathering’ generates both animal and plant foods</a:t>
            </a:r>
          </a:p>
          <a:p>
            <a:r>
              <a:rPr lang="en-GB" dirty="0">
                <a:solidFill>
                  <a:schemeClr val="bg1"/>
                </a:solidFill>
                <a:effectLst>
                  <a:outerShdw blurRad="38100" dist="38100" dir="2700000" algn="tl">
                    <a:srgbClr val="000000">
                      <a:alpha val="43137"/>
                    </a:srgbClr>
                  </a:outerShdw>
                </a:effectLst>
              </a:rPr>
              <a:t>Seasonal changes in availability would continually vary the relative contribution of the two food types</a:t>
            </a:r>
          </a:p>
          <a:p>
            <a:r>
              <a:rPr lang="en-GB" dirty="0">
                <a:solidFill>
                  <a:schemeClr val="bg1"/>
                </a:solidFill>
                <a:effectLst>
                  <a:outerShdw blurRad="38100" dist="38100" dir="2700000" algn="tl">
                    <a:srgbClr val="000000">
                      <a:alpha val="43137"/>
                    </a:srgbClr>
                  </a:outerShdw>
                </a:effectLst>
              </a:rPr>
              <a:t>There are probably an inbuilt evolutionary ‘hungers’ for sugar, oils, salt and ‘meaty tastes’, because these drive you to eat more of the foods that provide them</a:t>
            </a:r>
          </a:p>
          <a:p>
            <a:r>
              <a:rPr lang="en-GB" dirty="0">
                <a:solidFill>
                  <a:schemeClr val="bg1"/>
                </a:solidFill>
                <a:effectLst>
                  <a:outerShdw blurRad="38100" dist="38100" dir="2700000" algn="tl">
                    <a:srgbClr val="000000">
                      <a:alpha val="43137"/>
                    </a:srgbClr>
                  </a:outerShdw>
                </a:effectLst>
              </a:rPr>
              <a:t>Historically, cultures have tried to get as much as they can of items that satisfy these hungers, and the result was generally a good functional diet</a:t>
            </a:r>
          </a:p>
          <a:p>
            <a:r>
              <a:rPr lang="en-GB" dirty="0">
                <a:solidFill>
                  <a:schemeClr val="bg1"/>
                </a:solidFill>
                <a:effectLst>
                  <a:outerShdw blurRad="38100" dist="38100" dir="2700000" algn="tl">
                    <a:srgbClr val="000000">
                      <a:alpha val="43137"/>
                    </a:srgbClr>
                  </a:outerShdw>
                </a:effectLst>
              </a:rPr>
              <a:t>It was extremely </a:t>
            </a:r>
            <a:r>
              <a:rPr lang="en-GB" i="1" dirty="0">
                <a:solidFill>
                  <a:schemeClr val="bg1"/>
                </a:solidFill>
                <a:effectLst>
                  <a:outerShdw blurRad="38100" dist="38100" dir="2700000" algn="tl">
                    <a:srgbClr val="000000">
                      <a:alpha val="43137"/>
                    </a:srgbClr>
                  </a:outerShdw>
                </a:effectLst>
              </a:rPr>
              <a:t>difficult</a:t>
            </a:r>
            <a:r>
              <a:rPr lang="en-GB" dirty="0">
                <a:solidFill>
                  <a:schemeClr val="bg1"/>
                </a:solidFill>
                <a:effectLst>
                  <a:outerShdw blurRad="38100" dist="38100" dir="2700000" algn="tl">
                    <a:srgbClr val="000000">
                      <a:alpha val="43137"/>
                    </a:srgbClr>
                  </a:outerShdw>
                </a:effectLst>
              </a:rPr>
              <a:t> to get ‘too much’ of the sought-for items</a:t>
            </a:r>
          </a:p>
          <a:p>
            <a:r>
              <a:rPr lang="en-GB" dirty="0">
                <a:solidFill>
                  <a:schemeClr val="bg1"/>
                </a:solidFill>
                <a:effectLst>
                  <a:outerShdw blurRad="38100" dist="38100" dir="2700000" algn="tl">
                    <a:srgbClr val="000000">
                      <a:alpha val="43137"/>
                    </a:srgbClr>
                  </a:outerShdw>
                </a:effectLst>
              </a:rPr>
              <a:t>In modern societies, availability is essentially limitless</a:t>
            </a:r>
          </a:p>
          <a:p>
            <a:pPr lvl="1"/>
            <a:r>
              <a:rPr lang="en-GB" dirty="0">
                <a:solidFill>
                  <a:schemeClr val="bg1"/>
                </a:solidFill>
                <a:effectLst>
                  <a:outerShdw blurRad="38100" dist="38100" dir="2700000" algn="tl">
                    <a:srgbClr val="000000">
                      <a:alpha val="43137"/>
                    </a:srgbClr>
                  </a:outerShdw>
                </a:effectLst>
              </a:rPr>
              <a:t>Now it’s </a:t>
            </a:r>
            <a:r>
              <a:rPr lang="en-GB" i="1" dirty="0">
                <a:solidFill>
                  <a:schemeClr val="bg1"/>
                </a:solidFill>
                <a:effectLst>
                  <a:outerShdw blurRad="38100" dist="38100" dir="2700000" algn="tl">
                    <a:srgbClr val="000000">
                      <a:alpha val="43137"/>
                    </a:srgbClr>
                  </a:outerShdw>
                </a:effectLst>
              </a:rPr>
              <a:t>easy</a:t>
            </a:r>
            <a:r>
              <a:rPr lang="en-GB" dirty="0">
                <a:solidFill>
                  <a:schemeClr val="bg1"/>
                </a:solidFill>
                <a:effectLst>
                  <a:outerShdw blurRad="38100" dist="38100" dir="2700000" algn="tl">
                    <a:srgbClr val="000000">
                      <a:alpha val="43137"/>
                    </a:srgbClr>
                  </a:outerShdw>
                </a:effectLst>
              </a:rPr>
              <a:t> to have ‘too much’</a:t>
            </a:r>
          </a:p>
          <a:p>
            <a:pPr lvl="1"/>
            <a:r>
              <a:rPr lang="en-GB" dirty="0">
                <a:solidFill>
                  <a:schemeClr val="bg1"/>
                </a:solidFill>
                <a:effectLst>
                  <a:outerShdw blurRad="38100" dist="38100" dir="2700000" algn="tl">
                    <a:srgbClr val="000000">
                      <a:alpha val="43137"/>
                    </a:srgbClr>
                  </a:outerShdw>
                </a:effectLst>
              </a:rPr>
              <a:t>And many naturally do, with increasingly negative consequences</a:t>
            </a:r>
          </a:p>
        </p:txBody>
      </p:sp>
    </p:spTree>
    <p:extLst>
      <p:ext uri="{BB962C8B-B14F-4D97-AF65-F5344CB8AC3E}">
        <p14:creationId xmlns:p14="http://schemas.microsoft.com/office/powerpoint/2010/main" val="38222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865" y="2215405"/>
            <a:ext cx="8229600" cy="4525963"/>
          </a:xfrm>
        </p:spPr>
        <p:txBody>
          <a:bodyPr>
            <a:normAutofit fontScale="92500" lnSpcReduction="20000"/>
          </a:bodyPr>
          <a:lstStyle/>
          <a:p>
            <a:r>
              <a:rPr lang="en-GB" dirty="0">
                <a:solidFill>
                  <a:schemeClr val="bg1"/>
                </a:solidFill>
              </a:rPr>
              <a:t>Once partially developed, its increased efficiency allows a larger population</a:t>
            </a:r>
          </a:p>
          <a:p>
            <a:r>
              <a:rPr lang="en-GB" dirty="0">
                <a:solidFill>
                  <a:schemeClr val="bg1"/>
                </a:solidFill>
              </a:rPr>
              <a:t>After that there is no way back</a:t>
            </a:r>
          </a:p>
          <a:p>
            <a:pPr lvl="1"/>
            <a:r>
              <a:rPr lang="en-GB" dirty="0">
                <a:solidFill>
                  <a:schemeClr val="bg1"/>
                </a:solidFill>
              </a:rPr>
              <a:t>The great agricultural ‘trap’</a:t>
            </a:r>
          </a:p>
          <a:p>
            <a:r>
              <a:rPr lang="en-GB" dirty="0">
                <a:solidFill>
                  <a:schemeClr val="bg1"/>
                </a:solidFill>
                <a:effectLst>
                  <a:outerShdw blurRad="38100" dist="38100" dir="2700000" algn="tl">
                    <a:srgbClr val="000000">
                      <a:alpha val="43137"/>
                    </a:srgbClr>
                  </a:outerShdw>
                </a:effectLst>
              </a:rPr>
              <a:t>Once you have a surplus, you can start to specialise</a:t>
            </a:r>
          </a:p>
          <a:p>
            <a:r>
              <a:rPr lang="en-GB" dirty="0">
                <a:solidFill>
                  <a:schemeClr val="bg1"/>
                </a:solidFill>
                <a:effectLst>
                  <a:outerShdw blurRad="38100" dist="38100" dir="2700000" algn="tl">
                    <a:srgbClr val="000000">
                      <a:alpha val="43137"/>
                    </a:srgbClr>
                  </a:outerShdw>
                </a:effectLst>
              </a:rPr>
              <a:t>Tendency for stratification of society</a:t>
            </a:r>
          </a:p>
          <a:p>
            <a:r>
              <a:rPr lang="en-GB" dirty="0">
                <a:solidFill>
                  <a:schemeClr val="bg1"/>
                </a:solidFill>
                <a:effectLst>
                  <a:outerShdw blurRad="38100" dist="38100" dir="2700000" algn="tl">
                    <a:srgbClr val="000000">
                      <a:alpha val="43137"/>
                    </a:srgbClr>
                  </a:outerShdw>
                </a:effectLst>
              </a:rPr>
              <a:t>Basic plant-based diets, grains and pulses and ‘default meat’ </a:t>
            </a:r>
          </a:p>
          <a:p>
            <a:pPr lvl="1"/>
            <a:r>
              <a:rPr lang="en-GB" dirty="0">
                <a:solidFill>
                  <a:schemeClr val="bg1"/>
                </a:solidFill>
                <a:effectLst>
                  <a:outerShdw blurRad="38100" dist="38100" dir="2700000" algn="tl">
                    <a:srgbClr val="000000">
                      <a:alpha val="43137"/>
                    </a:srgbClr>
                  </a:outerShdw>
                </a:effectLst>
              </a:rPr>
              <a:t>More meat for the elites, less for the lower classes</a:t>
            </a:r>
          </a:p>
          <a:p>
            <a:endParaRPr lang="en-GB" dirty="0">
              <a:solidFill>
                <a:schemeClr val="bg1"/>
              </a:solidFill>
              <a:effectLst>
                <a:outerShdw blurRad="38100" dist="38100" dir="2700000" algn="tl">
                  <a:srgbClr val="000000">
                    <a:alpha val="43137"/>
                  </a:srgbClr>
                </a:outerShdw>
              </a:effectLst>
            </a:endParaRPr>
          </a:p>
        </p:txBody>
      </p:sp>
      <p:pic>
        <p:nvPicPr>
          <p:cNvPr id="4100" name="Picture 4" descr="File:Maler der Grabkammer des Sennudem 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6136" y="260648"/>
            <a:ext cx="2911412" cy="1899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itle 3"/>
          <p:cNvSpPr>
            <a:spLocks noGrp="1"/>
          </p:cNvSpPr>
          <p:nvPr>
            <p:ph type="title"/>
          </p:nvPr>
        </p:nvSpPr>
        <p:spPr>
          <a:xfrm>
            <a:off x="457200" y="274638"/>
            <a:ext cx="5667884" cy="1143000"/>
          </a:xfrm>
        </p:spPr>
        <p:txBody>
          <a:bodyPr>
            <a:normAutofit fontScale="90000"/>
          </a:bodyPr>
          <a:lstStyle/>
          <a:p>
            <a:r>
              <a:rPr lang="en-GB" dirty="0">
                <a:solidFill>
                  <a:schemeClr val="bg1"/>
                </a:solidFill>
              </a:rPr>
              <a:t>THE RISE OF AGRICULTURE</a:t>
            </a:r>
          </a:p>
        </p:txBody>
      </p:sp>
    </p:spTree>
    <p:extLst>
      <p:ext uri="{BB962C8B-B14F-4D97-AF65-F5344CB8AC3E}">
        <p14:creationId xmlns:p14="http://schemas.microsoft.com/office/powerpoint/2010/main" val="20817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1.bp.blogspot.com/-wwI9rVrzj94/TcD0BsGzfiI/AAAAAAAAABE/qhjklhs1xZg/s1600/industrial+agr.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986867" y="1196752"/>
            <a:ext cx="7329549" cy="5497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1520" y="341784"/>
            <a:ext cx="8568952" cy="1143000"/>
          </a:xfrm>
        </p:spPr>
        <p:txBody>
          <a:bodyPr>
            <a:normAutofit fontScale="90000"/>
          </a:bodyPr>
          <a:lstStyle/>
          <a:p>
            <a:r>
              <a:rPr lang="en-GB" sz="4000" dirty="0">
                <a:solidFill>
                  <a:schemeClr val="bg1"/>
                </a:solidFill>
                <a:effectLst>
                  <a:outerShdw blurRad="38100" dist="38100" dir="2700000" algn="tl">
                    <a:srgbClr val="000000">
                      <a:alpha val="43137"/>
                    </a:srgbClr>
                  </a:outerShdw>
                </a:effectLst>
              </a:rPr>
              <a:t>TRANSITION TO MODERN AGRICULTURE</a:t>
            </a:r>
            <a:br>
              <a:rPr lang="en-GB" dirty="0">
                <a:solidFill>
                  <a:schemeClr val="bg1"/>
                </a:solidFill>
                <a:effectLst>
                  <a:outerShdw blurRad="38100" dist="38100" dir="2700000" algn="tl">
                    <a:srgbClr val="000000">
                      <a:alpha val="43137"/>
                    </a:srgbClr>
                  </a:outerShdw>
                </a:effectLst>
              </a:rPr>
            </a:br>
            <a:r>
              <a:rPr lang="en-GB" sz="3100" dirty="0">
                <a:solidFill>
                  <a:schemeClr val="bg1"/>
                </a:solidFill>
                <a:effectLst>
                  <a:outerShdw blurRad="38100" dist="38100" dir="2700000" algn="tl">
                    <a:srgbClr val="000000">
                      <a:alpha val="43137"/>
                    </a:srgbClr>
                  </a:outerShdw>
                </a:effectLst>
              </a:rPr>
              <a:t>It’s so productive, it becomes almost invisible</a:t>
            </a:r>
            <a:r>
              <a:rPr lang="en-GB" sz="3100" dirty="0">
                <a:effectLst>
                  <a:outerShdw blurRad="38100" dist="38100" dir="2700000" algn="tl">
                    <a:srgbClr val="000000">
                      <a:alpha val="43137"/>
                    </a:srgbClr>
                  </a:outerShdw>
                </a:effectLst>
              </a:rPr>
              <a:t>!</a:t>
            </a:r>
            <a:br>
              <a:rPr lang="en-GB" dirty="0"/>
            </a:br>
            <a:endParaRPr lang="en-GB" sz="3600" dirty="0"/>
          </a:p>
        </p:txBody>
      </p:sp>
      <p:sp>
        <p:nvSpPr>
          <p:cNvPr id="3" name="Content Placeholder 2"/>
          <p:cNvSpPr>
            <a:spLocks noGrp="1"/>
          </p:cNvSpPr>
          <p:nvPr>
            <p:ph idx="1"/>
          </p:nvPr>
        </p:nvSpPr>
        <p:spPr>
          <a:xfrm>
            <a:off x="397997" y="1497061"/>
            <a:ext cx="8507288" cy="4896544"/>
          </a:xfrm>
        </p:spPr>
        <p:txBody>
          <a:bodyPr>
            <a:normAutofit fontScale="92500" lnSpcReduction="20000"/>
          </a:bodyPr>
          <a:lstStyle/>
          <a:p>
            <a:r>
              <a:rPr lang="en-GB" dirty="0">
                <a:solidFill>
                  <a:schemeClr val="bg1"/>
                </a:solidFill>
                <a:effectLst>
                  <a:outerShdw blurRad="38100" dist="38100" dir="2700000" algn="tl">
                    <a:srgbClr val="000000">
                      <a:alpha val="43137"/>
                    </a:srgbClr>
                  </a:outerShdw>
                </a:effectLst>
              </a:rPr>
              <a:t>Pre-modern food &gt;50 % of time, effort, expenditure</a:t>
            </a:r>
          </a:p>
          <a:p>
            <a:r>
              <a:rPr lang="en-GB" dirty="0">
                <a:solidFill>
                  <a:schemeClr val="bg1"/>
                </a:solidFill>
                <a:effectLst>
                  <a:outerShdw blurRad="38100" dist="38100" dir="2700000" algn="tl">
                    <a:srgbClr val="000000">
                      <a:alpha val="43137"/>
                    </a:srgbClr>
                  </a:outerShdw>
                </a:effectLst>
              </a:rPr>
              <a:t>Early modern period, large increases in supply</a:t>
            </a:r>
          </a:p>
          <a:p>
            <a:pPr lvl="1"/>
            <a:r>
              <a:rPr lang="en-GB" dirty="0">
                <a:solidFill>
                  <a:schemeClr val="bg1"/>
                </a:solidFill>
                <a:effectLst>
                  <a:outerShdw blurRad="38100" dist="38100" dir="2700000" algn="tl">
                    <a:srgbClr val="000000">
                      <a:alpha val="43137"/>
                    </a:srgbClr>
                  </a:outerShdw>
                </a:effectLst>
              </a:rPr>
              <a:t>Expanded agricultural areas</a:t>
            </a:r>
          </a:p>
          <a:p>
            <a:pPr lvl="1"/>
            <a:r>
              <a:rPr lang="en-GB" dirty="0">
                <a:solidFill>
                  <a:schemeClr val="bg1"/>
                </a:solidFill>
                <a:effectLst>
                  <a:outerShdw blurRad="38100" dist="38100" dir="2700000" algn="tl">
                    <a:srgbClr val="000000">
                      <a:alpha val="43137"/>
                    </a:srgbClr>
                  </a:outerShdw>
                </a:effectLst>
              </a:rPr>
              <a:t>Major increases in productivity per hectare and per worker, mostly through improved technology</a:t>
            </a:r>
          </a:p>
          <a:p>
            <a:pPr lvl="1"/>
            <a:r>
              <a:rPr lang="en-GB" dirty="0">
                <a:solidFill>
                  <a:schemeClr val="bg1"/>
                </a:solidFill>
                <a:effectLst>
                  <a:outerShdw blurRad="38100" dist="38100" dir="2700000" algn="tl">
                    <a:srgbClr val="000000">
                      <a:alpha val="43137"/>
                    </a:srgbClr>
                  </a:outerShdw>
                </a:effectLst>
              </a:rPr>
              <a:t>&lt;10 % of population in farming</a:t>
            </a:r>
          </a:p>
          <a:p>
            <a:r>
              <a:rPr lang="en-GB" dirty="0">
                <a:solidFill>
                  <a:schemeClr val="bg1"/>
                </a:solidFill>
                <a:effectLst>
                  <a:outerShdw blurRad="38100" dist="38100" dir="2700000" algn="tl">
                    <a:srgbClr val="000000">
                      <a:alpha val="43137"/>
                    </a:srgbClr>
                  </a:outerShdw>
                </a:effectLst>
              </a:rPr>
              <a:t>Post-modern consumer society ~10 % household expenditure on food and drink</a:t>
            </a:r>
          </a:p>
          <a:p>
            <a:pPr lvl="1"/>
            <a:r>
              <a:rPr lang="en-GB" dirty="0">
                <a:solidFill>
                  <a:schemeClr val="bg1"/>
                </a:solidFill>
                <a:effectLst>
                  <a:outerShdw blurRad="38100" dist="38100" dir="2700000" algn="tl">
                    <a:srgbClr val="000000">
                      <a:alpha val="43137"/>
                    </a:srgbClr>
                  </a:outerShdw>
                </a:effectLst>
              </a:rPr>
              <a:t>Much of this ‘discretionary’</a:t>
            </a:r>
          </a:p>
          <a:p>
            <a:pPr lvl="1"/>
            <a:r>
              <a:rPr lang="en-GB" dirty="0">
                <a:solidFill>
                  <a:schemeClr val="bg1"/>
                </a:solidFill>
                <a:effectLst>
                  <a:outerShdw blurRad="38100" dist="38100" dir="2700000" algn="tl">
                    <a:srgbClr val="000000">
                      <a:alpha val="43137"/>
                    </a:srgbClr>
                  </a:outerShdw>
                </a:effectLst>
              </a:rPr>
              <a:t>Considerable change of diet towards meat, sugar, prepared and processed foods</a:t>
            </a:r>
          </a:p>
          <a:p>
            <a:pPr lvl="1"/>
            <a:r>
              <a:rPr lang="en-GB" dirty="0">
                <a:solidFill>
                  <a:schemeClr val="bg1"/>
                </a:solidFill>
                <a:effectLst>
                  <a:outerShdw blurRad="38100" dist="38100" dir="2700000" algn="tl">
                    <a:srgbClr val="000000">
                      <a:alpha val="43137"/>
                    </a:srgbClr>
                  </a:outerShdw>
                </a:effectLst>
              </a:rPr>
              <a:t>&lt; 5 % population in farming</a:t>
            </a:r>
          </a:p>
          <a:p>
            <a:pPr lvl="1"/>
            <a:endParaRPr lang="en-GB" dirty="0">
              <a:solidFill>
                <a:schemeClr val="bg1"/>
              </a:solidFill>
              <a:effectLst>
                <a:outerShdw blurRad="38100" dist="38100" dir="2700000" algn="tl">
                  <a:srgbClr val="000000">
                    <a:alpha val="43137"/>
                  </a:srgbClr>
                </a:outerShdw>
              </a:effectLst>
            </a:endParaRPr>
          </a:p>
          <a:p>
            <a:endParaRPr lang="en-GB" dirty="0"/>
          </a:p>
        </p:txBody>
      </p:sp>
    </p:spTree>
    <p:extLst>
      <p:ext uri="{BB962C8B-B14F-4D97-AF65-F5344CB8AC3E}">
        <p14:creationId xmlns:p14="http://schemas.microsoft.com/office/powerpoint/2010/main" val="277759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grida.no/images/series/rr-food-crisis/figure0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61661"/>
            <a:ext cx="3543300" cy="5334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67544" y="332656"/>
            <a:ext cx="8229600" cy="792088"/>
          </a:xfrm>
        </p:spPr>
        <p:txBody>
          <a:bodyPr>
            <a:noAutofit/>
          </a:bodyPr>
          <a:lstStyle/>
          <a:p>
            <a:r>
              <a:rPr lang="en-GB" sz="2800" dirty="0"/>
              <a:t>RECENT AND PROJECTED CHANGES IN DIETARY PATTERNS</a:t>
            </a:r>
            <a:br>
              <a:rPr lang="en-GB" sz="2800" dirty="0"/>
            </a:br>
            <a:r>
              <a:rPr lang="en-GB" sz="2000" dirty="0"/>
              <a:t>TEND TO FOLLOW ‘EVOLUTIONARY HUNGERS’</a:t>
            </a:r>
            <a:br>
              <a:rPr lang="en-GB" sz="2000" dirty="0"/>
            </a:br>
            <a:endParaRPr lang="en-GB" sz="1800" dirty="0"/>
          </a:p>
        </p:txBody>
      </p:sp>
      <p:sp>
        <p:nvSpPr>
          <p:cNvPr id="4" name="Rectangle 3"/>
          <p:cNvSpPr/>
          <p:nvPr/>
        </p:nvSpPr>
        <p:spPr>
          <a:xfrm>
            <a:off x="2917183" y="5877272"/>
            <a:ext cx="3654152" cy="738664"/>
          </a:xfrm>
          <a:prstGeom prst="rect">
            <a:avLst/>
          </a:prstGeom>
        </p:spPr>
        <p:txBody>
          <a:bodyPr wrap="square">
            <a:spAutoFit/>
          </a:bodyPr>
          <a:lstStyle/>
          <a:p>
            <a:r>
              <a:rPr lang="en-GB" sz="1400" dirty="0" err="1">
                <a:solidFill>
                  <a:prstClr val="black"/>
                </a:solidFill>
                <a:latin typeface="Trebuchet MS" pitchFamily="34" charset="0"/>
              </a:rPr>
              <a:t>Nelleman</a:t>
            </a:r>
            <a:r>
              <a:rPr lang="en-GB" sz="1400" dirty="0">
                <a:solidFill>
                  <a:prstClr val="black"/>
                </a:solidFill>
                <a:latin typeface="Trebuchet MS" pitchFamily="34" charset="0"/>
              </a:rPr>
              <a:t>, C. </a:t>
            </a:r>
            <a:r>
              <a:rPr lang="en-GB" sz="1400" i="1" dirty="0">
                <a:solidFill>
                  <a:prstClr val="black"/>
                </a:solidFill>
                <a:latin typeface="Trebuchet MS" pitchFamily="34" charset="0"/>
              </a:rPr>
              <a:t>et al</a:t>
            </a:r>
            <a:r>
              <a:rPr lang="en-GB" sz="1400" dirty="0">
                <a:solidFill>
                  <a:prstClr val="black"/>
                </a:solidFill>
                <a:latin typeface="Trebuchet MS" pitchFamily="34" charset="0"/>
              </a:rPr>
              <a:t>., (</a:t>
            </a:r>
            <a:r>
              <a:rPr lang="en-GB" sz="1400" dirty="0" err="1">
                <a:solidFill>
                  <a:prstClr val="black"/>
                </a:solidFill>
                <a:latin typeface="Trebuchet MS" pitchFamily="34" charset="0"/>
              </a:rPr>
              <a:t>Eds</a:t>
            </a:r>
            <a:r>
              <a:rPr lang="en-GB" sz="1400" dirty="0">
                <a:solidFill>
                  <a:prstClr val="black"/>
                </a:solidFill>
                <a:latin typeface="Trebuchet MS" pitchFamily="34" charset="0"/>
              </a:rPr>
              <a:t>) </a:t>
            </a:r>
          </a:p>
          <a:p>
            <a:r>
              <a:rPr lang="en-GB" sz="1400" i="1" dirty="0">
                <a:solidFill>
                  <a:prstClr val="black"/>
                </a:solidFill>
                <a:latin typeface="Trebuchet MS" pitchFamily="34" charset="0"/>
              </a:rPr>
              <a:t>The Environmental Food Crisis. </a:t>
            </a:r>
          </a:p>
          <a:p>
            <a:r>
              <a:rPr lang="en-GB" sz="1400" dirty="0">
                <a:solidFill>
                  <a:prstClr val="black"/>
                </a:solidFill>
                <a:latin typeface="Trebuchet MS" pitchFamily="34" charset="0"/>
              </a:rPr>
              <a:t>UNEP 2009. </a:t>
            </a:r>
          </a:p>
        </p:txBody>
      </p:sp>
      <p:pic>
        <p:nvPicPr>
          <p:cNvPr id="5" name="Picture 2">
            <a:extLst>
              <a:ext uri="{FF2B5EF4-FFF2-40B4-BE49-F238E27FC236}">
                <a16:creationId xmlns:a16="http://schemas.microsoft.com/office/drawing/2014/main" id="{94AE5688-3368-447C-BB12-8417F72F88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4408" y="1639028"/>
            <a:ext cx="6084168" cy="336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A0F56DBB-2A73-48BE-A764-C8AA6BC27B86}"/>
              </a:ext>
            </a:extLst>
          </p:cNvPr>
          <p:cNvSpPr/>
          <p:nvPr/>
        </p:nvSpPr>
        <p:spPr>
          <a:xfrm>
            <a:off x="1932047" y="2060848"/>
            <a:ext cx="865463" cy="19793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EAB89D7-3972-4628-AE55-CA922C2761F0}"/>
              </a:ext>
            </a:extLst>
          </p:cNvPr>
          <p:cNvSpPr txBox="1"/>
          <p:nvPr/>
        </p:nvSpPr>
        <p:spPr>
          <a:xfrm>
            <a:off x="6795392" y="5081431"/>
            <a:ext cx="2324944" cy="307777"/>
          </a:xfrm>
          <a:prstGeom prst="rect">
            <a:avLst/>
          </a:prstGeom>
          <a:noFill/>
        </p:spPr>
        <p:txBody>
          <a:bodyPr wrap="square" rtlCol="0">
            <a:spAutoFit/>
          </a:bodyPr>
          <a:lstStyle/>
          <a:p>
            <a:r>
              <a:rPr lang="en-GB" sz="1400" dirty="0"/>
              <a:t>Beddington et al. 2012</a:t>
            </a:r>
          </a:p>
        </p:txBody>
      </p:sp>
      <p:sp>
        <p:nvSpPr>
          <p:cNvPr id="8" name="Oval 7">
            <a:extLst>
              <a:ext uri="{FF2B5EF4-FFF2-40B4-BE49-F238E27FC236}">
                <a16:creationId xmlns:a16="http://schemas.microsoft.com/office/drawing/2014/main" id="{B0848E74-7479-4054-932A-C0AB9AE61489}"/>
              </a:ext>
            </a:extLst>
          </p:cNvPr>
          <p:cNvSpPr/>
          <p:nvPr/>
        </p:nvSpPr>
        <p:spPr>
          <a:xfrm>
            <a:off x="1219473" y="2439346"/>
            <a:ext cx="865463" cy="16008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977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www.seff.com/frozen/images/frozen-truck.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796136" y="367218"/>
            <a:ext cx="2808312" cy="1909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itle 1"/>
          <p:cNvSpPr>
            <a:spLocks noGrp="1"/>
          </p:cNvSpPr>
          <p:nvPr>
            <p:ph type="title"/>
          </p:nvPr>
        </p:nvSpPr>
        <p:spPr>
          <a:xfrm>
            <a:off x="0" y="268035"/>
            <a:ext cx="6645424" cy="1143000"/>
          </a:xfrm>
        </p:spPr>
        <p:txBody>
          <a:bodyPr>
            <a:normAutofit fontScale="90000"/>
          </a:bodyPr>
          <a:lstStyle/>
          <a:p>
            <a:r>
              <a:rPr lang="en-GB" dirty="0">
                <a:solidFill>
                  <a:schemeClr val="bg1"/>
                </a:solidFill>
              </a:rPr>
              <a:t>THE GLOBALISED FOOD SYSTEM</a:t>
            </a:r>
          </a:p>
        </p:txBody>
      </p:sp>
      <p:sp>
        <p:nvSpPr>
          <p:cNvPr id="3" name="Content Placeholder 2"/>
          <p:cNvSpPr>
            <a:spLocks noGrp="1"/>
          </p:cNvSpPr>
          <p:nvPr>
            <p:ph idx="1"/>
          </p:nvPr>
        </p:nvSpPr>
        <p:spPr>
          <a:xfrm>
            <a:off x="251520" y="1816224"/>
            <a:ext cx="8229600" cy="4997152"/>
          </a:xfrm>
        </p:spPr>
        <p:txBody>
          <a:bodyPr>
            <a:normAutofit fontScale="92500" lnSpcReduction="20000"/>
          </a:bodyPr>
          <a:lstStyle/>
          <a:p>
            <a:r>
              <a:rPr lang="en-GB" dirty="0">
                <a:solidFill>
                  <a:schemeClr val="bg1"/>
                </a:solidFill>
              </a:rPr>
              <a:t>Most nations still supply most of their own food</a:t>
            </a:r>
          </a:p>
          <a:p>
            <a:r>
              <a:rPr lang="en-GB" dirty="0">
                <a:solidFill>
                  <a:schemeClr val="bg1"/>
                </a:solidFill>
              </a:rPr>
              <a:t>With increasingly globalised supply chains</a:t>
            </a:r>
          </a:p>
          <a:p>
            <a:r>
              <a:rPr lang="en-GB" dirty="0" err="1">
                <a:solidFill>
                  <a:schemeClr val="bg1"/>
                </a:solidFill>
              </a:rPr>
              <a:t>Professionalisation</a:t>
            </a:r>
            <a:r>
              <a:rPr lang="en-GB" dirty="0">
                <a:solidFill>
                  <a:schemeClr val="bg1"/>
                </a:solidFill>
              </a:rPr>
              <a:t>, diminishing role for peasants</a:t>
            </a:r>
          </a:p>
          <a:p>
            <a:r>
              <a:rPr lang="en-GB" dirty="0">
                <a:solidFill>
                  <a:schemeClr val="bg1"/>
                </a:solidFill>
              </a:rPr>
              <a:t>‘Green Revolution’, agricultural chemicals, machinery, is the norm</a:t>
            </a:r>
          </a:p>
          <a:p>
            <a:r>
              <a:rPr lang="en-GB" dirty="0">
                <a:solidFill>
                  <a:schemeClr val="bg1"/>
                </a:solidFill>
              </a:rPr>
              <a:t>Probably present world population level is dependent on Haber-Bosch nitrogen </a:t>
            </a:r>
          </a:p>
          <a:p>
            <a:r>
              <a:rPr lang="en-GB" dirty="0">
                <a:solidFill>
                  <a:schemeClr val="bg1"/>
                </a:solidFill>
              </a:rPr>
              <a:t>‘Food miles’ for all components tend to increase</a:t>
            </a:r>
          </a:p>
          <a:p>
            <a:pPr lvl="1"/>
            <a:r>
              <a:rPr lang="en-GB" dirty="0">
                <a:solidFill>
                  <a:schemeClr val="bg1"/>
                </a:solidFill>
              </a:rPr>
              <a:t>But should not be over-emphasised</a:t>
            </a:r>
          </a:p>
          <a:p>
            <a:r>
              <a:rPr lang="en-GB" dirty="0">
                <a:solidFill>
                  <a:schemeClr val="bg1"/>
                </a:solidFill>
              </a:rPr>
              <a:t>Complex mixtures of ingredients</a:t>
            </a:r>
          </a:p>
          <a:p>
            <a:r>
              <a:rPr lang="en-GB" dirty="0">
                <a:solidFill>
                  <a:schemeClr val="bg1"/>
                </a:solidFill>
              </a:rPr>
              <a:t>Supply-push as well as demand-pull</a:t>
            </a:r>
          </a:p>
        </p:txBody>
      </p:sp>
    </p:spTree>
    <p:extLst>
      <p:ext uri="{BB962C8B-B14F-4D97-AF65-F5344CB8AC3E}">
        <p14:creationId xmlns:p14="http://schemas.microsoft.com/office/powerpoint/2010/main" val="129238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1143000"/>
          </a:xfrm>
        </p:spPr>
        <p:txBody>
          <a:bodyPr>
            <a:normAutofit fontScale="90000"/>
          </a:bodyPr>
          <a:lstStyle/>
          <a:p>
            <a:r>
              <a:rPr lang="en-GB" dirty="0"/>
              <a:t>SOME GEO-POLITICAL ASPECTS</a:t>
            </a:r>
            <a:br>
              <a:rPr lang="en-GB" dirty="0"/>
            </a:br>
            <a:r>
              <a:rPr lang="en-GB" sz="3100" dirty="0"/>
              <a:t>The ‘South’ always seems to get the short straw</a:t>
            </a:r>
          </a:p>
        </p:txBody>
      </p:sp>
      <p:sp>
        <p:nvSpPr>
          <p:cNvPr id="3" name="Content Placeholder 2"/>
          <p:cNvSpPr>
            <a:spLocks noGrp="1"/>
          </p:cNvSpPr>
          <p:nvPr>
            <p:ph idx="1"/>
          </p:nvPr>
        </p:nvSpPr>
        <p:spPr>
          <a:xfrm>
            <a:off x="32160" y="1615660"/>
            <a:ext cx="8928992" cy="5256584"/>
          </a:xfrm>
        </p:spPr>
        <p:txBody>
          <a:bodyPr>
            <a:normAutofit fontScale="92500" lnSpcReduction="20000"/>
          </a:bodyPr>
          <a:lstStyle/>
          <a:p>
            <a:r>
              <a:rPr lang="en-GB" sz="4000" dirty="0"/>
              <a:t>‘North’ agriculture declining proportion of GDP</a:t>
            </a:r>
          </a:p>
          <a:p>
            <a:pPr lvl="1"/>
            <a:r>
              <a:rPr lang="en-GB" sz="3600" dirty="0"/>
              <a:t>Yet highly productive </a:t>
            </a:r>
          </a:p>
          <a:p>
            <a:r>
              <a:rPr lang="en-GB" sz="4000" dirty="0"/>
              <a:t>The North could feed itself</a:t>
            </a:r>
          </a:p>
          <a:p>
            <a:pPr lvl="1"/>
            <a:r>
              <a:rPr lang="en-GB" sz="3600" dirty="0"/>
              <a:t>In the short term, climate change often an </a:t>
            </a:r>
            <a:r>
              <a:rPr lang="en-GB" sz="3600" i="1" dirty="0"/>
              <a:t>advantage</a:t>
            </a:r>
          </a:p>
          <a:p>
            <a:r>
              <a:rPr lang="en-GB" sz="4000" dirty="0"/>
              <a:t>The ‘South’ is in greater trouble</a:t>
            </a:r>
          </a:p>
          <a:p>
            <a:pPr lvl="1"/>
            <a:r>
              <a:rPr lang="en-GB" sz="3600" dirty="0"/>
              <a:t>Climate change a critical and increasing threat</a:t>
            </a:r>
          </a:p>
          <a:p>
            <a:pPr marL="0" indent="0">
              <a:buNone/>
            </a:pPr>
            <a:r>
              <a:rPr lang="en-GB" sz="4000" dirty="0"/>
              <a:t>	</a:t>
            </a:r>
            <a:endParaRPr lang="en-GB" dirty="0"/>
          </a:p>
          <a:p>
            <a:pPr>
              <a:buFontTx/>
              <a:buNone/>
            </a:pPr>
            <a:endParaRPr lang="en-GB" sz="4000" dirty="0"/>
          </a:p>
          <a:p>
            <a:endParaRPr lang="en-GB" dirty="0"/>
          </a:p>
        </p:txBody>
      </p:sp>
    </p:spTree>
    <p:extLst>
      <p:ext uri="{BB962C8B-B14F-4D97-AF65-F5344CB8AC3E}">
        <p14:creationId xmlns:p14="http://schemas.microsoft.com/office/powerpoint/2010/main" val="338012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a:t>FREQUENT PROBLEMS FOR FOOD IN THE SOUTH</a:t>
            </a:r>
          </a:p>
        </p:txBody>
      </p:sp>
      <p:sp>
        <p:nvSpPr>
          <p:cNvPr id="4" name="Content Placeholder 3"/>
          <p:cNvSpPr>
            <a:spLocks noGrp="1"/>
          </p:cNvSpPr>
          <p:nvPr>
            <p:ph idx="1"/>
          </p:nvPr>
        </p:nvSpPr>
        <p:spPr>
          <a:xfrm>
            <a:off x="251520" y="1600200"/>
            <a:ext cx="8712968" cy="4853136"/>
          </a:xfrm>
        </p:spPr>
        <p:txBody>
          <a:bodyPr>
            <a:normAutofit fontScale="85000" lnSpcReduction="10000"/>
          </a:bodyPr>
          <a:lstStyle/>
          <a:p>
            <a:r>
              <a:rPr lang="en-GB" dirty="0"/>
              <a:t>Fast growing populations</a:t>
            </a:r>
          </a:p>
          <a:p>
            <a:pPr>
              <a:buFontTx/>
              <a:buNone/>
            </a:pPr>
            <a:r>
              <a:rPr lang="en-GB" dirty="0"/>
              <a:t>	Poorer soils</a:t>
            </a:r>
          </a:p>
          <a:p>
            <a:pPr>
              <a:buFontTx/>
              <a:buNone/>
            </a:pPr>
            <a:r>
              <a:rPr lang="en-GB" dirty="0"/>
              <a:t>	Water problems</a:t>
            </a:r>
          </a:p>
          <a:p>
            <a:pPr>
              <a:buFontTx/>
              <a:buNone/>
            </a:pPr>
            <a:r>
              <a:rPr lang="en-GB" dirty="0"/>
              <a:t>	Ineffective distribution</a:t>
            </a:r>
          </a:p>
          <a:p>
            <a:pPr>
              <a:buFontTx/>
              <a:buNone/>
            </a:pPr>
            <a:r>
              <a:rPr lang="en-GB" dirty="0"/>
              <a:t>	Weak infrastructure</a:t>
            </a:r>
          </a:p>
          <a:p>
            <a:pPr>
              <a:buFontTx/>
              <a:buNone/>
            </a:pPr>
            <a:r>
              <a:rPr lang="en-GB" dirty="0"/>
              <a:t>	Low purchasing power at bottom end</a:t>
            </a:r>
          </a:p>
          <a:p>
            <a:pPr>
              <a:buFontTx/>
              <a:buNone/>
            </a:pPr>
            <a:r>
              <a:rPr lang="en-GB" dirty="0"/>
              <a:t>	Neo-colonial land purchases</a:t>
            </a:r>
          </a:p>
          <a:p>
            <a:pPr>
              <a:buFontTx/>
              <a:buNone/>
            </a:pPr>
            <a:r>
              <a:rPr lang="en-GB" dirty="0"/>
              <a:t>	Knock-on effects of North’s purchasing power and perverse preferences</a:t>
            </a:r>
          </a:p>
          <a:p>
            <a:pPr>
              <a:buNone/>
            </a:pPr>
            <a:r>
              <a:rPr lang="en-GB" sz="2400" dirty="0"/>
              <a:t>	e.g., feed for livestock, edible oils, biofuels, air-freighted luxuries </a:t>
            </a:r>
          </a:p>
          <a:p>
            <a:pPr>
              <a:buFontTx/>
              <a:buNone/>
            </a:pPr>
            <a:r>
              <a:rPr lang="en-GB" dirty="0"/>
              <a:t>	Physical problems associated with climate change</a:t>
            </a:r>
          </a:p>
          <a:p>
            <a:endParaRPr lang="en-GB" dirty="0"/>
          </a:p>
        </p:txBody>
      </p:sp>
      <p:pic>
        <p:nvPicPr>
          <p:cNvPr id="8194" name="Picture 2" descr="Image result for palm oil">
            <a:extLst>
              <a:ext uri="{FF2B5EF4-FFF2-40B4-BE49-F238E27FC236}">
                <a16:creationId xmlns:a16="http://schemas.microsoft.com/office/drawing/2014/main" id="{F3EB2B1F-7D96-4B76-9485-4885E262C3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120" y="1057598"/>
            <a:ext cx="4220531" cy="237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69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282" y="764704"/>
            <a:ext cx="746891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9552" y="5643245"/>
            <a:ext cx="7968374" cy="954107"/>
          </a:xfrm>
          <a:prstGeom prst="rect">
            <a:avLst/>
          </a:prstGeom>
        </p:spPr>
        <p:txBody>
          <a:bodyPr wrap="square">
            <a:spAutoFit/>
          </a:bodyPr>
          <a:lstStyle/>
          <a:p>
            <a:r>
              <a:rPr lang="en-GB" sz="1400" dirty="0" err="1"/>
              <a:t>Beddington</a:t>
            </a:r>
            <a:r>
              <a:rPr lang="en-GB" sz="1400" dirty="0"/>
              <a:t> J, </a:t>
            </a:r>
            <a:r>
              <a:rPr lang="en-GB" sz="1400" dirty="0" err="1"/>
              <a:t>Asaduzzaman</a:t>
            </a:r>
            <a:r>
              <a:rPr lang="en-GB" sz="1400" dirty="0"/>
              <a:t> M, Clark M, Fernandez A, </a:t>
            </a:r>
            <a:r>
              <a:rPr lang="en-GB" sz="1400" dirty="0" err="1"/>
              <a:t>Guillou</a:t>
            </a:r>
            <a:r>
              <a:rPr lang="en-GB" sz="1400" dirty="0"/>
              <a:t> M, </a:t>
            </a:r>
            <a:r>
              <a:rPr lang="en-GB" sz="1400" dirty="0" err="1"/>
              <a:t>Jahn</a:t>
            </a:r>
            <a:r>
              <a:rPr lang="en-GB" sz="1400" dirty="0"/>
              <a:t> M, </a:t>
            </a:r>
            <a:r>
              <a:rPr lang="en-GB" sz="1400" dirty="0" err="1"/>
              <a:t>Erda</a:t>
            </a:r>
            <a:r>
              <a:rPr lang="en-GB" sz="1400" dirty="0"/>
              <a:t> L, </a:t>
            </a:r>
            <a:r>
              <a:rPr lang="en-GB" sz="1400" dirty="0" err="1"/>
              <a:t>Mamo</a:t>
            </a:r>
            <a:r>
              <a:rPr lang="en-GB" sz="1400" dirty="0"/>
              <a:t> T, Van Bo N, </a:t>
            </a:r>
            <a:r>
              <a:rPr lang="en-GB" sz="1400" dirty="0" err="1"/>
              <a:t>Nobre</a:t>
            </a:r>
            <a:r>
              <a:rPr lang="en-GB" sz="1400" dirty="0"/>
              <a:t> CA, Scholes R, Sharma R, </a:t>
            </a:r>
            <a:r>
              <a:rPr lang="en-GB" sz="1400" dirty="0" err="1"/>
              <a:t>Wakhungu</a:t>
            </a:r>
            <a:r>
              <a:rPr lang="en-GB" sz="1400" dirty="0"/>
              <a:t> J. 2012. </a:t>
            </a:r>
            <a:r>
              <a:rPr lang="en-GB" sz="1400" i="1" dirty="0"/>
              <a:t>Achieving food security in the face of climate change: Final report from the Commission on Sustainable Agriculture and Climate Change. CGIAR Research Program on Climate Change, Agriculture and Food Security (CCAFS). </a:t>
            </a:r>
            <a:r>
              <a:rPr lang="en-GB" sz="1400" dirty="0"/>
              <a:t>Copenhagen, Denmark.</a:t>
            </a:r>
          </a:p>
        </p:txBody>
      </p:sp>
      <p:sp>
        <p:nvSpPr>
          <p:cNvPr id="3" name="Title 2"/>
          <p:cNvSpPr>
            <a:spLocks noGrp="1"/>
          </p:cNvSpPr>
          <p:nvPr>
            <p:ph type="title"/>
          </p:nvPr>
        </p:nvSpPr>
        <p:spPr>
          <a:xfrm>
            <a:off x="457200" y="-243408"/>
            <a:ext cx="8229600" cy="1143000"/>
          </a:xfrm>
        </p:spPr>
        <p:txBody>
          <a:bodyPr>
            <a:normAutofit/>
          </a:bodyPr>
          <a:lstStyle/>
          <a:p>
            <a:r>
              <a:rPr lang="en-GB" sz="2800" dirty="0"/>
              <a:t>LIKELY SITUATION IN 2050</a:t>
            </a:r>
          </a:p>
        </p:txBody>
      </p:sp>
      <p:sp>
        <p:nvSpPr>
          <p:cNvPr id="5" name="TextBox 4"/>
          <p:cNvSpPr txBox="1"/>
          <p:nvPr/>
        </p:nvSpPr>
        <p:spPr>
          <a:xfrm>
            <a:off x="2915816" y="4952201"/>
            <a:ext cx="1368152" cy="276999"/>
          </a:xfrm>
          <a:prstGeom prst="rect">
            <a:avLst/>
          </a:prstGeom>
          <a:noFill/>
        </p:spPr>
        <p:txBody>
          <a:bodyPr wrap="square" rtlCol="0">
            <a:spAutoFit/>
          </a:bodyPr>
          <a:lstStyle/>
          <a:p>
            <a:r>
              <a:rPr lang="en-GB" sz="1200" dirty="0"/>
              <a:t>Lower productivity</a:t>
            </a:r>
          </a:p>
        </p:txBody>
      </p:sp>
      <p:sp>
        <p:nvSpPr>
          <p:cNvPr id="7" name="TextBox 6"/>
          <p:cNvSpPr txBox="1"/>
          <p:nvPr/>
        </p:nvSpPr>
        <p:spPr>
          <a:xfrm>
            <a:off x="5652120" y="4952201"/>
            <a:ext cx="1512168" cy="276999"/>
          </a:xfrm>
          <a:prstGeom prst="rect">
            <a:avLst/>
          </a:prstGeom>
          <a:noFill/>
        </p:spPr>
        <p:txBody>
          <a:bodyPr wrap="square" rtlCol="0">
            <a:spAutoFit/>
          </a:bodyPr>
          <a:lstStyle/>
          <a:p>
            <a:r>
              <a:rPr lang="en-GB" sz="1200" dirty="0"/>
              <a:t>Higher productivity</a:t>
            </a:r>
          </a:p>
        </p:txBody>
      </p:sp>
    </p:spTree>
    <p:extLst>
      <p:ext uri="{BB962C8B-B14F-4D97-AF65-F5344CB8AC3E}">
        <p14:creationId xmlns:p14="http://schemas.microsoft.com/office/powerpoint/2010/main" val="1179647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6136" y="50369"/>
            <a:ext cx="3240360" cy="21544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11560" y="404664"/>
            <a:ext cx="5400600" cy="1143000"/>
          </a:xfrm>
        </p:spPr>
        <p:txBody>
          <a:bodyPr>
            <a:noAutofit/>
          </a:bodyPr>
          <a:lstStyle/>
          <a:p>
            <a:pPr algn="l"/>
            <a:r>
              <a:rPr lang="en-GB" sz="3200" dirty="0">
                <a:solidFill>
                  <a:schemeClr val="bg1"/>
                </a:solidFill>
              </a:rPr>
              <a:t>HISTORICALLY, AGRICULTURAL</a:t>
            </a:r>
            <a:br>
              <a:rPr lang="en-GB" sz="3200" dirty="0">
                <a:solidFill>
                  <a:schemeClr val="bg1"/>
                </a:solidFill>
              </a:rPr>
            </a:br>
            <a:r>
              <a:rPr lang="en-GB" sz="3200" dirty="0">
                <a:solidFill>
                  <a:schemeClr val="bg1"/>
                </a:solidFill>
              </a:rPr>
              <a:t>CIVILISATIONS HAVE OFTEN ‘COLLAPSED’</a:t>
            </a:r>
          </a:p>
        </p:txBody>
      </p:sp>
      <p:sp>
        <p:nvSpPr>
          <p:cNvPr id="3" name="Content Placeholder 2"/>
          <p:cNvSpPr>
            <a:spLocks noGrp="1"/>
          </p:cNvSpPr>
          <p:nvPr>
            <p:ph idx="1"/>
          </p:nvPr>
        </p:nvSpPr>
        <p:spPr>
          <a:xfrm>
            <a:off x="179512" y="1988840"/>
            <a:ext cx="8229600" cy="4997152"/>
          </a:xfrm>
        </p:spPr>
        <p:txBody>
          <a:bodyPr>
            <a:normAutofit/>
          </a:bodyPr>
          <a:lstStyle/>
          <a:p>
            <a:r>
              <a:rPr lang="en-GB" dirty="0">
                <a:solidFill>
                  <a:schemeClr val="bg1"/>
                </a:solidFill>
              </a:rPr>
              <a:t>Many possible mechanisms of collapse</a:t>
            </a:r>
          </a:p>
          <a:p>
            <a:r>
              <a:rPr lang="en-GB" dirty="0">
                <a:solidFill>
                  <a:schemeClr val="bg1"/>
                </a:solidFill>
              </a:rPr>
              <a:t>But very often they simply overreach their resources relative to growing populations</a:t>
            </a:r>
          </a:p>
          <a:p>
            <a:r>
              <a:rPr lang="en-GB" dirty="0">
                <a:solidFill>
                  <a:schemeClr val="bg1"/>
                </a:solidFill>
              </a:rPr>
              <a:t>Depleted and damaged resources  lead to vulnerable food supplies </a:t>
            </a:r>
          </a:p>
          <a:p>
            <a:pPr lvl="1"/>
            <a:r>
              <a:rPr lang="en-GB" dirty="0">
                <a:solidFill>
                  <a:schemeClr val="bg1"/>
                </a:solidFill>
              </a:rPr>
              <a:t>eventually pushed to breaking point by some external event</a:t>
            </a:r>
          </a:p>
          <a:p>
            <a:r>
              <a:rPr lang="en-GB" dirty="0">
                <a:solidFill>
                  <a:schemeClr val="bg1"/>
                </a:solidFill>
              </a:rPr>
              <a:t>Such collective malign outcomes were often hard to foresee, plan for, and forestall</a:t>
            </a:r>
          </a:p>
        </p:txBody>
      </p:sp>
    </p:spTree>
    <p:extLst>
      <p:ext uri="{BB962C8B-B14F-4D97-AF65-F5344CB8AC3E}">
        <p14:creationId xmlns:p14="http://schemas.microsoft.com/office/powerpoint/2010/main" val="1090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COULD IT HAPPEN NOW?</a:t>
            </a:r>
          </a:p>
        </p:txBody>
      </p:sp>
      <p:sp>
        <p:nvSpPr>
          <p:cNvPr id="3" name="Content Placeholder 2"/>
          <p:cNvSpPr>
            <a:spLocks noGrp="1"/>
          </p:cNvSpPr>
          <p:nvPr>
            <p:ph idx="1"/>
          </p:nvPr>
        </p:nvSpPr>
        <p:spPr/>
        <p:txBody>
          <a:bodyPr/>
          <a:lstStyle/>
          <a:p>
            <a:r>
              <a:rPr lang="en-GB" dirty="0">
                <a:solidFill>
                  <a:schemeClr val="bg1"/>
                </a:solidFill>
              </a:rPr>
              <a:t>We now have a globalised agrarian civilisation</a:t>
            </a:r>
          </a:p>
          <a:p>
            <a:r>
              <a:rPr lang="en-GB" dirty="0">
                <a:solidFill>
                  <a:schemeClr val="bg1"/>
                </a:solidFill>
              </a:rPr>
              <a:t>Is it safe from collapse?</a:t>
            </a:r>
          </a:p>
          <a:p>
            <a:r>
              <a:rPr lang="en-GB" dirty="0">
                <a:solidFill>
                  <a:schemeClr val="bg1"/>
                </a:solidFill>
              </a:rPr>
              <a:t>Better technology, means of foresight</a:t>
            </a:r>
          </a:p>
          <a:p>
            <a:r>
              <a:rPr lang="en-GB" dirty="0">
                <a:solidFill>
                  <a:schemeClr val="bg1"/>
                </a:solidFill>
              </a:rPr>
              <a:t>‘Selective collapses’ perhaps more likely</a:t>
            </a:r>
          </a:p>
          <a:p>
            <a:r>
              <a:rPr lang="en-GB" sz="2800" dirty="0">
                <a:solidFill>
                  <a:schemeClr val="bg1"/>
                </a:solidFill>
              </a:rPr>
              <a:t>Historically, stratified societies sometimes survived collapses by ‘sequestering mortality in the lower classes’ </a:t>
            </a:r>
            <a:r>
              <a:rPr lang="en-GB" sz="1500" dirty="0">
                <a:solidFill>
                  <a:schemeClr val="bg1"/>
                </a:solidFill>
              </a:rPr>
              <a:t>Rogers DS, Deshpande O, Feldman MW (2011) The Spread of Inequality. </a:t>
            </a:r>
            <a:r>
              <a:rPr lang="en-GB" sz="1500" dirty="0" err="1">
                <a:solidFill>
                  <a:schemeClr val="bg1"/>
                </a:solidFill>
              </a:rPr>
              <a:t>PLoS</a:t>
            </a:r>
            <a:r>
              <a:rPr lang="en-GB" sz="1500" dirty="0">
                <a:solidFill>
                  <a:schemeClr val="bg1"/>
                </a:solidFill>
              </a:rPr>
              <a:t> ONE 6(9): e24683. doi:10.1371/journal.pone.0024683</a:t>
            </a:r>
            <a:endParaRPr lang="en-GB" sz="1200" dirty="0">
              <a:solidFill>
                <a:schemeClr val="bg1"/>
              </a:solidFill>
            </a:endParaRPr>
          </a:p>
          <a:p>
            <a:endParaRPr lang="en-GB" dirty="0"/>
          </a:p>
        </p:txBody>
      </p:sp>
    </p:spTree>
    <p:extLst>
      <p:ext uri="{BB962C8B-B14F-4D97-AF65-F5344CB8AC3E}">
        <p14:creationId xmlns:p14="http://schemas.microsoft.com/office/powerpoint/2010/main" val="331997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food mountain">
            <a:extLst>
              <a:ext uri="{FF2B5EF4-FFF2-40B4-BE49-F238E27FC236}">
                <a16:creationId xmlns:a16="http://schemas.microsoft.com/office/drawing/2014/main" id="{5901A1C5-AD46-46D3-A612-62FFA997677C}"/>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0" y="708"/>
            <a:ext cx="9144000" cy="68101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0476A09-16A2-4313-87DC-1036FA457AE0}"/>
              </a:ext>
            </a:extLst>
          </p:cNvPr>
          <p:cNvSpPr>
            <a:spLocks noGrp="1"/>
          </p:cNvSpPr>
          <p:nvPr>
            <p:ph idx="1"/>
          </p:nvPr>
        </p:nvSpPr>
        <p:spPr>
          <a:xfrm>
            <a:off x="1110136" y="2526392"/>
            <a:ext cx="8003232" cy="4525963"/>
          </a:xfrm>
        </p:spPr>
        <p:txBody>
          <a:bodyPr>
            <a:normAutofit/>
          </a:bodyPr>
          <a:lstStyle/>
          <a:p>
            <a:r>
              <a:rPr lang="en-GB" sz="4000" dirty="0">
                <a:solidFill>
                  <a:schemeClr val="bg1"/>
                </a:solidFill>
              </a:rPr>
              <a:t>Absolute sufficiency, or food quality</a:t>
            </a:r>
          </a:p>
          <a:p>
            <a:r>
              <a:rPr lang="en-GB" sz="4000" dirty="0">
                <a:solidFill>
                  <a:schemeClr val="bg1"/>
                </a:solidFill>
              </a:rPr>
              <a:t>Mass insufficiency (famines) or inadequate supplies for smaller groups/individuals</a:t>
            </a:r>
          </a:p>
          <a:p>
            <a:r>
              <a:rPr lang="en-GB" sz="4000" dirty="0">
                <a:solidFill>
                  <a:schemeClr val="bg1"/>
                </a:solidFill>
              </a:rPr>
              <a:t>World or UK</a:t>
            </a:r>
          </a:p>
        </p:txBody>
      </p:sp>
      <p:sp>
        <p:nvSpPr>
          <p:cNvPr id="2" name="Title 1">
            <a:extLst>
              <a:ext uri="{FF2B5EF4-FFF2-40B4-BE49-F238E27FC236}">
                <a16:creationId xmlns:a16="http://schemas.microsoft.com/office/drawing/2014/main" id="{81F5B7C6-3317-45AF-8B53-52486ACBAF37}"/>
              </a:ext>
            </a:extLst>
          </p:cNvPr>
          <p:cNvSpPr>
            <a:spLocks noGrp="1"/>
          </p:cNvSpPr>
          <p:nvPr>
            <p:ph type="title"/>
          </p:nvPr>
        </p:nvSpPr>
        <p:spPr/>
        <p:txBody>
          <a:bodyPr>
            <a:noAutofit/>
          </a:bodyPr>
          <a:lstStyle/>
          <a:p>
            <a:r>
              <a:rPr lang="en-GB" sz="3200" dirty="0">
                <a:solidFill>
                  <a:schemeClr val="bg1"/>
                </a:solidFill>
                <a:effectLst>
                  <a:outerShdw blurRad="38100" dist="38100" dir="2700000" algn="tl">
                    <a:srgbClr val="000000">
                      <a:alpha val="43137"/>
                    </a:srgbClr>
                  </a:outerShdw>
                </a:effectLst>
              </a:rPr>
              <a:t>WHAT DOES ‘FOOD SECURITY’ REALLY MEAN?</a:t>
            </a:r>
          </a:p>
        </p:txBody>
      </p:sp>
    </p:spTree>
    <p:extLst>
      <p:ext uri="{BB962C8B-B14F-4D97-AF65-F5344CB8AC3E}">
        <p14:creationId xmlns:p14="http://schemas.microsoft.com/office/powerpoint/2010/main" val="35828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rish famine">
            <a:extLst>
              <a:ext uri="{FF2B5EF4-FFF2-40B4-BE49-F238E27FC236}">
                <a16:creationId xmlns:a16="http://schemas.microsoft.com/office/drawing/2014/main" id="{7203EC48-8D4F-4783-ADA0-E4CC3BF207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0" y="0"/>
            <a:ext cx="9139315" cy="6861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solidFill>
                  <a:schemeClr val="bg1"/>
                </a:solidFill>
              </a:rPr>
              <a:t>THE IRISH FAMINE</a:t>
            </a:r>
          </a:p>
        </p:txBody>
      </p:sp>
      <p:sp>
        <p:nvSpPr>
          <p:cNvPr id="3" name="Content Placeholder 2"/>
          <p:cNvSpPr>
            <a:spLocks noGrp="1"/>
          </p:cNvSpPr>
          <p:nvPr>
            <p:ph idx="1"/>
          </p:nvPr>
        </p:nvSpPr>
        <p:spPr/>
        <p:txBody>
          <a:bodyPr/>
          <a:lstStyle/>
          <a:p>
            <a:r>
              <a:rPr lang="en-GB" dirty="0">
                <a:solidFill>
                  <a:schemeClr val="bg1"/>
                </a:solidFill>
              </a:rPr>
              <a:t>Peasant culture, self-provision</a:t>
            </a:r>
          </a:p>
          <a:p>
            <a:r>
              <a:rPr lang="en-GB" dirty="0">
                <a:solidFill>
                  <a:schemeClr val="bg1"/>
                </a:solidFill>
              </a:rPr>
              <a:t>Reliance on one crop</a:t>
            </a:r>
          </a:p>
          <a:p>
            <a:r>
              <a:rPr lang="en-GB" dirty="0">
                <a:solidFill>
                  <a:schemeClr val="bg1"/>
                </a:solidFill>
              </a:rPr>
              <a:t>No general provision for emergency relief or sharing available food</a:t>
            </a:r>
          </a:p>
          <a:p>
            <a:r>
              <a:rPr lang="en-GB" dirty="0">
                <a:solidFill>
                  <a:schemeClr val="bg1"/>
                </a:solidFill>
              </a:rPr>
              <a:t>Prices were high, and people simply could not afford to buy food</a:t>
            </a:r>
          </a:p>
          <a:p>
            <a:r>
              <a:rPr lang="en-GB" dirty="0">
                <a:solidFill>
                  <a:schemeClr val="bg1"/>
                </a:solidFill>
              </a:rPr>
              <a:t>‘Starvation amid plenty’</a:t>
            </a:r>
          </a:p>
          <a:p>
            <a:r>
              <a:rPr lang="en-GB" dirty="0">
                <a:solidFill>
                  <a:schemeClr val="bg1"/>
                </a:solidFill>
              </a:rPr>
              <a:t>It couldn’t happen now….?</a:t>
            </a:r>
          </a:p>
        </p:txBody>
      </p:sp>
    </p:spTree>
    <p:extLst>
      <p:ext uri="{BB962C8B-B14F-4D97-AF65-F5344CB8AC3E}">
        <p14:creationId xmlns:p14="http://schemas.microsoft.com/office/powerpoint/2010/main" val="199635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654" y="692696"/>
            <a:ext cx="4690864" cy="1143000"/>
          </a:xfrm>
        </p:spPr>
        <p:txBody>
          <a:bodyPr>
            <a:normAutofit/>
          </a:bodyPr>
          <a:lstStyle/>
          <a:p>
            <a:r>
              <a:rPr lang="en-GB" dirty="0"/>
              <a:t>THE UK TODAY</a:t>
            </a:r>
          </a:p>
        </p:txBody>
      </p:sp>
      <p:sp>
        <p:nvSpPr>
          <p:cNvPr id="3" name="Content Placeholder 2"/>
          <p:cNvSpPr>
            <a:spLocks noGrp="1"/>
          </p:cNvSpPr>
          <p:nvPr>
            <p:ph idx="1"/>
          </p:nvPr>
        </p:nvSpPr>
        <p:spPr>
          <a:xfrm>
            <a:off x="323528" y="2347409"/>
            <a:ext cx="8229600" cy="4525963"/>
          </a:xfrm>
        </p:spPr>
        <p:txBody>
          <a:bodyPr/>
          <a:lstStyle/>
          <a:p>
            <a:r>
              <a:rPr lang="en-GB" dirty="0"/>
              <a:t>UK produces about 55% of its own food, including most ‘staples’</a:t>
            </a:r>
          </a:p>
          <a:p>
            <a:r>
              <a:rPr lang="en-GB" dirty="0"/>
              <a:t>Could easily do far more, but it is often cheaper to import</a:t>
            </a:r>
          </a:p>
          <a:p>
            <a:r>
              <a:rPr lang="en-GB" dirty="0"/>
              <a:t>Excellent infrastructure and distribution system</a:t>
            </a:r>
          </a:p>
          <a:p>
            <a:r>
              <a:rPr lang="en-GB" dirty="0"/>
              <a:t>Typical households spend 11% on food and drink (compare 5% energy, 14% transport)</a:t>
            </a:r>
          </a:p>
        </p:txBody>
      </p:sp>
      <p:pic>
        <p:nvPicPr>
          <p:cNvPr id="6146" name="Picture 2" descr="Image result for UK farming">
            <a:extLst>
              <a:ext uri="{FF2B5EF4-FFF2-40B4-BE49-F238E27FC236}">
                <a16:creationId xmlns:a16="http://schemas.microsoft.com/office/drawing/2014/main" id="{F7CF8F5E-55C8-465A-91B8-D472A18A0E0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43178" y="0"/>
            <a:ext cx="3600822" cy="224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0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UK farming">
            <a:extLst>
              <a:ext uri="{FF2B5EF4-FFF2-40B4-BE49-F238E27FC236}">
                <a16:creationId xmlns:a16="http://schemas.microsoft.com/office/drawing/2014/main" id="{5F796E04-D67B-4C98-9000-CA71222369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8803" y="1"/>
            <a:ext cx="920280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en-GB" dirty="0">
                <a:solidFill>
                  <a:srgbClr val="FFFF00"/>
                </a:solidFill>
                <a:effectLst>
                  <a:outerShdw blurRad="38100" dist="38100" dir="2700000" algn="tl">
                    <a:srgbClr val="000000">
                      <a:alpha val="43137"/>
                    </a:srgbClr>
                  </a:outerShdw>
                </a:effectLst>
              </a:rPr>
              <a:t>COULD THE UK FEED ITSELF?</a:t>
            </a:r>
          </a:p>
        </p:txBody>
      </p:sp>
      <p:sp>
        <p:nvSpPr>
          <p:cNvPr id="4" name="Content Placeholder 3"/>
          <p:cNvSpPr>
            <a:spLocks noGrp="1"/>
          </p:cNvSpPr>
          <p:nvPr>
            <p:ph idx="1"/>
          </p:nvPr>
        </p:nvSpPr>
        <p:spPr>
          <a:xfrm>
            <a:off x="457200" y="1417638"/>
            <a:ext cx="8229600" cy="5069160"/>
          </a:xfrm>
        </p:spPr>
        <p:txBody>
          <a:bodyPr>
            <a:normAutofit lnSpcReduction="10000"/>
          </a:bodyPr>
          <a:lstStyle/>
          <a:p>
            <a:r>
              <a:rPr lang="en-GB" dirty="0">
                <a:solidFill>
                  <a:schemeClr val="bg1"/>
                </a:solidFill>
                <a:effectLst>
                  <a:outerShdw blurRad="38100" dist="38100" dir="2700000" algn="tl">
                    <a:srgbClr val="000000">
                      <a:alpha val="43137"/>
                    </a:srgbClr>
                  </a:outerShdw>
                </a:effectLst>
              </a:rPr>
              <a:t>Question first asked by </a:t>
            </a:r>
            <a:r>
              <a:rPr lang="en-GB" dirty="0" err="1">
                <a:solidFill>
                  <a:schemeClr val="bg1"/>
                </a:solidFill>
                <a:effectLst>
                  <a:outerShdw blurRad="38100" dist="38100" dir="2700000" algn="tl">
                    <a:srgbClr val="000000">
                      <a:alpha val="43137"/>
                    </a:srgbClr>
                  </a:outerShdw>
                </a:effectLst>
              </a:rPr>
              <a:t>Mellanby</a:t>
            </a:r>
            <a:r>
              <a:rPr lang="en-GB" dirty="0">
                <a:solidFill>
                  <a:schemeClr val="bg1"/>
                </a:solidFill>
                <a:effectLst>
                  <a:outerShdw blurRad="38100" dist="38100" dir="2700000" algn="tl">
                    <a:srgbClr val="000000">
                      <a:alpha val="43137"/>
                    </a:srgbClr>
                  </a:outerShdw>
                </a:effectLst>
              </a:rPr>
              <a:t> in 1966</a:t>
            </a:r>
          </a:p>
          <a:p>
            <a:r>
              <a:rPr lang="en-GB" dirty="0">
                <a:solidFill>
                  <a:schemeClr val="bg1"/>
                </a:solidFill>
                <a:effectLst>
                  <a:outerShdw blurRad="38100" dist="38100" dir="2700000" algn="tl">
                    <a:srgbClr val="000000">
                      <a:alpha val="43137"/>
                    </a:srgbClr>
                  </a:outerShdw>
                </a:effectLst>
              </a:rPr>
              <a:t>Answer, yes with minor changes of diet</a:t>
            </a:r>
          </a:p>
          <a:p>
            <a:r>
              <a:rPr lang="en-GB" dirty="0">
                <a:solidFill>
                  <a:schemeClr val="bg1"/>
                </a:solidFill>
                <a:effectLst>
                  <a:outerShdw blurRad="38100" dist="38100" dir="2700000" algn="tl">
                    <a:srgbClr val="000000">
                      <a:alpha val="43137"/>
                    </a:srgbClr>
                  </a:outerShdw>
                </a:effectLst>
              </a:rPr>
              <a:t>Revisited by </a:t>
            </a:r>
            <a:r>
              <a:rPr lang="en-GB" dirty="0" err="1">
                <a:solidFill>
                  <a:schemeClr val="bg1"/>
                </a:solidFill>
                <a:effectLst>
                  <a:outerShdw blurRad="38100" dist="38100" dir="2700000" algn="tl">
                    <a:srgbClr val="000000">
                      <a:alpha val="43137"/>
                    </a:srgbClr>
                  </a:outerShdw>
                </a:effectLst>
              </a:rPr>
              <a:t>Fairlie</a:t>
            </a:r>
            <a:r>
              <a:rPr lang="en-GB" dirty="0">
                <a:solidFill>
                  <a:schemeClr val="bg1"/>
                </a:solidFill>
                <a:effectLst>
                  <a:outerShdw blurRad="38100" dist="38100" dir="2700000" algn="tl">
                    <a:srgbClr val="000000">
                      <a:alpha val="43137"/>
                    </a:srgbClr>
                  </a:outerShdw>
                </a:effectLst>
              </a:rPr>
              <a:t> in 2009; ZCB in 2010</a:t>
            </a:r>
          </a:p>
          <a:p>
            <a:r>
              <a:rPr lang="en-GB" dirty="0">
                <a:solidFill>
                  <a:schemeClr val="bg1"/>
                </a:solidFill>
                <a:effectLst>
                  <a:outerShdw blurRad="38100" dist="38100" dir="2700000" algn="tl">
                    <a:srgbClr val="000000">
                      <a:alpha val="43137"/>
                    </a:srgbClr>
                  </a:outerShdw>
                </a:effectLst>
              </a:rPr>
              <a:t>Answer: again yes, and gets easier in proportion to livestock reduction</a:t>
            </a:r>
          </a:p>
          <a:p>
            <a:r>
              <a:rPr lang="en-GB" dirty="0">
                <a:solidFill>
                  <a:schemeClr val="bg1"/>
                </a:solidFill>
                <a:effectLst>
                  <a:outerShdw blurRad="38100" dist="38100" dir="2700000" algn="tl">
                    <a:srgbClr val="000000">
                      <a:alpha val="43137"/>
                    </a:srgbClr>
                  </a:outerShdw>
                </a:effectLst>
              </a:rPr>
              <a:t>Yields have improved greatly, even since the 60s, and could still further, perhaps with reduced inputs</a:t>
            </a:r>
          </a:p>
          <a:p>
            <a:r>
              <a:rPr lang="en-GB" dirty="0">
                <a:solidFill>
                  <a:schemeClr val="bg1"/>
                </a:solidFill>
                <a:effectLst>
                  <a:outerShdw blurRad="38100" dist="38100" dir="2700000" algn="tl">
                    <a:srgbClr val="000000">
                      <a:alpha val="43137"/>
                    </a:srgbClr>
                  </a:outerShdw>
                </a:effectLst>
              </a:rPr>
              <a:t>There is a serious question about whether the UK should be a net </a:t>
            </a:r>
            <a:r>
              <a:rPr lang="en-GB" i="1" dirty="0">
                <a:solidFill>
                  <a:schemeClr val="bg1"/>
                </a:solidFill>
                <a:effectLst>
                  <a:outerShdw blurRad="38100" dist="38100" dir="2700000" algn="tl">
                    <a:srgbClr val="000000">
                      <a:alpha val="43137"/>
                    </a:srgbClr>
                  </a:outerShdw>
                </a:effectLst>
              </a:rPr>
              <a:t>exporter</a:t>
            </a:r>
            <a:r>
              <a:rPr lang="en-GB" dirty="0">
                <a:solidFill>
                  <a:schemeClr val="bg1"/>
                </a:solidFill>
                <a:effectLst>
                  <a:outerShdw blurRad="38100" dist="38100" dir="2700000" algn="tl">
                    <a:srgbClr val="000000">
                      <a:alpha val="43137"/>
                    </a:srgbClr>
                  </a:outerShdw>
                </a:effectLst>
              </a:rPr>
              <a:t> of food</a:t>
            </a:r>
          </a:p>
        </p:txBody>
      </p:sp>
    </p:spTree>
    <p:extLst>
      <p:ext uri="{BB962C8B-B14F-4D97-AF65-F5344CB8AC3E}">
        <p14:creationId xmlns:p14="http://schemas.microsoft.com/office/powerpoint/2010/main" val="33567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COULD THREATEN UK FOOD SECURITY IN NEXT TEN YEARS?</a:t>
            </a:r>
          </a:p>
        </p:txBody>
      </p:sp>
      <p:sp>
        <p:nvSpPr>
          <p:cNvPr id="3" name="Content Placeholder 2"/>
          <p:cNvSpPr>
            <a:spLocks noGrp="1"/>
          </p:cNvSpPr>
          <p:nvPr>
            <p:ph idx="1"/>
          </p:nvPr>
        </p:nvSpPr>
        <p:spPr/>
        <p:txBody>
          <a:bodyPr>
            <a:normAutofit/>
          </a:bodyPr>
          <a:lstStyle/>
          <a:p>
            <a:r>
              <a:rPr lang="en-GB" dirty="0"/>
              <a:t>Probably not much</a:t>
            </a:r>
          </a:p>
          <a:p>
            <a:r>
              <a:rPr lang="en-GB" dirty="0"/>
              <a:t>More ‘anxiety’ or inconvenience than threats to life and limb</a:t>
            </a:r>
          </a:p>
          <a:p>
            <a:r>
              <a:rPr lang="en-GB" dirty="0"/>
              <a:t>Prices might vary surprisingly</a:t>
            </a:r>
          </a:p>
          <a:p>
            <a:r>
              <a:rPr lang="en-GB" dirty="0"/>
              <a:t>Simply import to make good, at a price?</a:t>
            </a:r>
          </a:p>
          <a:p>
            <a:r>
              <a:rPr lang="en-GB" dirty="0"/>
              <a:t>Peak oil?</a:t>
            </a:r>
          </a:p>
        </p:txBody>
      </p:sp>
    </p:spTree>
    <p:extLst>
      <p:ext uri="{BB962C8B-B14F-4D97-AF65-F5344CB8AC3E}">
        <p14:creationId xmlns:p14="http://schemas.microsoft.com/office/powerpoint/2010/main" val="365564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fuelling on field's edge, Hasketo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0"/>
            <a:ext cx="916800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GB" dirty="0">
                <a:solidFill>
                  <a:srgbClr val="FFFF00"/>
                </a:solidFill>
                <a:effectLst>
                  <a:outerShdw blurRad="38100" dist="38100" dir="2700000" algn="tl">
                    <a:srgbClr val="000000">
                      <a:alpha val="43137"/>
                    </a:srgbClr>
                  </a:outerShdw>
                </a:effectLst>
              </a:rPr>
              <a:t>ENERGY AND AGRICULTURE</a:t>
            </a:r>
            <a:br>
              <a:rPr lang="en-GB" dirty="0">
                <a:solidFill>
                  <a:srgbClr val="FFFF00"/>
                </a:solidFill>
                <a:effectLst>
                  <a:outerShdw blurRad="38100" dist="38100" dir="2700000" algn="tl">
                    <a:srgbClr val="000000">
                      <a:alpha val="43137"/>
                    </a:srgbClr>
                  </a:outerShdw>
                </a:effectLst>
              </a:rPr>
            </a:br>
            <a:r>
              <a:rPr lang="en-GB" sz="3100" dirty="0">
                <a:solidFill>
                  <a:srgbClr val="FFFF00"/>
                </a:solidFill>
                <a:effectLst>
                  <a:outerShdw blurRad="38100" dist="38100" dir="2700000" algn="tl">
                    <a:srgbClr val="000000">
                      <a:alpha val="43137"/>
                    </a:srgbClr>
                  </a:outerShdw>
                </a:effectLst>
              </a:rPr>
              <a:t>A PSEUDO-PROBLEM?</a:t>
            </a:r>
          </a:p>
        </p:txBody>
      </p:sp>
      <p:sp>
        <p:nvSpPr>
          <p:cNvPr id="3" name="Content Placeholder 2"/>
          <p:cNvSpPr>
            <a:spLocks noGrp="1"/>
          </p:cNvSpPr>
          <p:nvPr>
            <p:ph idx="1"/>
          </p:nvPr>
        </p:nvSpPr>
        <p:spPr>
          <a:xfrm>
            <a:off x="457200" y="1960240"/>
            <a:ext cx="8229600" cy="4853136"/>
          </a:xfrm>
        </p:spPr>
        <p:txBody>
          <a:bodyPr>
            <a:normAutofit fontScale="92500" lnSpcReduction="10000"/>
          </a:bodyPr>
          <a:lstStyle/>
          <a:p>
            <a:r>
              <a:rPr lang="en-GB" dirty="0">
                <a:solidFill>
                  <a:schemeClr val="bg1"/>
                </a:solidFill>
                <a:effectLst>
                  <a:outerShdw blurRad="38100" dist="38100" dir="2700000" algn="tl">
                    <a:srgbClr val="000000">
                      <a:alpha val="43137"/>
                    </a:srgbClr>
                  </a:outerShdw>
                </a:effectLst>
              </a:rPr>
              <a:t>Most farms apply more energy to food production than the energy content of the food</a:t>
            </a:r>
          </a:p>
          <a:p>
            <a:pPr lvl="1"/>
            <a:r>
              <a:rPr lang="en-GB" dirty="0">
                <a:solidFill>
                  <a:schemeClr val="bg1"/>
                </a:solidFill>
                <a:effectLst>
                  <a:outerShdw blurRad="38100" dist="38100" dir="2700000" algn="tl">
                    <a:srgbClr val="000000">
                      <a:alpha val="43137"/>
                    </a:srgbClr>
                  </a:outerShdw>
                </a:effectLst>
              </a:rPr>
              <a:t>“Eating oil”</a:t>
            </a:r>
          </a:p>
          <a:p>
            <a:r>
              <a:rPr lang="en-GB" dirty="0">
                <a:solidFill>
                  <a:schemeClr val="bg1"/>
                </a:solidFill>
                <a:effectLst>
                  <a:outerShdw blurRad="38100" dist="38100" dir="2700000" algn="tl">
                    <a:srgbClr val="000000">
                      <a:alpha val="43137"/>
                    </a:srgbClr>
                  </a:outerShdw>
                </a:effectLst>
              </a:rPr>
              <a:t>Is this a problem?</a:t>
            </a:r>
          </a:p>
          <a:p>
            <a:r>
              <a:rPr lang="en-GB" dirty="0">
                <a:solidFill>
                  <a:schemeClr val="bg1"/>
                </a:solidFill>
                <a:effectLst>
                  <a:outerShdw blurRad="38100" dist="38100" dir="2700000" algn="tl">
                    <a:srgbClr val="000000">
                      <a:alpha val="43137"/>
                    </a:srgbClr>
                  </a:outerShdw>
                </a:effectLst>
              </a:rPr>
              <a:t>Total energy consumption of the UK </a:t>
            </a:r>
            <a:r>
              <a:rPr lang="en-GB" dirty="0" err="1">
                <a:solidFill>
                  <a:schemeClr val="bg1"/>
                </a:solidFill>
                <a:effectLst>
                  <a:outerShdw blurRad="38100" dist="38100" dir="2700000" algn="tl">
                    <a:srgbClr val="000000">
                      <a:alpha val="43137"/>
                    </a:srgbClr>
                  </a:outerShdw>
                </a:effectLst>
              </a:rPr>
              <a:t>ag</a:t>
            </a:r>
            <a:r>
              <a:rPr lang="en-GB" dirty="0">
                <a:solidFill>
                  <a:schemeClr val="bg1"/>
                </a:solidFill>
                <a:effectLst>
                  <a:outerShdw blurRad="38100" dist="38100" dir="2700000" algn="tl">
                    <a:srgbClr val="000000">
                      <a:alpha val="43137"/>
                    </a:srgbClr>
                  </a:outerShdw>
                </a:effectLst>
              </a:rPr>
              <a:t> sector (~150PJ) is about 1.5% of the whole (~10EJ)</a:t>
            </a:r>
          </a:p>
          <a:p>
            <a:r>
              <a:rPr lang="en-GB" dirty="0">
                <a:solidFill>
                  <a:schemeClr val="bg1"/>
                </a:solidFill>
                <a:effectLst>
                  <a:outerShdw blurRad="38100" dist="38100" dir="2700000" algn="tl">
                    <a:srgbClr val="000000">
                      <a:alpha val="43137"/>
                    </a:srgbClr>
                  </a:outerShdw>
                </a:effectLst>
              </a:rPr>
              <a:t>Most of this is in ‘inputs’ such as fertiliser</a:t>
            </a:r>
          </a:p>
          <a:p>
            <a:r>
              <a:rPr lang="en-GB" dirty="0">
                <a:solidFill>
                  <a:schemeClr val="bg1"/>
                </a:solidFill>
                <a:effectLst>
                  <a:outerShdw blurRad="38100" dist="38100" dir="2700000" algn="tl">
                    <a:srgbClr val="000000">
                      <a:alpha val="43137"/>
                    </a:srgbClr>
                  </a:outerShdw>
                </a:effectLst>
              </a:rPr>
              <a:t>Actual on-farm energy is small</a:t>
            </a:r>
          </a:p>
          <a:p>
            <a:r>
              <a:rPr lang="en-GB" dirty="0">
                <a:solidFill>
                  <a:schemeClr val="bg1"/>
                </a:solidFill>
                <a:effectLst>
                  <a:outerShdw blurRad="38100" dist="38100" dir="2700000" algn="tl">
                    <a:srgbClr val="000000">
                      <a:alpha val="43137"/>
                    </a:srgbClr>
                  </a:outerShdw>
                </a:effectLst>
              </a:rPr>
              <a:t>If there were food shortages, agriculture would certainly be prioritised</a:t>
            </a:r>
          </a:p>
          <a:p>
            <a:pPr lvl="1"/>
            <a:endParaRPr lang="en-GB" dirty="0"/>
          </a:p>
        </p:txBody>
      </p:sp>
    </p:spTree>
    <p:extLst>
      <p:ext uri="{BB962C8B-B14F-4D97-AF65-F5344CB8AC3E}">
        <p14:creationId xmlns:p14="http://schemas.microsoft.com/office/powerpoint/2010/main" val="168787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fontScale="90000"/>
          </a:bodyPr>
          <a:lstStyle/>
          <a:p>
            <a:r>
              <a:rPr lang="en-GB" dirty="0"/>
              <a:t>BUT IMAGINE A WORST-CASE</a:t>
            </a:r>
            <a:br>
              <a:rPr lang="en-GB" dirty="0"/>
            </a:br>
            <a:r>
              <a:rPr lang="en-GB" dirty="0"/>
              <a:t>Simultaneous occurrence of:</a:t>
            </a:r>
          </a:p>
        </p:txBody>
      </p:sp>
      <p:sp>
        <p:nvSpPr>
          <p:cNvPr id="3" name="Content Placeholder 2"/>
          <p:cNvSpPr>
            <a:spLocks noGrp="1"/>
          </p:cNvSpPr>
          <p:nvPr>
            <p:ph idx="1"/>
          </p:nvPr>
        </p:nvSpPr>
        <p:spPr>
          <a:xfrm>
            <a:off x="457200" y="1556792"/>
            <a:ext cx="8507288" cy="5301207"/>
          </a:xfrm>
        </p:spPr>
        <p:txBody>
          <a:bodyPr>
            <a:normAutofit fontScale="92500" lnSpcReduction="20000"/>
          </a:bodyPr>
          <a:lstStyle/>
          <a:p>
            <a:r>
              <a:rPr lang="en-GB" dirty="0"/>
              <a:t>Severe droughts in N America, Russia</a:t>
            </a:r>
          </a:p>
          <a:p>
            <a:r>
              <a:rPr lang="en-GB" dirty="0"/>
              <a:t>Storms and weather extremes during UK growing season</a:t>
            </a:r>
          </a:p>
          <a:p>
            <a:r>
              <a:rPr lang="en-GB" dirty="0"/>
              <a:t>Volcanic eruption depresses sunlight, temperatures, crop yields (compare 1816)</a:t>
            </a:r>
          </a:p>
          <a:p>
            <a:r>
              <a:rPr lang="en-GB" dirty="0"/>
              <a:t>Pandemics of disease affect wheat, livestock</a:t>
            </a:r>
          </a:p>
          <a:p>
            <a:r>
              <a:rPr lang="en-GB" dirty="0"/>
              <a:t>Breakdown of computer retail stock-control</a:t>
            </a:r>
          </a:p>
          <a:p>
            <a:pPr lvl="1"/>
            <a:r>
              <a:rPr lang="en-GB" dirty="0"/>
              <a:t>Perhaps assisted by cyber-attack</a:t>
            </a:r>
          </a:p>
          <a:p>
            <a:r>
              <a:rPr lang="en-GB" dirty="0"/>
              <a:t>Delivery drivers strike</a:t>
            </a:r>
          </a:p>
          <a:p>
            <a:r>
              <a:rPr lang="en-GB" dirty="0"/>
              <a:t>Panic buying and hoarding</a:t>
            </a:r>
          </a:p>
          <a:p>
            <a:r>
              <a:rPr lang="en-GB" dirty="0"/>
              <a:t>Acute loss of some ecosystem services</a:t>
            </a:r>
          </a:p>
          <a:p>
            <a:pPr lvl="1"/>
            <a:r>
              <a:rPr lang="en-GB" dirty="0"/>
              <a:t>e.g., pollination, pest control</a:t>
            </a:r>
          </a:p>
        </p:txBody>
      </p:sp>
    </p:spTree>
    <p:extLst>
      <p:ext uri="{BB962C8B-B14F-4D97-AF65-F5344CB8AC3E}">
        <p14:creationId xmlns:p14="http://schemas.microsoft.com/office/powerpoint/2010/main" val="18363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700" dirty="0"/>
              <a:t>A more optimistic scenario:</a:t>
            </a:r>
            <a:br>
              <a:rPr lang="en-GB" sz="2700" dirty="0"/>
            </a:br>
            <a:r>
              <a:rPr lang="en-GB" dirty="0"/>
              <a:t>ZERO-CARBON BRITAIN 2030</a:t>
            </a:r>
          </a:p>
        </p:txBody>
      </p:sp>
      <p:sp>
        <p:nvSpPr>
          <p:cNvPr id="3" name="Content Placeholder 2"/>
          <p:cNvSpPr>
            <a:spLocks noGrp="1"/>
          </p:cNvSpPr>
          <p:nvPr>
            <p:ph idx="1"/>
          </p:nvPr>
        </p:nvSpPr>
        <p:spPr/>
        <p:txBody>
          <a:bodyPr/>
          <a:lstStyle/>
          <a:p>
            <a:r>
              <a:rPr lang="en-GB" dirty="0"/>
              <a:t>An attempt to ‘design’ a sustainable UK</a:t>
            </a:r>
          </a:p>
          <a:p>
            <a:r>
              <a:rPr lang="en-GB" dirty="0"/>
              <a:t>Includes food and land use system designed to reduce impacts on all ‘planetary boundaries’ and improve diet and food security</a:t>
            </a:r>
          </a:p>
          <a:p>
            <a:r>
              <a:rPr lang="en-GB" dirty="0"/>
              <a:t>Too good to be true?</a:t>
            </a:r>
          </a:p>
        </p:txBody>
      </p:sp>
      <p:pic>
        <p:nvPicPr>
          <p:cNvPr id="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b="20491"/>
          <a:stretch>
            <a:fillRect/>
          </a:stretch>
        </p:blipFill>
        <p:spPr bwMode="auto">
          <a:xfrm>
            <a:off x="4716016" y="3861048"/>
            <a:ext cx="4098628" cy="262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1088"/>
            <a:ext cx="7772400" cy="1143000"/>
          </a:xfrm>
        </p:spPr>
        <p:txBody>
          <a:bodyPr/>
          <a:lstStyle/>
          <a:p>
            <a:r>
              <a:rPr lang="en-GB" sz="4000" dirty="0">
                <a:latin typeface="Trebuchet MS" pitchFamily="34" charset="0"/>
              </a:rPr>
              <a:t>THE ZCB SCENARIO CLAIMS TO…</a:t>
            </a:r>
          </a:p>
        </p:txBody>
      </p:sp>
      <p:sp>
        <p:nvSpPr>
          <p:cNvPr id="3" name="Content Placeholder 2"/>
          <p:cNvSpPr>
            <a:spLocks noGrp="1"/>
          </p:cNvSpPr>
          <p:nvPr>
            <p:ph idx="1"/>
          </p:nvPr>
        </p:nvSpPr>
        <p:spPr>
          <a:xfrm>
            <a:off x="323528" y="1266056"/>
            <a:ext cx="8166024" cy="4971256"/>
          </a:xfrm>
        </p:spPr>
        <p:txBody>
          <a:bodyPr/>
          <a:lstStyle/>
          <a:p>
            <a:r>
              <a:rPr lang="en-GB" sz="2800" dirty="0">
                <a:latin typeface="Trebuchet MS" pitchFamily="34" charset="0"/>
              </a:rPr>
              <a:t>Decarbonise the UK economy</a:t>
            </a:r>
          </a:p>
          <a:p>
            <a:pPr lvl="1"/>
            <a:r>
              <a:rPr lang="en-GB" sz="2400" dirty="0">
                <a:latin typeface="Trebuchet MS" pitchFamily="34" charset="0"/>
              </a:rPr>
              <a:t>Providing most of its own sources and sinks</a:t>
            </a:r>
          </a:p>
          <a:p>
            <a:r>
              <a:rPr lang="en-GB" sz="2800" dirty="0">
                <a:latin typeface="Trebuchet MS" pitchFamily="34" charset="0"/>
              </a:rPr>
              <a:t>Reduce N and P excess to sustainable levels</a:t>
            </a:r>
          </a:p>
          <a:p>
            <a:r>
              <a:rPr lang="en-GB" sz="2800" dirty="0">
                <a:latin typeface="Trebuchet MS" pitchFamily="34" charset="0"/>
              </a:rPr>
              <a:t>Conserve regional biodiversity</a:t>
            </a:r>
          </a:p>
          <a:p>
            <a:r>
              <a:rPr lang="en-GB" sz="2800" dirty="0">
                <a:latin typeface="Trebuchet MS" pitchFamily="34" charset="0"/>
              </a:rPr>
              <a:t>Reduce pressure on other regions</a:t>
            </a:r>
          </a:p>
          <a:p>
            <a:r>
              <a:rPr lang="en-GB" sz="2800" dirty="0">
                <a:latin typeface="Trebuchet MS" pitchFamily="34" charset="0"/>
              </a:rPr>
              <a:t>Improve overall diets</a:t>
            </a:r>
          </a:p>
          <a:p>
            <a:r>
              <a:rPr lang="en-GB" sz="2800" dirty="0">
                <a:latin typeface="Trebuchet MS" pitchFamily="34" charset="0"/>
              </a:rPr>
              <a:t>Increase energy security</a:t>
            </a:r>
          </a:p>
          <a:p>
            <a:r>
              <a:rPr lang="en-GB" i="1" dirty="0">
                <a:latin typeface="Trebuchet MS" pitchFamily="34" charset="0"/>
              </a:rPr>
              <a:t>Increase food security</a:t>
            </a:r>
          </a:p>
          <a:p>
            <a:endParaRPr lang="en-GB" dirty="0"/>
          </a:p>
          <a:p>
            <a:endParaRPr lang="en-GB" dirty="0"/>
          </a:p>
        </p:txBody>
      </p:sp>
      <p:pic>
        <p:nvPicPr>
          <p:cNvPr id="4" name="Content Placeholder 7" descr="http://www.stockholmresilience.org/images/18.7cf9c5aa121e17bab42800043477/PB-quantitative-evolution.jpg"/>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4968552" y="3968414"/>
            <a:ext cx="4211960" cy="2700945"/>
          </a:xfrm>
          <a:prstGeom prst="rect">
            <a:avLst/>
          </a:prstGeom>
          <a:noFill/>
          <a:ln>
            <a:noFill/>
          </a:ln>
        </p:spPr>
      </p:pic>
      <p:pic>
        <p:nvPicPr>
          <p:cNvPr id="14342" name="Picture 6" descr="C:\Users\Peter Harper\AppData\Local\Microsoft\Windows\Temporary Internet Files\Content.IE5\INO27PP6\MC90043471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4253" y="5794095"/>
            <a:ext cx="490289" cy="5139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Peter Harper\AppData\Local\Microsoft\Windows\Temporary Internet Files\Content.IE5\INO27PP6\MC90043471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8194" y="4149203"/>
            <a:ext cx="490289" cy="5139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Peter Harper\AppData\Local\Microsoft\Windows\Temporary Internet Files\Content.IE5\INO27PP6\MC90043471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6416" y="5419201"/>
            <a:ext cx="490289" cy="5139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Peter Harper\AppData\Local\Microsoft\Windows\Temporary Internet Files\Content.IE5\INO27PP6\MC90043471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4690" y="3711457"/>
            <a:ext cx="490289" cy="5139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Peter Harper\AppData\Local\Microsoft\Windows\Temporary Internet Files\Content.IE5\INO27PP6\MC90043471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8552" y="5676159"/>
            <a:ext cx="490289" cy="5139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Peter Harper\AppData\Local\Microsoft\Windows\Temporary Internet Files\Content.IE5\INO27PP6\MC90043471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2830" y="6155443"/>
            <a:ext cx="490289" cy="5139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Peter Harper\AppData\Local\Microsoft\Windows\Temporary Internet Files\Content.IE5\INO27PP6\MC90043471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5519" y="6155442"/>
            <a:ext cx="490289" cy="5139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Peter Harper\AppData\Local\Microsoft\Windows\Temporary Internet Files\Content.IE5\INO27PP6\MC900434713[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07233" y="6055097"/>
            <a:ext cx="490289" cy="51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0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eter Harper\Documents\IMAGES\Botanical curiosities\Wsley apple owl.jpg">
            <a:extLst>
              <a:ext uri="{FF2B5EF4-FFF2-40B4-BE49-F238E27FC236}">
                <a16:creationId xmlns:a16="http://schemas.microsoft.com/office/drawing/2014/main" id="{0FEC1000-E92F-4B4B-8371-B8114427F2B0}"/>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p:blipFill>
        <p:spPr bwMode="auto">
          <a:xfrm>
            <a:off x="-742843" y="-23362"/>
            <a:ext cx="10723873" cy="68813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457200" y="44624"/>
            <a:ext cx="8229600" cy="1143000"/>
          </a:xfrm>
        </p:spPr>
        <p:txBody>
          <a:bodyPr>
            <a:noAutofit/>
          </a:bodyPr>
          <a:lstStyle/>
          <a:p>
            <a:r>
              <a:rPr lang="en-GB" sz="3200" dirty="0">
                <a:solidFill>
                  <a:schemeClr val="bg1"/>
                </a:solidFill>
              </a:rPr>
              <a:t>OVERALL PROSPECTS FOR THE UK</a:t>
            </a:r>
            <a:br>
              <a:rPr lang="en-GB" sz="3200" dirty="0">
                <a:solidFill>
                  <a:schemeClr val="bg1"/>
                </a:solidFill>
              </a:rPr>
            </a:br>
            <a:r>
              <a:rPr lang="en-GB" sz="3200" dirty="0">
                <a:solidFill>
                  <a:schemeClr val="bg1"/>
                </a:solidFill>
              </a:rPr>
              <a:t> IN THE ZCB2030 SCENARIO</a:t>
            </a:r>
          </a:p>
        </p:txBody>
      </p:sp>
      <p:sp>
        <p:nvSpPr>
          <p:cNvPr id="7" name="Content Placeholder 6"/>
          <p:cNvSpPr>
            <a:spLocks noGrp="1"/>
          </p:cNvSpPr>
          <p:nvPr>
            <p:ph idx="1"/>
          </p:nvPr>
        </p:nvSpPr>
        <p:spPr>
          <a:xfrm>
            <a:off x="179512" y="1412776"/>
            <a:ext cx="8784976" cy="5661248"/>
          </a:xfrm>
        </p:spPr>
        <p:txBody>
          <a:bodyPr>
            <a:normAutofit fontScale="70000" lnSpcReduction="20000"/>
          </a:bodyPr>
          <a:lstStyle/>
          <a:p>
            <a:pPr>
              <a:spcAft>
                <a:spcPts val="600"/>
              </a:spcAft>
            </a:pPr>
            <a:r>
              <a:rPr lang="en-GB" sz="3400" dirty="0">
                <a:solidFill>
                  <a:schemeClr val="bg1"/>
                </a:solidFill>
              </a:rPr>
              <a:t>There is no question that the UK can ‘feed itself’. It is just a matter of what average diet it adopts, and what else it wants to do with the land.</a:t>
            </a:r>
          </a:p>
          <a:p>
            <a:pPr>
              <a:spcAft>
                <a:spcPts val="600"/>
              </a:spcAft>
            </a:pPr>
            <a:r>
              <a:rPr lang="en-GB" sz="3400" dirty="0">
                <a:solidFill>
                  <a:schemeClr val="bg1"/>
                </a:solidFill>
              </a:rPr>
              <a:t>ZCB2030 showed that the UK can produce all its own essential foods. 20% of ‘luxuries’ can be imported, but they are not necessary</a:t>
            </a:r>
          </a:p>
          <a:p>
            <a:pPr>
              <a:spcAft>
                <a:spcPts val="600"/>
              </a:spcAft>
            </a:pPr>
            <a:r>
              <a:rPr lang="en-GB" sz="3400" dirty="0">
                <a:solidFill>
                  <a:schemeClr val="bg1"/>
                </a:solidFill>
              </a:rPr>
              <a:t>In the event of a ‘collapse’ in world order or international trade, the UK could still have a very high level of food security</a:t>
            </a:r>
          </a:p>
          <a:p>
            <a:pPr>
              <a:spcAft>
                <a:spcPts val="600"/>
              </a:spcAft>
            </a:pPr>
            <a:r>
              <a:rPr lang="en-GB" sz="3400" dirty="0">
                <a:solidFill>
                  <a:schemeClr val="bg1"/>
                </a:solidFill>
              </a:rPr>
              <a:t>Food prices would probably be higher on average, with high-carbon foods even more expensive, making it difficult for most people to maintain a ‘traditional British diet’</a:t>
            </a:r>
          </a:p>
          <a:p>
            <a:pPr>
              <a:spcAft>
                <a:spcPts val="600"/>
              </a:spcAft>
            </a:pPr>
            <a:r>
              <a:rPr lang="en-GB" sz="3400" dirty="0">
                <a:solidFill>
                  <a:schemeClr val="bg1"/>
                </a:solidFill>
              </a:rPr>
              <a:t>There is no reason to suppose that the ‘food industry’ will be greatly different from today, although the effects of carbon prices will affect the product mix</a:t>
            </a:r>
          </a:p>
          <a:p>
            <a:endParaRPr lang="en-GB" dirty="0"/>
          </a:p>
        </p:txBody>
      </p:sp>
    </p:spTree>
    <p:extLst>
      <p:ext uri="{BB962C8B-B14F-4D97-AF65-F5344CB8AC3E}">
        <p14:creationId xmlns:p14="http://schemas.microsoft.com/office/powerpoint/2010/main" val="3987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F57FE1-7B7F-48DD-80BF-3D9C6AEBB41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98E5947-61A6-43EC-9BCA-BE54FF62857B}"/>
              </a:ext>
            </a:extLst>
          </p:cNvPr>
          <p:cNvSpPr>
            <a:spLocks noGrp="1"/>
          </p:cNvSpPr>
          <p:nvPr>
            <p:ph type="title"/>
          </p:nvPr>
        </p:nvSpPr>
        <p:spPr/>
        <p:txBody>
          <a:bodyPr/>
          <a:lstStyle/>
          <a:p>
            <a:r>
              <a:rPr lang="en-GB" dirty="0">
                <a:solidFill>
                  <a:schemeClr val="bg1"/>
                </a:solidFill>
              </a:rPr>
              <a:t>GROWING YOUR OWN</a:t>
            </a:r>
          </a:p>
        </p:txBody>
      </p:sp>
      <p:sp>
        <p:nvSpPr>
          <p:cNvPr id="3" name="Content Placeholder 2">
            <a:extLst>
              <a:ext uri="{FF2B5EF4-FFF2-40B4-BE49-F238E27FC236}">
                <a16:creationId xmlns:a16="http://schemas.microsoft.com/office/drawing/2014/main" id="{9E110EC6-A90A-4CDD-9CD6-5F7C6E8A0548}"/>
              </a:ext>
            </a:extLst>
          </p:cNvPr>
          <p:cNvSpPr>
            <a:spLocks noGrp="1"/>
          </p:cNvSpPr>
          <p:nvPr>
            <p:ph idx="1"/>
          </p:nvPr>
        </p:nvSpPr>
        <p:spPr>
          <a:xfrm>
            <a:off x="457200" y="1600200"/>
            <a:ext cx="8229600" cy="4983162"/>
          </a:xfrm>
        </p:spPr>
        <p:txBody>
          <a:bodyPr>
            <a:normAutofit fontScale="92500" lnSpcReduction="20000"/>
          </a:bodyPr>
          <a:lstStyle/>
          <a:p>
            <a:r>
              <a:rPr lang="en-GB" dirty="0">
                <a:solidFill>
                  <a:schemeClr val="bg1"/>
                </a:solidFill>
                <a:effectLst>
                  <a:outerShdw blurRad="38100" dist="38100" dir="2700000" algn="tl">
                    <a:srgbClr val="000000">
                      <a:alpha val="43137"/>
                    </a:srgbClr>
                  </a:outerShdw>
                </a:effectLst>
              </a:rPr>
              <a:t>Not usually an economic matter</a:t>
            </a:r>
          </a:p>
          <a:p>
            <a:pPr lvl="1"/>
            <a:r>
              <a:rPr lang="en-GB" dirty="0">
                <a:solidFill>
                  <a:schemeClr val="bg1"/>
                </a:solidFill>
                <a:effectLst>
                  <a:outerShdw blurRad="38100" dist="38100" dir="2700000" algn="tl">
                    <a:srgbClr val="000000">
                      <a:alpha val="43137"/>
                    </a:srgbClr>
                  </a:outerShdw>
                </a:effectLst>
              </a:rPr>
              <a:t>Average household food expenditure 11%</a:t>
            </a:r>
          </a:p>
          <a:p>
            <a:r>
              <a:rPr lang="en-GB" dirty="0">
                <a:solidFill>
                  <a:schemeClr val="bg1"/>
                </a:solidFill>
                <a:effectLst>
                  <a:outerShdw blurRad="38100" dist="38100" dir="2700000" algn="tl">
                    <a:srgbClr val="000000">
                      <a:alpha val="43137"/>
                    </a:srgbClr>
                  </a:outerShdw>
                </a:effectLst>
              </a:rPr>
              <a:t>Hard to grow ‘staples’: starch, protein, oil</a:t>
            </a:r>
          </a:p>
          <a:p>
            <a:pPr lvl="1"/>
            <a:r>
              <a:rPr lang="en-GB" dirty="0">
                <a:solidFill>
                  <a:schemeClr val="bg1"/>
                </a:solidFill>
                <a:effectLst>
                  <a:outerShdw blurRad="38100" dist="38100" dir="2700000" algn="tl">
                    <a:srgbClr val="000000">
                      <a:alpha val="43137"/>
                    </a:srgbClr>
                  </a:outerShdw>
                </a:effectLst>
              </a:rPr>
              <a:t>And farmers grow them very cheaply</a:t>
            </a:r>
          </a:p>
          <a:p>
            <a:r>
              <a:rPr lang="en-GB" dirty="0">
                <a:solidFill>
                  <a:schemeClr val="bg1"/>
                </a:solidFill>
                <a:effectLst>
                  <a:outerShdw blurRad="38100" dist="38100" dir="2700000" algn="tl">
                    <a:srgbClr val="000000">
                      <a:alpha val="43137"/>
                    </a:srgbClr>
                  </a:outerShdw>
                </a:effectLst>
              </a:rPr>
              <a:t>But you can grow vegetables and fruit</a:t>
            </a:r>
          </a:p>
          <a:p>
            <a:pPr lvl="1"/>
            <a:r>
              <a:rPr lang="en-GB" dirty="0">
                <a:solidFill>
                  <a:schemeClr val="bg1"/>
                </a:solidFill>
                <a:effectLst>
                  <a:outerShdw blurRad="38100" dist="38100" dir="2700000" algn="tl">
                    <a:srgbClr val="000000">
                      <a:alpha val="43137"/>
                    </a:srgbClr>
                  </a:outerShdw>
                </a:effectLst>
              </a:rPr>
              <a:t>Just the bits we are supposed to be eating more of</a:t>
            </a:r>
          </a:p>
          <a:p>
            <a:r>
              <a:rPr lang="en-GB" dirty="0">
                <a:solidFill>
                  <a:schemeClr val="bg1"/>
                </a:solidFill>
                <a:effectLst>
                  <a:outerShdw blurRad="38100" dist="38100" dir="2700000" algn="tl">
                    <a:srgbClr val="000000">
                      <a:alpha val="43137"/>
                    </a:srgbClr>
                  </a:outerShdw>
                </a:effectLst>
              </a:rPr>
              <a:t>You should allow it to influence your diet</a:t>
            </a:r>
          </a:p>
          <a:p>
            <a:pPr lvl="1"/>
            <a:r>
              <a:rPr lang="en-GB" dirty="0">
                <a:solidFill>
                  <a:schemeClr val="bg1"/>
                </a:solidFill>
                <a:effectLst>
                  <a:outerShdw blurRad="38100" dist="38100" dir="2700000" algn="tl">
                    <a:srgbClr val="000000">
                      <a:alpha val="43137"/>
                    </a:srgbClr>
                  </a:outerShdw>
                </a:effectLst>
              </a:rPr>
              <a:t>“Meat ‘n ten veg”;  “15 a day”</a:t>
            </a:r>
          </a:p>
          <a:p>
            <a:r>
              <a:rPr lang="en-GB" dirty="0">
                <a:solidFill>
                  <a:schemeClr val="bg1"/>
                </a:solidFill>
                <a:effectLst>
                  <a:outerShdw blurRad="38100" dist="38100" dir="2700000" algn="tl">
                    <a:srgbClr val="000000">
                      <a:alpha val="43137"/>
                    </a:srgbClr>
                  </a:outerShdw>
                </a:effectLst>
              </a:rPr>
              <a:t>Improves your health and longevity</a:t>
            </a:r>
          </a:p>
          <a:p>
            <a:pPr lvl="1"/>
            <a:r>
              <a:rPr lang="en-GB" dirty="0">
                <a:solidFill>
                  <a:schemeClr val="bg1"/>
                </a:solidFill>
                <a:effectLst>
                  <a:outerShdw blurRad="38100" dist="38100" dir="2700000" algn="tl">
                    <a:srgbClr val="000000">
                      <a:alpha val="43137"/>
                    </a:srgbClr>
                  </a:outerShdw>
                </a:effectLst>
              </a:rPr>
              <a:t>But not your budget</a:t>
            </a:r>
          </a:p>
          <a:p>
            <a:pPr lvl="1"/>
            <a:r>
              <a:rPr lang="en-GB" dirty="0">
                <a:solidFill>
                  <a:schemeClr val="bg1"/>
                </a:solidFill>
                <a:effectLst>
                  <a:outerShdw blurRad="38100" dist="38100" dir="2700000" algn="tl">
                    <a:srgbClr val="000000">
                      <a:alpha val="43137"/>
                    </a:srgbClr>
                  </a:outerShdw>
                </a:effectLst>
              </a:rPr>
              <a:t>Well not much, unless you are very poor</a:t>
            </a:r>
          </a:p>
        </p:txBody>
      </p:sp>
    </p:spTree>
    <p:extLst>
      <p:ext uri="{BB962C8B-B14F-4D97-AF65-F5344CB8AC3E}">
        <p14:creationId xmlns:p14="http://schemas.microsoft.com/office/powerpoint/2010/main" val="99914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774" y="468183"/>
            <a:ext cx="4690864" cy="1143000"/>
          </a:xfrm>
        </p:spPr>
        <p:txBody>
          <a:bodyPr>
            <a:normAutofit fontScale="90000"/>
          </a:bodyPr>
          <a:lstStyle/>
          <a:p>
            <a:r>
              <a:rPr lang="en-GB" dirty="0"/>
              <a:t>TWO ASPECTS OF ABSOLUTE SUPPLY</a:t>
            </a:r>
          </a:p>
        </p:txBody>
      </p:sp>
      <p:sp>
        <p:nvSpPr>
          <p:cNvPr id="3" name="Content Placeholder 2"/>
          <p:cNvSpPr>
            <a:spLocks noGrp="1"/>
          </p:cNvSpPr>
          <p:nvPr>
            <p:ph idx="1"/>
          </p:nvPr>
        </p:nvSpPr>
        <p:spPr>
          <a:xfrm>
            <a:off x="457200" y="2127133"/>
            <a:ext cx="8229600" cy="4525963"/>
          </a:xfrm>
        </p:spPr>
        <p:txBody>
          <a:bodyPr>
            <a:normAutofit fontScale="85000" lnSpcReduction="20000"/>
          </a:bodyPr>
          <a:lstStyle/>
          <a:p>
            <a:r>
              <a:rPr lang="en-GB" dirty="0"/>
              <a:t>‘World’ food security, basically affecting developing countries</a:t>
            </a:r>
          </a:p>
          <a:p>
            <a:pPr lvl="1"/>
            <a:r>
              <a:rPr lang="en-GB" dirty="0"/>
              <a:t>With minor effects in Britain</a:t>
            </a:r>
          </a:p>
          <a:p>
            <a:r>
              <a:rPr lang="en-GB" dirty="0"/>
              <a:t>Food security in the UK (or other developed countries): a completely different kind of problem</a:t>
            </a:r>
          </a:p>
          <a:p>
            <a:pPr lvl="1"/>
            <a:r>
              <a:rPr lang="en-GB" dirty="0"/>
              <a:t>But food choices and policies in the UK affect the world system</a:t>
            </a:r>
          </a:p>
          <a:p>
            <a:endParaRPr lang="en-GB" i="1" dirty="0"/>
          </a:p>
          <a:p>
            <a:r>
              <a:rPr lang="en-GB" i="1" dirty="0"/>
              <a:t>Feeding People is Easy </a:t>
            </a:r>
            <a:r>
              <a:rPr lang="en-GB" dirty="0"/>
              <a:t>(</a:t>
            </a:r>
            <a:r>
              <a:rPr lang="en-GB" dirty="0" err="1"/>
              <a:t>Tudge</a:t>
            </a:r>
            <a:r>
              <a:rPr lang="en-GB" dirty="0"/>
              <a:t>, 2007)</a:t>
            </a:r>
          </a:p>
          <a:p>
            <a:pPr lvl="1"/>
            <a:r>
              <a:rPr lang="en-GB" dirty="0"/>
              <a:t>“Plenty of plants, not much meat, maximum variety”</a:t>
            </a:r>
          </a:p>
          <a:p>
            <a:r>
              <a:rPr lang="en-GB" dirty="0"/>
              <a:t>But on the whole, policy does not follow this simple formula, either in Britain or the wider world</a:t>
            </a:r>
          </a:p>
        </p:txBody>
      </p:sp>
      <p:pic>
        <p:nvPicPr>
          <p:cNvPr id="4098" name="Picture 2" descr="Image result for starvation">
            <a:extLst>
              <a:ext uri="{FF2B5EF4-FFF2-40B4-BE49-F238E27FC236}">
                <a16:creationId xmlns:a16="http://schemas.microsoft.com/office/drawing/2014/main" id="{2741CDF1-C1BC-4474-BD92-826D6A0EC1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7795" y="-11589"/>
            <a:ext cx="3046205" cy="210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68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C0346662-FB3B-4357-AC16-ECE6B1F3AA3C}"/>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bright="60000" contrast="-40000"/>
                    </a14:imgEffect>
                  </a14:imgLayer>
                </a14:imgProps>
              </a:ext>
              <a:ext uri="{28A0092B-C50C-407E-A947-70E740481C1C}">
                <a14:useLocalDpi xmlns:a14="http://schemas.microsoft.com/office/drawing/2010/main"/>
              </a:ext>
            </a:extLst>
          </a:blip>
          <a:srcRect/>
          <a:stretch>
            <a:fillRect/>
          </a:stretch>
        </p:blipFill>
        <p:spPr bwMode="auto">
          <a:xfrm>
            <a:off x="-900609" y="0"/>
            <a:ext cx="10524661" cy="78934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D254E0-E7E7-4BDB-8138-74A3074E7A27}"/>
              </a:ext>
            </a:extLst>
          </p:cNvPr>
          <p:cNvSpPr>
            <a:spLocks noGrp="1"/>
          </p:cNvSpPr>
          <p:nvPr>
            <p:ph type="title"/>
          </p:nvPr>
        </p:nvSpPr>
        <p:spPr>
          <a:xfrm>
            <a:off x="457200" y="32613"/>
            <a:ext cx="8229600" cy="1143000"/>
          </a:xfrm>
        </p:spPr>
        <p:txBody>
          <a:bodyPr/>
          <a:lstStyle/>
          <a:p>
            <a:r>
              <a:rPr lang="en-GB" dirty="0"/>
              <a:t>THE PREPPER’S GARDEN</a:t>
            </a:r>
          </a:p>
        </p:txBody>
      </p:sp>
      <p:sp>
        <p:nvSpPr>
          <p:cNvPr id="3" name="Content Placeholder 2">
            <a:extLst>
              <a:ext uri="{FF2B5EF4-FFF2-40B4-BE49-F238E27FC236}">
                <a16:creationId xmlns:a16="http://schemas.microsoft.com/office/drawing/2014/main" id="{CB61A0FE-BA2D-49FC-8335-6FD25C4D05ED}"/>
              </a:ext>
            </a:extLst>
          </p:cNvPr>
          <p:cNvSpPr>
            <a:spLocks noGrp="1"/>
          </p:cNvSpPr>
          <p:nvPr>
            <p:ph idx="1"/>
          </p:nvPr>
        </p:nvSpPr>
        <p:spPr>
          <a:xfrm>
            <a:off x="457200" y="1166018"/>
            <a:ext cx="8939336" cy="5359326"/>
          </a:xfrm>
        </p:spPr>
        <p:txBody>
          <a:bodyPr>
            <a:normAutofit fontScale="92500" lnSpcReduction="20000"/>
          </a:bodyPr>
          <a:lstStyle/>
          <a:p>
            <a:r>
              <a:rPr lang="en-GB" dirty="0">
                <a:effectLst>
                  <a:outerShdw blurRad="38100" dist="38100" dir="2700000" algn="tl">
                    <a:srgbClr val="000000">
                      <a:alpha val="43137"/>
                    </a:srgbClr>
                  </a:outerShdw>
                </a:effectLst>
              </a:rPr>
              <a:t>If it were necessary, you’d probably have greater worries than starvation. However…</a:t>
            </a:r>
          </a:p>
          <a:p>
            <a:r>
              <a:rPr lang="en-GB" dirty="0">
                <a:effectLst>
                  <a:outerShdw blurRad="38100" dist="38100" dir="2700000" algn="tl">
                    <a:srgbClr val="000000">
                      <a:alpha val="43137"/>
                    </a:srgbClr>
                  </a:outerShdw>
                </a:effectLst>
              </a:rPr>
              <a:t>Loads of spuds, good </a:t>
            </a:r>
            <a:r>
              <a:rPr lang="en-GB" dirty="0" err="1">
                <a:effectLst>
                  <a:outerShdw blurRad="38100" dist="38100" dir="2700000" algn="tl">
                    <a:srgbClr val="000000">
                      <a:alpha val="43137"/>
                    </a:srgbClr>
                  </a:outerShdw>
                </a:effectLst>
              </a:rPr>
              <a:t>storers</a:t>
            </a:r>
            <a:r>
              <a:rPr lang="en-GB" dirty="0">
                <a:effectLst>
                  <a:outerShdw blurRad="38100" dist="38100" dir="2700000" algn="tl">
                    <a:srgbClr val="000000">
                      <a:alpha val="43137"/>
                    </a:srgbClr>
                  </a:outerShdw>
                </a:effectLst>
              </a:rPr>
              <a:t>, different varieties, save seed, harvest before blight</a:t>
            </a:r>
          </a:p>
          <a:p>
            <a:r>
              <a:rPr lang="en-GB" dirty="0">
                <a:effectLst>
                  <a:outerShdw blurRad="38100" dist="38100" dir="2700000" algn="tl">
                    <a:srgbClr val="000000">
                      <a:alpha val="43137"/>
                    </a:srgbClr>
                  </a:outerShdw>
                </a:effectLst>
              </a:rPr>
              <a:t>Other substantial roots, swedes, carrots, Jerusalem artichokes, </a:t>
            </a:r>
            <a:r>
              <a:rPr lang="en-GB" dirty="0" err="1">
                <a:effectLst>
                  <a:outerShdw blurRad="38100" dist="38100" dir="2700000" algn="tl">
                    <a:srgbClr val="000000">
                      <a:alpha val="43137"/>
                    </a:srgbClr>
                  </a:outerShdw>
                </a:effectLst>
              </a:rPr>
              <a:t>oca</a:t>
            </a:r>
            <a:r>
              <a:rPr lang="en-GB" dirty="0">
                <a:effectLst>
                  <a:outerShdw blurRad="38100" dist="38100" dir="2700000" algn="tl">
                    <a:srgbClr val="000000">
                      <a:alpha val="43137"/>
                    </a:srgbClr>
                  </a:outerShdw>
                </a:effectLst>
              </a:rPr>
              <a:t>, parsnips</a:t>
            </a:r>
          </a:p>
          <a:p>
            <a:r>
              <a:rPr lang="en-GB" dirty="0">
                <a:effectLst>
                  <a:outerShdw blurRad="38100" dist="38100" dir="2700000" algn="tl">
                    <a:srgbClr val="000000">
                      <a:alpha val="43137"/>
                    </a:srgbClr>
                  </a:outerShdw>
                </a:effectLst>
              </a:rPr>
              <a:t>Legumes for drying, </a:t>
            </a:r>
            <a:r>
              <a:rPr lang="en-GB" dirty="0" err="1">
                <a:effectLst>
                  <a:outerShdw blurRad="38100" dist="38100" dir="2700000" algn="tl">
                    <a:srgbClr val="000000">
                      <a:alpha val="43137"/>
                    </a:srgbClr>
                  </a:outerShdw>
                </a:effectLst>
              </a:rPr>
              <a:t>Borlottis</a:t>
            </a:r>
            <a:r>
              <a:rPr lang="en-GB" dirty="0">
                <a:effectLst>
                  <a:outerShdw blurRad="38100" dist="38100" dir="2700000" algn="tl">
                    <a:srgbClr val="000000">
                      <a:alpha val="43137"/>
                    </a:srgbClr>
                  </a:outerShdw>
                </a:effectLst>
              </a:rPr>
              <a:t>, marrowfats</a:t>
            </a:r>
          </a:p>
          <a:p>
            <a:r>
              <a:rPr lang="en-GB" dirty="0">
                <a:effectLst>
                  <a:outerShdw blurRad="38100" dist="38100" dir="2700000" algn="tl">
                    <a:srgbClr val="000000">
                      <a:alpha val="43137"/>
                    </a:srgbClr>
                  </a:outerShdw>
                </a:effectLst>
              </a:rPr>
              <a:t>Pumpkins for oil. Possibly sunflowers</a:t>
            </a:r>
          </a:p>
          <a:p>
            <a:r>
              <a:rPr lang="en-GB" dirty="0">
                <a:effectLst>
                  <a:outerShdw blurRad="38100" dist="38100" dir="2700000" algn="tl">
                    <a:srgbClr val="000000">
                      <a:alpha val="43137"/>
                    </a:srgbClr>
                  </a:outerShdw>
                </a:effectLst>
              </a:rPr>
              <a:t>Several brassica types for greenery/vitamin C</a:t>
            </a:r>
          </a:p>
          <a:p>
            <a:r>
              <a:rPr lang="en-GB" dirty="0">
                <a:effectLst>
                  <a:outerShdw blurRad="38100" dist="38100" dir="2700000" algn="tl">
                    <a:srgbClr val="000000">
                      <a:alpha val="43137"/>
                    </a:srgbClr>
                  </a:outerShdw>
                </a:effectLst>
              </a:rPr>
              <a:t>More space? Culinary veg, salads</a:t>
            </a:r>
          </a:p>
          <a:p>
            <a:r>
              <a:rPr lang="en-GB" dirty="0">
                <a:effectLst>
                  <a:outerShdw blurRad="38100" dist="38100" dir="2700000" algn="tl">
                    <a:srgbClr val="000000">
                      <a:alpha val="43137"/>
                    </a:srgbClr>
                  </a:outerShdw>
                </a:effectLst>
              </a:rPr>
              <a:t>Longer-term, fruit and nut crops</a:t>
            </a:r>
          </a:p>
          <a:p>
            <a:r>
              <a:rPr lang="en-GB" dirty="0">
                <a:effectLst>
                  <a:outerShdw blurRad="38100" dist="38100" dir="2700000" algn="tl">
                    <a:srgbClr val="000000">
                      <a:alpha val="43137"/>
                    </a:srgbClr>
                  </a:outerShdw>
                </a:effectLst>
              </a:rPr>
              <a:t>Livestock: bees, poultry</a:t>
            </a:r>
          </a:p>
        </p:txBody>
      </p:sp>
    </p:spTree>
    <p:extLst>
      <p:ext uri="{BB962C8B-B14F-4D97-AF65-F5344CB8AC3E}">
        <p14:creationId xmlns:p14="http://schemas.microsoft.com/office/powerpoint/2010/main" val="342790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96A4012-D336-4B25-BA1D-61C56D5D15CF}"/>
              </a:ext>
            </a:extLst>
          </p:cNvPr>
          <p:cNvSpPr>
            <a:spLocks noGrp="1" noChangeArrowheads="1"/>
          </p:cNvSpPr>
          <p:nvPr>
            <p:ph type="title"/>
          </p:nvPr>
        </p:nvSpPr>
        <p:spPr/>
        <p:txBody>
          <a:bodyPr/>
          <a:lstStyle/>
          <a:p>
            <a:endParaRPr lang="en-US" altLang="en-US"/>
          </a:p>
        </p:txBody>
      </p:sp>
      <p:pic>
        <p:nvPicPr>
          <p:cNvPr id="4099" name="Picture 3" descr="~max0005">
            <a:extLst>
              <a:ext uri="{FF2B5EF4-FFF2-40B4-BE49-F238E27FC236}">
                <a16:creationId xmlns:a16="http://schemas.microsoft.com/office/drawing/2014/main" id="{DB9967CB-8CDA-470A-A03C-54BD42FE49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44B6175-2077-4137-B4B5-72C84CEE6A69}"/>
              </a:ext>
            </a:extLst>
          </p:cNvPr>
          <p:cNvSpPr txBox="1"/>
          <p:nvPr/>
        </p:nvSpPr>
        <p:spPr>
          <a:xfrm rot="19407531">
            <a:off x="-727148" y="555249"/>
            <a:ext cx="3682752" cy="830997"/>
          </a:xfrm>
          <a:prstGeom prst="rect">
            <a:avLst/>
          </a:prstGeom>
          <a:noFill/>
        </p:spPr>
        <p:txBody>
          <a:bodyPr wrap="square" rtlCol="0">
            <a:spAutoFit/>
          </a:bodyPr>
          <a:lstStyle/>
          <a:p>
            <a:pPr algn="ctr"/>
            <a:r>
              <a:rPr lang="en-GB" sz="2400" dirty="0"/>
              <a:t>AND MATCH </a:t>
            </a:r>
          </a:p>
          <a:p>
            <a:pPr algn="ctr"/>
            <a:r>
              <a:rPr lang="en-GB" sz="2400" dirty="0"/>
              <a:t>YOUR TIME AND SPACE</a:t>
            </a:r>
          </a:p>
        </p:txBody>
      </p:sp>
    </p:spTree>
    <p:extLst>
      <p:ext uri="{BB962C8B-B14F-4D97-AF65-F5344CB8AC3E}">
        <p14:creationId xmlns:p14="http://schemas.microsoft.com/office/powerpoint/2010/main" val="1849248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3F44C-B92F-4EF4-B3FB-A9FE19AF73E8}"/>
              </a:ext>
            </a:extLst>
          </p:cNvPr>
          <p:cNvSpPr>
            <a:spLocks noGrp="1"/>
          </p:cNvSpPr>
          <p:nvPr>
            <p:ph type="title"/>
          </p:nvPr>
        </p:nvSpPr>
        <p:spPr/>
        <p:txBody>
          <a:bodyPr/>
          <a:lstStyle/>
          <a:p>
            <a:r>
              <a:rPr lang="en-GB" dirty="0"/>
              <a:t>FINALLY…FOOD QUALITY?</a:t>
            </a:r>
          </a:p>
        </p:txBody>
      </p:sp>
      <p:pic>
        <p:nvPicPr>
          <p:cNvPr id="9218" name="Picture 2" descr="Related image">
            <a:extLst>
              <a:ext uri="{FF2B5EF4-FFF2-40B4-BE49-F238E27FC236}">
                <a16:creationId xmlns:a16="http://schemas.microsoft.com/office/drawing/2014/main" id="{CDED08B2-B10B-46CE-8E51-ABC310A17B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5776" y="4077072"/>
            <a:ext cx="3614707" cy="202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313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noAutofit/>
          </a:bodyPr>
          <a:lstStyle/>
          <a:p>
            <a:r>
              <a:rPr lang="en-GB" sz="2800" dirty="0"/>
              <a:t>WE HAVE BEEN TRYING TO FIND FOODS AND DIETS THAT MEET MANY DIFFERENT REQUIREMENTS</a:t>
            </a:r>
            <a:endParaRPr lang="en-GB" sz="1800" dirty="0"/>
          </a:p>
        </p:txBody>
      </p:sp>
      <p:sp>
        <p:nvSpPr>
          <p:cNvPr id="4" name="Oval 3"/>
          <p:cNvSpPr/>
          <p:nvPr/>
        </p:nvSpPr>
        <p:spPr>
          <a:xfrm>
            <a:off x="1187624" y="1160748"/>
            <a:ext cx="4032448" cy="38164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483768" y="2852936"/>
            <a:ext cx="3816424" cy="3672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491880" y="1160748"/>
            <a:ext cx="4032448" cy="38164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763688" y="2539134"/>
            <a:ext cx="1296144" cy="369332"/>
          </a:xfrm>
          <a:prstGeom prst="rect">
            <a:avLst/>
          </a:prstGeom>
          <a:noFill/>
        </p:spPr>
        <p:txBody>
          <a:bodyPr wrap="square" rtlCol="0">
            <a:spAutoFit/>
          </a:bodyPr>
          <a:lstStyle/>
          <a:p>
            <a:pPr algn="ctr"/>
            <a:r>
              <a:rPr lang="en-GB" b="1" dirty="0"/>
              <a:t>LOW GHGE</a:t>
            </a:r>
          </a:p>
        </p:txBody>
      </p:sp>
      <p:sp>
        <p:nvSpPr>
          <p:cNvPr id="8" name="TextBox 7"/>
          <p:cNvSpPr txBox="1"/>
          <p:nvPr/>
        </p:nvSpPr>
        <p:spPr>
          <a:xfrm>
            <a:off x="3635896" y="4869160"/>
            <a:ext cx="1584176" cy="923330"/>
          </a:xfrm>
          <a:prstGeom prst="rect">
            <a:avLst/>
          </a:prstGeom>
          <a:noFill/>
        </p:spPr>
        <p:txBody>
          <a:bodyPr wrap="square" rtlCol="0">
            <a:spAutoFit/>
          </a:bodyPr>
          <a:lstStyle/>
          <a:p>
            <a:pPr algn="ctr"/>
            <a:r>
              <a:rPr lang="en-GB" b="1" dirty="0"/>
              <a:t>HIGH NUTRITIONAL VALUE</a:t>
            </a:r>
          </a:p>
        </p:txBody>
      </p:sp>
      <p:sp>
        <p:nvSpPr>
          <p:cNvPr id="9" name="TextBox 8"/>
          <p:cNvSpPr txBox="1"/>
          <p:nvPr/>
        </p:nvSpPr>
        <p:spPr>
          <a:xfrm>
            <a:off x="5436096" y="1708137"/>
            <a:ext cx="1440160" cy="1200329"/>
          </a:xfrm>
          <a:prstGeom prst="rect">
            <a:avLst/>
          </a:prstGeom>
          <a:noFill/>
        </p:spPr>
        <p:txBody>
          <a:bodyPr wrap="square" rtlCol="0">
            <a:spAutoFit/>
          </a:bodyPr>
          <a:lstStyle/>
          <a:p>
            <a:pPr algn="ctr"/>
            <a:r>
              <a:rPr lang="en-GB" b="1" dirty="0"/>
              <a:t>LOW LAND INTENSITY AND OTHER IMPACTS</a:t>
            </a:r>
          </a:p>
        </p:txBody>
      </p:sp>
      <p:sp>
        <p:nvSpPr>
          <p:cNvPr id="10" name="TextBox 9"/>
          <p:cNvSpPr txBox="1"/>
          <p:nvPr/>
        </p:nvSpPr>
        <p:spPr>
          <a:xfrm>
            <a:off x="4540850" y="3764855"/>
            <a:ext cx="1934508" cy="1077218"/>
          </a:xfrm>
          <a:prstGeom prst="rect">
            <a:avLst/>
          </a:prstGeom>
          <a:noFill/>
        </p:spPr>
        <p:txBody>
          <a:bodyPr wrap="square" rtlCol="0">
            <a:spAutoFit/>
          </a:bodyPr>
          <a:lstStyle/>
          <a:p>
            <a:pPr algn="ctr"/>
            <a:r>
              <a:rPr lang="en-GB" sz="1600" dirty="0">
                <a:solidFill>
                  <a:srgbClr val="FF9900"/>
                </a:solidFill>
                <a:effectLst>
                  <a:outerShdw blurRad="38100" dist="38100" dir="2700000" algn="tl">
                    <a:srgbClr val="000000">
                      <a:alpha val="43137"/>
                    </a:srgbClr>
                  </a:outerShdw>
                </a:effectLst>
              </a:rPr>
              <a:t>Oils, </a:t>
            </a:r>
          </a:p>
          <a:p>
            <a:pPr algn="ctr"/>
            <a:r>
              <a:rPr lang="en-GB" sz="1600" dirty="0">
                <a:solidFill>
                  <a:srgbClr val="FF9900"/>
                </a:solidFill>
                <a:effectLst>
                  <a:outerShdw blurRad="38100" dist="38100" dir="2700000" algn="tl">
                    <a:srgbClr val="000000">
                      <a:alpha val="43137"/>
                    </a:srgbClr>
                  </a:outerShdw>
                </a:effectLst>
              </a:rPr>
              <a:t>Paddy rice, </a:t>
            </a:r>
          </a:p>
          <a:p>
            <a:pPr algn="ctr"/>
            <a:r>
              <a:rPr lang="en-GB" sz="1600" dirty="0">
                <a:solidFill>
                  <a:srgbClr val="FF9900"/>
                </a:solidFill>
                <a:effectLst>
                  <a:outerShdw blurRad="38100" dist="38100" dir="2700000" algn="tl">
                    <a:srgbClr val="000000">
                      <a:alpha val="43137"/>
                    </a:srgbClr>
                  </a:outerShdw>
                </a:effectLst>
              </a:rPr>
              <a:t>Some wild fish</a:t>
            </a:r>
          </a:p>
          <a:p>
            <a:pPr algn="ctr"/>
            <a:r>
              <a:rPr lang="en-GB" sz="1600" dirty="0">
                <a:solidFill>
                  <a:srgbClr val="FF9900"/>
                </a:solidFill>
                <a:effectLst>
                  <a:outerShdw blurRad="38100" dist="38100" dir="2700000" algn="tl">
                    <a:srgbClr val="000000">
                      <a:alpha val="43137"/>
                    </a:srgbClr>
                  </a:outerShdw>
                </a:effectLst>
              </a:rPr>
              <a:t>Greenhouse crops</a:t>
            </a:r>
          </a:p>
        </p:txBody>
      </p:sp>
      <p:sp>
        <p:nvSpPr>
          <p:cNvPr id="11" name="TextBox 10"/>
          <p:cNvSpPr txBox="1"/>
          <p:nvPr/>
        </p:nvSpPr>
        <p:spPr>
          <a:xfrm>
            <a:off x="2411760" y="3923636"/>
            <a:ext cx="1553197" cy="923330"/>
          </a:xfrm>
          <a:prstGeom prst="rect">
            <a:avLst/>
          </a:prstGeom>
          <a:noFill/>
        </p:spPr>
        <p:txBody>
          <a:bodyPr wrap="square" rtlCol="0">
            <a:spAutoFit/>
          </a:bodyPr>
          <a:lstStyle/>
          <a:p>
            <a:pPr algn="ctr"/>
            <a:r>
              <a:rPr lang="en-GB" dirty="0">
                <a:solidFill>
                  <a:srgbClr val="FF9900"/>
                </a:solidFill>
                <a:effectLst>
                  <a:outerShdw blurRad="38100" dist="38100" dir="2700000" algn="tl">
                    <a:srgbClr val="000000">
                      <a:alpha val="43137"/>
                    </a:srgbClr>
                  </a:outerShdw>
                </a:effectLst>
              </a:rPr>
              <a:t>Nuts, some fruits, eggs,</a:t>
            </a:r>
          </a:p>
          <a:p>
            <a:pPr algn="ctr"/>
            <a:r>
              <a:rPr lang="en-GB" dirty="0">
                <a:solidFill>
                  <a:srgbClr val="FF9900"/>
                </a:solidFill>
                <a:effectLst>
                  <a:outerShdw blurRad="38100" dist="38100" dir="2700000" algn="tl">
                    <a:srgbClr val="000000">
                      <a:alpha val="43137"/>
                    </a:srgbClr>
                  </a:outerShdw>
                </a:effectLst>
              </a:rPr>
              <a:t>farmed fish </a:t>
            </a:r>
          </a:p>
        </p:txBody>
      </p:sp>
      <p:sp>
        <p:nvSpPr>
          <p:cNvPr id="12" name="TextBox 11"/>
          <p:cNvSpPr txBox="1"/>
          <p:nvPr/>
        </p:nvSpPr>
        <p:spPr>
          <a:xfrm>
            <a:off x="3923928" y="2060848"/>
            <a:ext cx="864096" cy="646331"/>
          </a:xfrm>
          <a:prstGeom prst="rect">
            <a:avLst/>
          </a:prstGeom>
          <a:noFill/>
        </p:spPr>
        <p:txBody>
          <a:bodyPr wrap="square" rtlCol="0">
            <a:spAutoFit/>
          </a:bodyPr>
          <a:lstStyle/>
          <a:p>
            <a:pPr algn="ctr"/>
            <a:r>
              <a:rPr lang="en-GB" dirty="0">
                <a:solidFill>
                  <a:srgbClr val="FF9900"/>
                </a:solidFill>
                <a:effectLst>
                  <a:outerShdw blurRad="38100" dist="38100" dir="2700000" algn="tl">
                    <a:srgbClr val="000000">
                      <a:alpha val="43137"/>
                    </a:srgbClr>
                  </a:outerShdw>
                </a:effectLst>
              </a:rPr>
              <a:t>Sugar, alcohol</a:t>
            </a:r>
          </a:p>
        </p:txBody>
      </p:sp>
      <p:sp>
        <p:nvSpPr>
          <p:cNvPr id="13" name="TextBox 12"/>
          <p:cNvSpPr txBox="1"/>
          <p:nvPr/>
        </p:nvSpPr>
        <p:spPr>
          <a:xfrm>
            <a:off x="3743908" y="3009726"/>
            <a:ext cx="1260140" cy="923330"/>
          </a:xfrm>
          <a:prstGeom prst="rect">
            <a:avLst/>
          </a:prstGeom>
          <a:noFill/>
        </p:spPr>
        <p:txBody>
          <a:bodyPr wrap="square" rtlCol="0">
            <a:spAutoFit/>
          </a:bodyPr>
          <a:lstStyle/>
          <a:p>
            <a:pPr algn="ctr"/>
            <a:r>
              <a:rPr lang="en-GB" dirty="0">
                <a:solidFill>
                  <a:srgbClr val="00B050"/>
                </a:solidFill>
                <a:effectLst>
                  <a:outerShdw blurRad="38100" dist="38100" dir="2700000" algn="tl">
                    <a:srgbClr val="000000">
                      <a:alpha val="43137"/>
                    </a:srgbClr>
                  </a:outerShdw>
                </a:effectLst>
              </a:rPr>
              <a:t>Grains, vegetables, pulses</a:t>
            </a:r>
          </a:p>
        </p:txBody>
      </p:sp>
      <p:sp>
        <p:nvSpPr>
          <p:cNvPr id="14" name="TextBox 13"/>
          <p:cNvSpPr txBox="1"/>
          <p:nvPr/>
        </p:nvSpPr>
        <p:spPr>
          <a:xfrm>
            <a:off x="3419872" y="5733256"/>
            <a:ext cx="2016224" cy="646331"/>
          </a:xfrm>
          <a:prstGeom prst="rect">
            <a:avLst/>
          </a:prstGeom>
          <a:noFill/>
        </p:spPr>
        <p:txBody>
          <a:bodyPr wrap="square" rtlCol="0">
            <a:spAutoFit/>
          </a:bodyPr>
          <a:lstStyle/>
          <a:p>
            <a:pPr algn="ctr"/>
            <a:r>
              <a:rPr lang="en-GB" dirty="0">
                <a:solidFill>
                  <a:srgbClr val="FF0000"/>
                </a:solidFill>
              </a:rPr>
              <a:t>Most livestock products</a:t>
            </a:r>
          </a:p>
        </p:txBody>
      </p:sp>
      <p:sp>
        <p:nvSpPr>
          <p:cNvPr id="15" name="TextBox 14"/>
          <p:cNvSpPr txBox="1"/>
          <p:nvPr/>
        </p:nvSpPr>
        <p:spPr>
          <a:xfrm>
            <a:off x="5881623" y="2908466"/>
            <a:ext cx="1655052" cy="369332"/>
          </a:xfrm>
          <a:prstGeom prst="rect">
            <a:avLst/>
          </a:prstGeom>
          <a:noFill/>
        </p:spPr>
        <p:txBody>
          <a:bodyPr wrap="square" rtlCol="0">
            <a:spAutoFit/>
          </a:bodyPr>
          <a:lstStyle/>
          <a:p>
            <a:pPr algn="ctr"/>
            <a:r>
              <a:rPr lang="en-GB" dirty="0">
                <a:solidFill>
                  <a:srgbClr val="FF0000"/>
                </a:solidFill>
              </a:rPr>
              <a:t>Drugs</a:t>
            </a:r>
          </a:p>
        </p:txBody>
      </p:sp>
      <p:sp>
        <p:nvSpPr>
          <p:cNvPr id="16" name="TextBox 15"/>
          <p:cNvSpPr txBox="1"/>
          <p:nvPr/>
        </p:nvSpPr>
        <p:spPr>
          <a:xfrm>
            <a:off x="1244142" y="2852824"/>
            <a:ext cx="2016224" cy="369332"/>
          </a:xfrm>
          <a:prstGeom prst="rect">
            <a:avLst/>
          </a:prstGeom>
          <a:noFill/>
        </p:spPr>
        <p:txBody>
          <a:bodyPr wrap="square" rtlCol="0">
            <a:spAutoFit/>
          </a:bodyPr>
          <a:lstStyle/>
          <a:p>
            <a:pPr algn="ctr"/>
            <a:r>
              <a:rPr lang="en-GB" dirty="0">
                <a:solidFill>
                  <a:srgbClr val="FF0000"/>
                </a:solidFill>
              </a:rPr>
              <a:t>Some wild foods</a:t>
            </a:r>
          </a:p>
        </p:txBody>
      </p:sp>
    </p:spTree>
    <p:extLst>
      <p:ext uri="{BB962C8B-B14F-4D97-AF65-F5344CB8AC3E}">
        <p14:creationId xmlns:p14="http://schemas.microsoft.com/office/powerpoint/2010/main" val="1891863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noAutofit/>
          </a:bodyPr>
          <a:lstStyle/>
          <a:p>
            <a:r>
              <a:rPr lang="en-GB" sz="2800" dirty="0"/>
              <a:t>BUT MOST PEOPLE CARE ABOUT DIFFERENT FACTORS</a:t>
            </a:r>
            <a:endParaRPr lang="en-GB" sz="1800" dirty="0"/>
          </a:p>
        </p:txBody>
      </p:sp>
      <p:sp>
        <p:nvSpPr>
          <p:cNvPr id="4" name="Oval 3"/>
          <p:cNvSpPr/>
          <p:nvPr/>
        </p:nvSpPr>
        <p:spPr>
          <a:xfrm>
            <a:off x="967827" y="1895925"/>
            <a:ext cx="4032448" cy="38164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3092063" y="2718540"/>
            <a:ext cx="3816424" cy="3672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492574" y="1202856"/>
            <a:ext cx="3924436" cy="38164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287396" y="4288751"/>
            <a:ext cx="1296144" cy="369332"/>
          </a:xfrm>
          <a:prstGeom prst="rect">
            <a:avLst/>
          </a:prstGeom>
          <a:noFill/>
        </p:spPr>
        <p:txBody>
          <a:bodyPr wrap="square" rtlCol="0">
            <a:spAutoFit/>
          </a:bodyPr>
          <a:lstStyle/>
          <a:p>
            <a:pPr algn="ctr"/>
            <a:r>
              <a:rPr lang="en-GB" b="1" dirty="0"/>
              <a:t>HEALTH</a:t>
            </a:r>
          </a:p>
        </p:txBody>
      </p:sp>
      <p:sp>
        <p:nvSpPr>
          <p:cNvPr id="8" name="TextBox 7"/>
          <p:cNvSpPr txBox="1"/>
          <p:nvPr/>
        </p:nvSpPr>
        <p:spPr>
          <a:xfrm>
            <a:off x="4789032" y="5251628"/>
            <a:ext cx="1584176" cy="369332"/>
          </a:xfrm>
          <a:prstGeom prst="rect">
            <a:avLst/>
          </a:prstGeom>
          <a:noFill/>
        </p:spPr>
        <p:txBody>
          <a:bodyPr wrap="square" rtlCol="0">
            <a:spAutoFit/>
          </a:bodyPr>
          <a:lstStyle/>
          <a:p>
            <a:pPr algn="ctr"/>
            <a:r>
              <a:rPr lang="en-GB" b="1" dirty="0"/>
              <a:t>PALATABILITY</a:t>
            </a:r>
          </a:p>
        </p:txBody>
      </p:sp>
      <p:sp>
        <p:nvSpPr>
          <p:cNvPr id="9" name="TextBox 8"/>
          <p:cNvSpPr txBox="1"/>
          <p:nvPr/>
        </p:nvSpPr>
        <p:spPr>
          <a:xfrm>
            <a:off x="5377482" y="1727520"/>
            <a:ext cx="1440160" cy="369332"/>
          </a:xfrm>
          <a:prstGeom prst="rect">
            <a:avLst/>
          </a:prstGeom>
          <a:noFill/>
        </p:spPr>
        <p:txBody>
          <a:bodyPr wrap="square" rtlCol="0">
            <a:spAutoFit/>
          </a:bodyPr>
          <a:lstStyle/>
          <a:p>
            <a:pPr algn="ctr"/>
            <a:r>
              <a:rPr lang="en-GB" b="1" dirty="0"/>
              <a:t>COST</a:t>
            </a:r>
          </a:p>
        </p:txBody>
      </p:sp>
      <p:sp>
        <p:nvSpPr>
          <p:cNvPr id="11" name="TextBox 10"/>
          <p:cNvSpPr txBox="1"/>
          <p:nvPr/>
        </p:nvSpPr>
        <p:spPr>
          <a:xfrm>
            <a:off x="2997586" y="4406766"/>
            <a:ext cx="1553197" cy="830997"/>
          </a:xfrm>
          <a:prstGeom prst="rect">
            <a:avLst/>
          </a:prstGeom>
          <a:noFill/>
        </p:spPr>
        <p:txBody>
          <a:bodyPr wrap="square" rtlCol="0">
            <a:spAutoFit/>
          </a:bodyPr>
          <a:lstStyle/>
          <a:p>
            <a:pPr algn="ctr"/>
            <a:r>
              <a:rPr lang="en-GB" sz="1600" dirty="0">
                <a:solidFill>
                  <a:srgbClr val="00B050"/>
                </a:solidFill>
                <a:effectLst>
                  <a:outerShdw blurRad="38100" dist="38100" dir="2700000" algn="tl">
                    <a:srgbClr val="000000">
                      <a:alpha val="43137"/>
                    </a:srgbClr>
                  </a:outerShdw>
                </a:effectLst>
              </a:rPr>
              <a:t>Oily fish</a:t>
            </a:r>
          </a:p>
          <a:p>
            <a:pPr algn="ctr"/>
            <a:r>
              <a:rPr lang="en-GB" sz="1600" dirty="0">
                <a:solidFill>
                  <a:srgbClr val="00B050"/>
                </a:solidFill>
                <a:effectLst>
                  <a:outerShdw blurRad="38100" dist="38100" dir="2700000" algn="tl">
                    <a:srgbClr val="000000">
                      <a:alpha val="43137"/>
                    </a:srgbClr>
                  </a:outerShdw>
                </a:effectLst>
              </a:rPr>
              <a:t>lean meat, </a:t>
            </a:r>
          </a:p>
          <a:p>
            <a:pPr algn="ctr"/>
            <a:r>
              <a:rPr lang="en-GB" sz="1600" dirty="0">
                <a:solidFill>
                  <a:srgbClr val="00B050"/>
                </a:solidFill>
                <a:effectLst>
                  <a:outerShdw blurRad="38100" dist="38100" dir="2700000" algn="tl">
                    <a:srgbClr val="000000">
                      <a:alpha val="43137"/>
                    </a:srgbClr>
                  </a:outerShdw>
                </a:effectLst>
              </a:rPr>
              <a:t>offal, fruit</a:t>
            </a:r>
          </a:p>
        </p:txBody>
      </p:sp>
      <p:sp>
        <p:nvSpPr>
          <p:cNvPr id="12" name="TextBox 11"/>
          <p:cNvSpPr txBox="1"/>
          <p:nvPr/>
        </p:nvSpPr>
        <p:spPr>
          <a:xfrm>
            <a:off x="4755893" y="3014682"/>
            <a:ext cx="1866498" cy="1815882"/>
          </a:xfrm>
          <a:prstGeom prst="rect">
            <a:avLst/>
          </a:prstGeom>
          <a:noFill/>
        </p:spPr>
        <p:txBody>
          <a:bodyPr wrap="square" rtlCol="0">
            <a:spAutoFit/>
          </a:bodyPr>
          <a:lstStyle/>
          <a:p>
            <a:pPr algn="ctr"/>
            <a:r>
              <a:rPr lang="en-GB" sz="1600" dirty="0">
                <a:solidFill>
                  <a:srgbClr val="FF9900"/>
                </a:solidFill>
                <a:effectLst>
                  <a:outerShdw blurRad="38100" dist="38100" dir="2700000" algn="tl">
                    <a:srgbClr val="000000">
                      <a:alpha val="43137"/>
                    </a:srgbClr>
                  </a:outerShdw>
                </a:effectLst>
              </a:rPr>
              <a:t>Sugar,  jam, </a:t>
            </a:r>
          </a:p>
          <a:p>
            <a:pPr algn="ctr"/>
            <a:r>
              <a:rPr lang="en-GB" sz="1600" dirty="0">
                <a:solidFill>
                  <a:srgbClr val="FF9900"/>
                </a:solidFill>
                <a:effectLst>
                  <a:outerShdw blurRad="38100" dist="38100" dir="2700000" algn="tl">
                    <a:srgbClr val="000000">
                      <a:alpha val="43137"/>
                    </a:srgbClr>
                  </a:outerShdw>
                </a:effectLst>
              </a:rPr>
              <a:t>white breads, refined carbohydrates,  </a:t>
            </a:r>
          </a:p>
          <a:p>
            <a:pPr algn="ctr"/>
            <a:r>
              <a:rPr lang="en-GB" sz="1600" dirty="0">
                <a:solidFill>
                  <a:srgbClr val="FF9900"/>
                </a:solidFill>
                <a:effectLst>
                  <a:outerShdw blurRad="38100" dist="38100" dir="2700000" algn="tl">
                    <a:srgbClr val="000000">
                      <a:alpha val="43137"/>
                    </a:srgbClr>
                  </a:outerShdw>
                </a:effectLst>
              </a:rPr>
              <a:t>tea and coffee, </a:t>
            </a:r>
          </a:p>
          <a:p>
            <a:pPr algn="ctr"/>
            <a:r>
              <a:rPr lang="en-GB" sz="1600" dirty="0">
                <a:solidFill>
                  <a:srgbClr val="FF9900"/>
                </a:solidFill>
                <a:effectLst>
                  <a:outerShdw blurRad="38100" dist="38100" dir="2700000" algn="tl">
                    <a:srgbClr val="000000">
                      <a:alpha val="43137"/>
                    </a:srgbClr>
                  </a:outerShdw>
                </a:effectLst>
              </a:rPr>
              <a:t>fatty foods, processed meat</a:t>
            </a:r>
          </a:p>
        </p:txBody>
      </p:sp>
      <p:sp>
        <p:nvSpPr>
          <p:cNvPr id="14" name="TextBox 13"/>
          <p:cNvSpPr txBox="1"/>
          <p:nvPr/>
        </p:nvSpPr>
        <p:spPr>
          <a:xfrm>
            <a:off x="4356984" y="5638696"/>
            <a:ext cx="2016224" cy="369332"/>
          </a:xfrm>
          <a:prstGeom prst="rect">
            <a:avLst/>
          </a:prstGeom>
          <a:noFill/>
        </p:spPr>
        <p:txBody>
          <a:bodyPr wrap="square" rtlCol="0">
            <a:spAutoFit/>
          </a:bodyPr>
          <a:lstStyle/>
          <a:p>
            <a:pPr algn="ctr"/>
            <a:r>
              <a:rPr lang="en-GB" dirty="0">
                <a:solidFill>
                  <a:srgbClr val="FF0000"/>
                </a:solidFill>
              </a:rPr>
              <a:t>Carcass meat</a:t>
            </a:r>
          </a:p>
        </p:txBody>
      </p:sp>
      <p:sp>
        <p:nvSpPr>
          <p:cNvPr id="3" name="Rectangle 2">
            <a:extLst>
              <a:ext uri="{FF2B5EF4-FFF2-40B4-BE49-F238E27FC236}">
                <a16:creationId xmlns:a16="http://schemas.microsoft.com/office/drawing/2014/main" id="{48C5F993-0721-4273-B4DB-2E9B1ED1C949}"/>
              </a:ext>
            </a:extLst>
          </p:cNvPr>
          <p:cNvSpPr/>
          <p:nvPr/>
        </p:nvSpPr>
        <p:spPr>
          <a:xfrm>
            <a:off x="1315878" y="2656790"/>
            <a:ext cx="2016224" cy="1477328"/>
          </a:xfrm>
          <a:prstGeom prst="rect">
            <a:avLst/>
          </a:prstGeom>
        </p:spPr>
        <p:txBody>
          <a:bodyPr wrap="square">
            <a:spAutoFit/>
          </a:bodyPr>
          <a:lstStyle/>
          <a:p>
            <a:pPr algn="ctr"/>
            <a:r>
              <a:rPr lang="en-GB" dirty="0">
                <a:solidFill>
                  <a:srgbClr val="00B050"/>
                </a:solidFill>
                <a:effectLst>
                  <a:outerShdw blurRad="38100" dist="38100" dir="2700000" algn="tl">
                    <a:srgbClr val="000000">
                      <a:alpha val="43137"/>
                    </a:srgbClr>
                  </a:outerShdw>
                </a:effectLst>
              </a:rPr>
              <a:t>Grains, vegetables, pulses, wholegrain bread and flour, seaweed, wild foods</a:t>
            </a:r>
          </a:p>
        </p:txBody>
      </p:sp>
      <p:sp>
        <p:nvSpPr>
          <p:cNvPr id="18" name="Rectangle 17">
            <a:extLst>
              <a:ext uri="{FF2B5EF4-FFF2-40B4-BE49-F238E27FC236}">
                <a16:creationId xmlns:a16="http://schemas.microsoft.com/office/drawing/2014/main" id="{2817B6CF-9743-4442-B05D-2B471223FE01}"/>
              </a:ext>
            </a:extLst>
          </p:cNvPr>
          <p:cNvSpPr/>
          <p:nvPr/>
        </p:nvSpPr>
        <p:spPr>
          <a:xfrm>
            <a:off x="3408770" y="2198280"/>
            <a:ext cx="1097627" cy="738664"/>
          </a:xfrm>
          <a:prstGeom prst="rect">
            <a:avLst/>
          </a:prstGeom>
        </p:spPr>
        <p:txBody>
          <a:bodyPr wrap="square">
            <a:spAutoFit/>
          </a:bodyPr>
          <a:lstStyle/>
          <a:p>
            <a:pPr algn="ctr"/>
            <a:r>
              <a:rPr lang="en-GB" sz="1400" dirty="0">
                <a:solidFill>
                  <a:srgbClr val="00B050"/>
                </a:solidFill>
                <a:effectLst>
                  <a:outerShdw blurRad="38100" dist="38100" dir="2700000" algn="tl">
                    <a:srgbClr val="000000">
                      <a:alpha val="43137"/>
                    </a:srgbClr>
                  </a:outerShdw>
                </a:effectLst>
              </a:rPr>
              <a:t>Boiled potatoes, roots</a:t>
            </a:r>
          </a:p>
        </p:txBody>
      </p:sp>
      <p:sp>
        <p:nvSpPr>
          <p:cNvPr id="19" name="Rectangle 18">
            <a:extLst>
              <a:ext uri="{FF2B5EF4-FFF2-40B4-BE49-F238E27FC236}">
                <a16:creationId xmlns:a16="http://schemas.microsoft.com/office/drawing/2014/main" id="{BE0F0866-5187-4375-B731-F44BFBD6FE9B}"/>
              </a:ext>
            </a:extLst>
          </p:cNvPr>
          <p:cNvSpPr/>
          <p:nvPr/>
        </p:nvSpPr>
        <p:spPr>
          <a:xfrm>
            <a:off x="3808170" y="3229744"/>
            <a:ext cx="1097627" cy="830997"/>
          </a:xfrm>
          <a:prstGeom prst="rect">
            <a:avLst/>
          </a:prstGeom>
        </p:spPr>
        <p:txBody>
          <a:bodyPr wrap="square">
            <a:spAutoFit/>
          </a:bodyPr>
          <a:lstStyle/>
          <a:p>
            <a:pPr algn="ctr"/>
            <a:r>
              <a:rPr lang="en-GB" sz="1600" dirty="0">
                <a:solidFill>
                  <a:srgbClr val="00B050"/>
                </a:solidFill>
                <a:effectLst>
                  <a:outerShdw blurRad="38100" dist="38100" dir="2700000" algn="tl">
                    <a:srgbClr val="000000">
                      <a:alpha val="43137"/>
                    </a:srgbClr>
                  </a:outerShdw>
                </a:effectLst>
              </a:rPr>
              <a:t>Milk, cheese, oils, eggs</a:t>
            </a:r>
          </a:p>
        </p:txBody>
      </p:sp>
    </p:spTree>
    <p:extLst>
      <p:ext uri="{BB962C8B-B14F-4D97-AF65-F5344CB8AC3E}">
        <p14:creationId xmlns:p14="http://schemas.microsoft.com/office/powerpoint/2010/main" val="2908349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FFF6-B154-4BEA-AAF4-B793B9F8616F}"/>
              </a:ext>
            </a:extLst>
          </p:cNvPr>
          <p:cNvSpPr>
            <a:spLocks noGrp="1"/>
          </p:cNvSpPr>
          <p:nvPr>
            <p:ph type="title"/>
          </p:nvPr>
        </p:nvSpPr>
        <p:spPr/>
        <p:txBody>
          <a:bodyPr>
            <a:noAutofit/>
          </a:bodyPr>
          <a:lstStyle/>
          <a:p>
            <a:pPr fontAlgn="base"/>
            <a:r>
              <a:rPr lang="en-GB" sz="3200" dirty="0"/>
              <a:t>INCOME AND MICRONUTRIENTS</a:t>
            </a:r>
            <a:br>
              <a:rPr lang="en-GB" sz="2000" dirty="0"/>
            </a:br>
            <a:r>
              <a:rPr lang="en-GB" sz="2000" dirty="0" err="1"/>
              <a:t>Andrieu</a:t>
            </a:r>
            <a:r>
              <a:rPr lang="en-GB" sz="2000" dirty="0"/>
              <a:t> E, </a:t>
            </a:r>
            <a:r>
              <a:rPr lang="en-GB" sz="2000" dirty="0" err="1"/>
              <a:t>Darmon</a:t>
            </a:r>
            <a:r>
              <a:rPr lang="en-GB" sz="2000" dirty="0"/>
              <a:t> N, </a:t>
            </a:r>
            <a:r>
              <a:rPr lang="en-GB" sz="2000" dirty="0" err="1"/>
              <a:t>Drewnowski</a:t>
            </a:r>
            <a:r>
              <a:rPr lang="en-GB" sz="2000" dirty="0"/>
              <a:t> A. Low-cost diets: more energy, fewer nutrients. </a:t>
            </a:r>
            <a:r>
              <a:rPr lang="en-GB" sz="2000" i="1" dirty="0" err="1"/>
              <a:t>Eur</a:t>
            </a:r>
            <a:r>
              <a:rPr lang="en-GB" sz="2000" i="1" dirty="0"/>
              <a:t> J </a:t>
            </a:r>
            <a:r>
              <a:rPr lang="en-GB" sz="2000" i="1" dirty="0" err="1"/>
              <a:t>Clin</a:t>
            </a:r>
            <a:r>
              <a:rPr lang="en-GB" sz="2000" i="1" dirty="0"/>
              <a:t> </a:t>
            </a:r>
            <a:r>
              <a:rPr lang="en-GB" sz="2000" i="1" dirty="0" err="1"/>
              <a:t>Nutr</a:t>
            </a:r>
            <a:r>
              <a:rPr lang="en-GB" sz="2000" i="1" dirty="0"/>
              <a:t>  </a:t>
            </a:r>
            <a:r>
              <a:rPr lang="en-GB" sz="2000" dirty="0"/>
              <a:t>2006;60:434–6.</a:t>
            </a:r>
          </a:p>
        </p:txBody>
      </p:sp>
      <p:sp>
        <p:nvSpPr>
          <p:cNvPr id="3" name="Content Placeholder 2">
            <a:extLst>
              <a:ext uri="{FF2B5EF4-FFF2-40B4-BE49-F238E27FC236}">
                <a16:creationId xmlns:a16="http://schemas.microsoft.com/office/drawing/2014/main" id="{98744A51-72F7-446F-B85B-DBE59A2232F8}"/>
              </a:ext>
            </a:extLst>
          </p:cNvPr>
          <p:cNvSpPr>
            <a:spLocks noGrp="1"/>
          </p:cNvSpPr>
          <p:nvPr>
            <p:ph idx="1"/>
          </p:nvPr>
        </p:nvSpPr>
        <p:spPr/>
        <p:txBody>
          <a:bodyPr/>
          <a:lstStyle/>
          <a:p>
            <a:endParaRPr lang="en-GB" dirty="0"/>
          </a:p>
        </p:txBody>
      </p:sp>
      <p:pic>
        <p:nvPicPr>
          <p:cNvPr id="4" name="Picture 3" descr="Cover">
            <a:extLst>
              <a:ext uri="{FF2B5EF4-FFF2-40B4-BE49-F238E27FC236}">
                <a16:creationId xmlns:a16="http://schemas.microsoft.com/office/drawing/2014/main" id="{55924272-9389-4452-9718-306606EA658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5524" y="2712209"/>
            <a:ext cx="6676815" cy="327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024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00F5-D90C-4D70-8EF9-3891CD047371}"/>
              </a:ext>
            </a:extLst>
          </p:cNvPr>
          <p:cNvSpPr>
            <a:spLocks noGrp="1"/>
          </p:cNvSpPr>
          <p:nvPr>
            <p:ph type="title"/>
          </p:nvPr>
        </p:nvSpPr>
        <p:spPr>
          <a:xfrm>
            <a:off x="755576" y="80807"/>
            <a:ext cx="7886700" cy="1325563"/>
          </a:xfrm>
        </p:spPr>
        <p:txBody>
          <a:bodyPr>
            <a:normAutofit fontScale="90000"/>
          </a:bodyPr>
          <a:lstStyle/>
          <a:p>
            <a:r>
              <a:rPr lang="en-GB" dirty="0"/>
              <a:t>FOOD ITEM COSTS PER GDM</a:t>
            </a:r>
            <a:br>
              <a:rPr lang="en-GB" dirty="0"/>
            </a:br>
            <a:r>
              <a:rPr lang="en-GB" sz="3100" dirty="0"/>
              <a:t>Economically rational for poorer people to construct diets from the cheap end of the scale </a:t>
            </a:r>
            <a:endParaRPr lang="en-GB" dirty="0"/>
          </a:p>
        </p:txBody>
      </p:sp>
      <p:graphicFrame>
        <p:nvGraphicFramePr>
          <p:cNvPr id="4" name="Chart 3">
            <a:extLst>
              <a:ext uri="{FF2B5EF4-FFF2-40B4-BE49-F238E27FC236}">
                <a16:creationId xmlns:a16="http://schemas.microsoft.com/office/drawing/2014/main" id="{55AA72EF-C6AB-4EE8-84C2-2BD45971D1C2}"/>
              </a:ext>
            </a:extLst>
          </p:cNvPr>
          <p:cNvGraphicFramePr/>
          <p:nvPr>
            <p:extLst>
              <p:ext uri="{D42A27DB-BD31-4B8C-83A1-F6EECF244321}">
                <p14:modId xmlns:p14="http://schemas.microsoft.com/office/powerpoint/2010/main" val="3814188074"/>
              </p:ext>
            </p:extLst>
          </p:nvPr>
        </p:nvGraphicFramePr>
        <p:xfrm>
          <a:off x="1331641" y="1412776"/>
          <a:ext cx="6192688" cy="5474024"/>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A0ED6743-00B8-4D74-803D-BE009F9026F4}"/>
              </a:ext>
            </a:extLst>
          </p:cNvPr>
          <p:cNvSpPr/>
          <p:nvPr/>
        </p:nvSpPr>
        <p:spPr>
          <a:xfrm>
            <a:off x="3059832" y="1844824"/>
            <a:ext cx="1080120" cy="10801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E1119C8-1D27-4417-A101-6C29A05633F3}"/>
              </a:ext>
            </a:extLst>
          </p:cNvPr>
          <p:cNvSpPr/>
          <p:nvPr/>
        </p:nvSpPr>
        <p:spPr>
          <a:xfrm>
            <a:off x="3203848" y="2981708"/>
            <a:ext cx="1080120" cy="4828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4CC9132-0C89-43F0-8FD5-E1D863E60F36}"/>
              </a:ext>
            </a:extLst>
          </p:cNvPr>
          <p:cNvSpPr txBox="1"/>
          <p:nvPr/>
        </p:nvSpPr>
        <p:spPr>
          <a:xfrm>
            <a:off x="4158866" y="2117612"/>
            <a:ext cx="1080120" cy="369332"/>
          </a:xfrm>
          <a:prstGeom prst="rect">
            <a:avLst/>
          </a:prstGeom>
          <a:noFill/>
        </p:spPr>
        <p:txBody>
          <a:bodyPr wrap="square" rtlCol="0">
            <a:spAutoFit/>
          </a:bodyPr>
          <a:lstStyle/>
          <a:p>
            <a:r>
              <a:rPr lang="en-GB" dirty="0"/>
              <a:t>My ‘tea’</a:t>
            </a:r>
          </a:p>
        </p:txBody>
      </p:sp>
      <p:sp>
        <p:nvSpPr>
          <p:cNvPr id="7" name="TextBox 6">
            <a:extLst>
              <a:ext uri="{FF2B5EF4-FFF2-40B4-BE49-F238E27FC236}">
                <a16:creationId xmlns:a16="http://schemas.microsoft.com/office/drawing/2014/main" id="{9CFBB431-8381-43AC-A185-B377A980096B}"/>
              </a:ext>
            </a:extLst>
          </p:cNvPr>
          <p:cNvSpPr txBox="1"/>
          <p:nvPr/>
        </p:nvSpPr>
        <p:spPr>
          <a:xfrm>
            <a:off x="4319974" y="3038463"/>
            <a:ext cx="2268250" cy="369332"/>
          </a:xfrm>
          <a:prstGeom prst="rect">
            <a:avLst/>
          </a:prstGeom>
          <a:noFill/>
        </p:spPr>
        <p:txBody>
          <a:bodyPr wrap="square" rtlCol="0">
            <a:spAutoFit/>
          </a:bodyPr>
          <a:lstStyle/>
          <a:p>
            <a:r>
              <a:rPr lang="en-GB" dirty="0"/>
              <a:t>Lunch with grandma</a:t>
            </a:r>
          </a:p>
        </p:txBody>
      </p:sp>
    </p:spTree>
    <p:extLst>
      <p:ext uri="{BB962C8B-B14F-4D97-AF65-F5344CB8AC3E}">
        <p14:creationId xmlns:p14="http://schemas.microsoft.com/office/powerpoint/2010/main" val="30135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3693-F3C8-47CD-B394-79BCB369EA93}"/>
              </a:ext>
            </a:extLst>
          </p:cNvPr>
          <p:cNvSpPr>
            <a:spLocks noGrp="1"/>
          </p:cNvSpPr>
          <p:nvPr>
            <p:ph type="title"/>
          </p:nvPr>
        </p:nvSpPr>
        <p:spPr/>
        <p:txBody>
          <a:bodyPr>
            <a:normAutofit fontScale="90000"/>
          </a:bodyPr>
          <a:lstStyle/>
          <a:p>
            <a:r>
              <a:rPr lang="en-GB" dirty="0"/>
              <a:t>BROAD PATTERNS OF DIETARY COMPONENTS</a:t>
            </a:r>
          </a:p>
        </p:txBody>
      </p:sp>
      <p:pic>
        <p:nvPicPr>
          <p:cNvPr id="4" name="Picture 3">
            <a:extLst>
              <a:ext uri="{FF2B5EF4-FFF2-40B4-BE49-F238E27FC236}">
                <a16:creationId xmlns:a16="http://schemas.microsoft.com/office/drawing/2014/main" id="{91A12E8D-302E-4E03-870B-4CA3A8ACB46F}"/>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043" y="2676069"/>
            <a:ext cx="2745535" cy="2810330"/>
          </a:xfrm>
          <a:prstGeom prst="rect">
            <a:avLst/>
          </a:prstGeom>
          <a:noFill/>
        </p:spPr>
      </p:pic>
      <p:pic>
        <p:nvPicPr>
          <p:cNvPr id="5" name="Picture 4">
            <a:extLst>
              <a:ext uri="{FF2B5EF4-FFF2-40B4-BE49-F238E27FC236}">
                <a16:creationId xmlns:a16="http://schemas.microsoft.com/office/drawing/2014/main" id="{E7039D1C-17F6-4D0D-9754-FC8C2CCA6C1A}"/>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0800" y="2676070"/>
            <a:ext cx="2758157" cy="2810328"/>
          </a:xfrm>
          <a:prstGeom prst="rect">
            <a:avLst/>
          </a:prstGeom>
          <a:noFill/>
        </p:spPr>
      </p:pic>
      <p:pic>
        <p:nvPicPr>
          <p:cNvPr id="6" name="Picture 5">
            <a:extLst>
              <a:ext uri="{FF2B5EF4-FFF2-40B4-BE49-F238E27FC236}">
                <a16:creationId xmlns:a16="http://schemas.microsoft.com/office/drawing/2014/main" id="{17D03FB3-4849-4391-BEE1-F40418D1C645}"/>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7210" y="2676069"/>
            <a:ext cx="3036958" cy="2810329"/>
          </a:xfrm>
          <a:prstGeom prst="rect">
            <a:avLst/>
          </a:prstGeom>
          <a:noFill/>
        </p:spPr>
      </p:pic>
    </p:spTree>
    <p:extLst>
      <p:ext uri="{BB962C8B-B14F-4D97-AF65-F5344CB8AC3E}">
        <p14:creationId xmlns:p14="http://schemas.microsoft.com/office/powerpoint/2010/main" val="1189442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9B8A-591D-4E08-A7E7-7B0BCE7C26ED}"/>
              </a:ext>
            </a:extLst>
          </p:cNvPr>
          <p:cNvSpPr>
            <a:spLocks noGrp="1"/>
          </p:cNvSpPr>
          <p:nvPr>
            <p:ph type="title"/>
          </p:nvPr>
        </p:nvSpPr>
        <p:spPr>
          <a:xfrm>
            <a:off x="1115616" y="635904"/>
            <a:ext cx="3826768" cy="1143000"/>
          </a:xfrm>
        </p:spPr>
        <p:txBody>
          <a:bodyPr>
            <a:normAutofit fontScale="90000"/>
          </a:bodyPr>
          <a:lstStyle/>
          <a:p>
            <a:r>
              <a:rPr lang="en-GB" dirty="0"/>
              <a:t>CLASS AND DIETS</a:t>
            </a:r>
          </a:p>
        </p:txBody>
      </p:sp>
      <p:sp>
        <p:nvSpPr>
          <p:cNvPr id="3" name="Content Placeholder 2">
            <a:extLst>
              <a:ext uri="{FF2B5EF4-FFF2-40B4-BE49-F238E27FC236}">
                <a16:creationId xmlns:a16="http://schemas.microsoft.com/office/drawing/2014/main" id="{EDDA6756-47AD-49D9-A9F6-4FAD3D191A1A}"/>
              </a:ext>
            </a:extLst>
          </p:cNvPr>
          <p:cNvSpPr>
            <a:spLocks noGrp="1"/>
          </p:cNvSpPr>
          <p:nvPr>
            <p:ph idx="1"/>
          </p:nvPr>
        </p:nvSpPr>
        <p:spPr>
          <a:xfrm>
            <a:off x="169168" y="2332037"/>
            <a:ext cx="8229600" cy="4525963"/>
          </a:xfrm>
        </p:spPr>
        <p:txBody>
          <a:bodyPr/>
          <a:lstStyle/>
          <a:p>
            <a:r>
              <a:rPr lang="en-GB" dirty="0"/>
              <a:t>There is a vast literature showing strong correlation between socio-economic indicators and diets</a:t>
            </a:r>
          </a:p>
          <a:p>
            <a:r>
              <a:rPr lang="en-GB" dirty="0"/>
              <a:t>On the whole, poorer people seem to have ‘worse’ diets, both in health and environmental terms</a:t>
            </a:r>
          </a:p>
          <a:p>
            <a:r>
              <a:rPr lang="en-GB" dirty="0"/>
              <a:t>Or, are these diets considered ‘worse’ because nutritionists are all middle class?</a:t>
            </a:r>
          </a:p>
        </p:txBody>
      </p:sp>
      <p:pic>
        <p:nvPicPr>
          <p:cNvPr id="10244" name="Picture 4" descr="Image result for healthy food">
            <a:extLst>
              <a:ext uri="{FF2B5EF4-FFF2-40B4-BE49-F238E27FC236}">
                <a16:creationId xmlns:a16="http://schemas.microsoft.com/office/drawing/2014/main" id="{BD6DCEA7-A66B-4763-9E43-F07AAEC5A9C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8104" y="112712"/>
            <a:ext cx="2066925"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ennel forest 4"/>
          <p:cNvPicPr>
            <a:picLocks noChangeAspect="1" noChangeArrowheads="1"/>
          </p:cNvPicPr>
          <p:nvPr/>
        </p:nvPicPr>
        <p:blipFill>
          <a:blip r:embed="rId2" cstate="email">
            <a:lum bright="-24000"/>
            <a:extLst>
              <a:ext uri="{28A0092B-C50C-407E-A947-70E740481C1C}">
                <a14:useLocalDpi xmlns:a14="http://schemas.microsoft.com/office/drawing/2010/main"/>
              </a:ext>
            </a:extLst>
          </a:blip>
          <a:srcRect/>
          <a:stretch>
            <a:fillRect/>
          </a:stretch>
        </p:blipFill>
        <p:spPr bwMode="auto">
          <a:xfrm>
            <a:off x="0" y="-171450"/>
            <a:ext cx="9144000" cy="7029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sz="5400" dirty="0">
                <a:solidFill>
                  <a:schemeClr val="bg1"/>
                </a:solidFill>
              </a:rPr>
              <a:t>AND NOW</a:t>
            </a:r>
          </a:p>
        </p:txBody>
      </p:sp>
      <p:sp>
        <p:nvSpPr>
          <p:cNvPr id="3" name="Content Placeholder 2"/>
          <p:cNvSpPr>
            <a:spLocks noGrp="1"/>
          </p:cNvSpPr>
          <p:nvPr>
            <p:ph idx="1"/>
          </p:nvPr>
        </p:nvSpPr>
        <p:spPr>
          <a:xfrm>
            <a:off x="431540" y="2060848"/>
            <a:ext cx="8280920" cy="3201219"/>
          </a:xfrm>
        </p:spPr>
        <p:txBody>
          <a:bodyPr>
            <a:normAutofit/>
          </a:bodyPr>
          <a:lstStyle/>
          <a:p>
            <a:endParaRPr lang="en-GB" sz="4000" dirty="0">
              <a:solidFill>
                <a:schemeClr val="bg1"/>
              </a:solidFill>
            </a:endParaRPr>
          </a:p>
          <a:p>
            <a:pPr marL="0" indent="0" algn="ctr">
              <a:buNone/>
            </a:pPr>
            <a:r>
              <a:rPr lang="en-GB" sz="4000" dirty="0">
                <a:solidFill>
                  <a:schemeClr val="bg1"/>
                </a:solidFill>
                <a:latin typeface="Lucida Handwriting" panose="03010101010101010101" pitchFamily="66" charset="0"/>
              </a:rPr>
              <a:t>For the brandy and cigars</a:t>
            </a:r>
          </a:p>
        </p:txBody>
      </p:sp>
    </p:spTree>
    <p:extLst>
      <p:ext uri="{BB962C8B-B14F-4D97-AF65-F5344CB8AC3E}">
        <p14:creationId xmlns:p14="http://schemas.microsoft.com/office/powerpoint/2010/main" val="261386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5252"/>
            <a:ext cx="5410944" cy="1143000"/>
          </a:xfrm>
        </p:spPr>
        <p:txBody>
          <a:bodyPr>
            <a:noAutofit/>
          </a:bodyPr>
          <a:lstStyle/>
          <a:p>
            <a:pPr algn="l"/>
            <a:r>
              <a:rPr lang="en-GB" sz="3600" dirty="0"/>
              <a:t>GLOBAL IMPACT OF HUMAN DEMAND FOR FOOD</a:t>
            </a:r>
          </a:p>
        </p:txBody>
      </p:sp>
      <p:sp>
        <p:nvSpPr>
          <p:cNvPr id="3" name="Content Placeholder 2"/>
          <p:cNvSpPr>
            <a:spLocks noGrp="1"/>
          </p:cNvSpPr>
          <p:nvPr>
            <p:ph idx="1"/>
          </p:nvPr>
        </p:nvSpPr>
        <p:spPr>
          <a:xfrm>
            <a:off x="251520" y="3312368"/>
            <a:ext cx="8568952" cy="4869160"/>
          </a:xfrm>
        </p:spPr>
        <p:txBody>
          <a:bodyPr>
            <a:normAutofit/>
          </a:bodyPr>
          <a:lstStyle/>
          <a:p>
            <a:r>
              <a:rPr lang="en-GB" sz="2800" dirty="0"/>
              <a:t>Human-appropriated net primary productivity is about 25% of total photosynthesis</a:t>
            </a:r>
          </a:p>
          <a:p>
            <a:r>
              <a:rPr lang="en-GB" sz="2800" dirty="0"/>
              <a:t>Many other effects on natural systems and ecosystem services</a:t>
            </a:r>
          </a:p>
          <a:p>
            <a:r>
              <a:rPr lang="en-GB" sz="2800" dirty="0"/>
              <a:t>Trends partly driven by population growth</a:t>
            </a:r>
          </a:p>
          <a:p>
            <a:r>
              <a:rPr lang="en-GB" sz="2800" dirty="0"/>
              <a:t>Changes of diet probably a stronger driver</a:t>
            </a:r>
          </a:p>
          <a:p>
            <a:pPr marL="457200" lvl="1" indent="0">
              <a:buNone/>
            </a:pPr>
            <a:endParaRPr lang="en-GB" sz="2400" dirty="0"/>
          </a:p>
        </p:txBody>
      </p:sp>
      <p:pic>
        <p:nvPicPr>
          <p:cNvPr id="4" name="Content Placeholder 7" descr="http://www.stockholmresilience.org/images/18.7cf9c5aa121e17bab42800043477/PB-quantitative-evolution.jpg"/>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44624"/>
            <a:ext cx="4248472" cy="2664296"/>
          </a:xfrm>
          <a:prstGeom prst="rect">
            <a:avLst/>
          </a:prstGeom>
          <a:noFill/>
          <a:ln>
            <a:noFill/>
          </a:ln>
        </p:spPr>
      </p:pic>
    </p:spTree>
    <p:extLst>
      <p:ext uri="{BB962C8B-B14F-4D97-AF65-F5344CB8AC3E}">
        <p14:creationId xmlns:p14="http://schemas.microsoft.com/office/powerpoint/2010/main" val="102350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AAFB-EC0B-47A4-8A43-C32B6691F0F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B340B93-FF11-4095-B36C-78F544BBB05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903320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9D8A-EC4F-4B15-B968-50B34D399A5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2A15C8-CC18-4EF4-9FC2-227DD49C15A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079971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GB" sz="4000" dirty="0"/>
              <a:t>Speculative plot of responses to increasing carbon price</a:t>
            </a:r>
          </a:p>
        </p:txBody>
      </p:sp>
      <p:sp>
        <p:nvSpPr>
          <p:cNvPr id="17411" name="Rectangle 3"/>
          <p:cNvSpPr>
            <a:spLocks noGrp="1" noChangeArrowheads="1"/>
          </p:cNvSpPr>
          <p:nvPr>
            <p:ph type="body" idx="1"/>
          </p:nvPr>
        </p:nvSpPr>
        <p:spPr/>
        <p:txBody>
          <a:bodyPr/>
          <a:lstStyle/>
          <a:p>
            <a:pPr eaLnBrk="1" hangingPunct="1"/>
            <a:endParaRPr lang="en-US" dirty="0"/>
          </a:p>
        </p:txBody>
      </p:sp>
      <p:sp>
        <p:nvSpPr>
          <p:cNvPr id="17412" name="Rectangle 4"/>
          <p:cNvSpPr>
            <a:spLocks noChangeArrowheads="1"/>
          </p:cNvSpPr>
          <p:nvPr/>
        </p:nvSpPr>
        <p:spPr bwMode="auto">
          <a:xfrm>
            <a:off x="539750" y="1773238"/>
            <a:ext cx="8280400" cy="43926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Trebuchet MS" pitchFamily="34" charset="0"/>
            </a:endParaRPr>
          </a:p>
        </p:txBody>
      </p:sp>
      <p:sp>
        <p:nvSpPr>
          <p:cNvPr id="17413" name="Freeform 5"/>
          <p:cNvSpPr>
            <a:spLocks/>
          </p:cNvSpPr>
          <p:nvPr/>
        </p:nvSpPr>
        <p:spPr bwMode="auto">
          <a:xfrm>
            <a:off x="539750" y="2695575"/>
            <a:ext cx="8272463" cy="3025775"/>
          </a:xfrm>
          <a:custGeom>
            <a:avLst/>
            <a:gdLst>
              <a:gd name="T0" fmla="*/ 0 w 5211"/>
              <a:gd name="T1" fmla="*/ 20161250 h 1906"/>
              <a:gd name="T2" fmla="*/ 342741271 w 5211"/>
              <a:gd name="T3" fmla="*/ 20161250 h 1906"/>
              <a:gd name="T4" fmla="*/ 1486892277 w 5211"/>
              <a:gd name="T5" fmla="*/ 136088438 h 1906"/>
              <a:gd name="T6" fmla="*/ 2147483647 w 5211"/>
              <a:gd name="T7" fmla="*/ 844253138 h 1906"/>
              <a:gd name="T8" fmla="*/ 2147483647 w 5211"/>
              <a:gd name="T9" fmla="*/ 1900197813 h 1906"/>
              <a:gd name="T10" fmla="*/ 2147483647 w 5211"/>
              <a:gd name="T11" fmla="*/ 2147483647 h 1906"/>
              <a:gd name="T12" fmla="*/ 2147483647 w 5211"/>
              <a:gd name="T13" fmla="*/ 2147483647 h 1906"/>
              <a:gd name="T14" fmla="*/ 2147483647 w 5211"/>
              <a:gd name="T15" fmla="*/ 2147483647 h 1906"/>
              <a:gd name="T16" fmla="*/ 2147483647 w 5211"/>
              <a:gd name="T17" fmla="*/ 2147483647 h 1906"/>
              <a:gd name="T18" fmla="*/ 2147483647 w 5211"/>
              <a:gd name="T19" fmla="*/ 2147483647 h 19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11" h="1906">
                <a:moveTo>
                  <a:pt x="0" y="8"/>
                </a:moveTo>
                <a:cubicBezTo>
                  <a:pt x="19" y="4"/>
                  <a:pt x="38" y="0"/>
                  <a:pt x="136" y="8"/>
                </a:cubicBezTo>
                <a:cubicBezTo>
                  <a:pt x="234" y="16"/>
                  <a:pt x="402" y="0"/>
                  <a:pt x="590" y="54"/>
                </a:cubicBezTo>
                <a:cubicBezTo>
                  <a:pt x="778" y="108"/>
                  <a:pt x="1041" y="218"/>
                  <a:pt x="1266" y="335"/>
                </a:cubicBezTo>
                <a:cubicBezTo>
                  <a:pt x="1491" y="452"/>
                  <a:pt x="1737" y="627"/>
                  <a:pt x="1938" y="754"/>
                </a:cubicBezTo>
                <a:cubicBezTo>
                  <a:pt x="2139" y="881"/>
                  <a:pt x="2256" y="968"/>
                  <a:pt x="2470" y="1095"/>
                </a:cubicBezTo>
                <a:cubicBezTo>
                  <a:pt x="2684" y="1222"/>
                  <a:pt x="2966" y="1405"/>
                  <a:pt x="3221" y="1514"/>
                </a:cubicBezTo>
                <a:cubicBezTo>
                  <a:pt x="3476" y="1623"/>
                  <a:pt x="3703" y="1690"/>
                  <a:pt x="3997" y="1749"/>
                </a:cubicBezTo>
                <a:cubicBezTo>
                  <a:pt x="4291" y="1808"/>
                  <a:pt x="4782" y="1845"/>
                  <a:pt x="4984" y="1871"/>
                </a:cubicBezTo>
                <a:cubicBezTo>
                  <a:pt x="5186" y="1897"/>
                  <a:pt x="5164" y="1899"/>
                  <a:pt x="5211" y="1906"/>
                </a:cubicBezTo>
              </a:path>
            </a:pathLst>
          </a:custGeom>
          <a:noFill/>
          <a:ln w="38100"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Trebuchet MS" pitchFamily="34" charset="0"/>
            </a:endParaRPr>
          </a:p>
        </p:txBody>
      </p:sp>
      <p:sp>
        <p:nvSpPr>
          <p:cNvPr id="17414" name="Freeform 6"/>
          <p:cNvSpPr>
            <a:spLocks/>
          </p:cNvSpPr>
          <p:nvPr/>
        </p:nvSpPr>
        <p:spPr bwMode="auto">
          <a:xfrm>
            <a:off x="539750" y="3213100"/>
            <a:ext cx="8280400" cy="1871663"/>
          </a:xfrm>
          <a:custGeom>
            <a:avLst/>
            <a:gdLst>
              <a:gd name="T0" fmla="*/ 0 w 5216"/>
              <a:gd name="T1" fmla="*/ 0 h 1179"/>
              <a:gd name="T2" fmla="*/ 1600300013 w 5216"/>
              <a:gd name="T3" fmla="*/ 229335074 h 1179"/>
              <a:gd name="T4" fmla="*/ 2147483647 w 5216"/>
              <a:gd name="T5" fmla="*/ 617439240 h 1179"/>
              <a:gd name="T6" fmla="*/ 2147483647 w 5216"/>
              <a:gd name="T7" fmla="*/ 1028224025 h 1179"/>
              <a:gd name="T8" fmla="*/ 2147483647 w 5216"/>
              <a:gd name="T9" fmla="*/ 1713706708 h 1179"/>
              <a:gd name="T10" fmla="*/ 2147483647 w 5216"/>
              <a:gd name="T11" fmla="*/ 2147483647 h 1179"/>
              <a:gd name="T12" fmla="*/ 2147483647 w 5216"/>
              <a:gd name="T13" fmla="*/ 2147483647 h 11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16" h="1179">
                <a:moveTo>
                  <a:pt x="0" y="0"/>
                </a:moveTo>
                <a:cubicBezTo>
                  <a:pt x="193" y="23"/>
                  <a:pt x="407" y="50"/>
                  <a:pt x="635" y="91"/>
                </a:cubicBezTo>
                <a:cubicBezTo>
                  <a:pt x="863" y="132"/>
                  <a:pt x="1159" y="192"/>
                  <a:pt x="1371" y="245"/>
                </a:cubicBezTo>
                <a:cubicBezTo>
                  <a:pt x="1583" y="298"/>
                  <a:pt x="1672" y="336"/>
                  <a:pt x="1905" y="408"/>
                </a:cubicBezTo>
                <a:cubicBezTo>
                  <a:pt x="2138" y="480"/>
                  <a:pt x="2427" y="574"/>
                  <a:pt x="2767" y="680"/>
                </a:cubicBezTo>
                <a:cubicBezTo>
                  <a:pt x="3107" y="786"/>
                  <a:pt x="3538" y="960"/>
                  <a:pt x="3946" y="1043"/>
                </a:cubicBezTo>
                <a:cubicBezTo>
                  <a:pt x="4354" y="1126"/>
                  <a:pt x="5004" y="1156"/>
                  <a:pt x="5216" y="1179"/>
                </a:cubicBezTo>
              </a:path>
            </a:pathLst>
          </a:custGeom>
          <a:noFill/>
          <a:ln w="38100" cmpd="sng">
            <a:solidFill>
              <a:srgbClr val="CC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Trebuchet MS" pitchFamily="34" charset="0"/>
            </a:endParaRPr>
          </a:p>
        </p:txBody>
      </p:sp>
      <p:sp>
        <p:nvSpPr>
          <p:cNvPr id="17415" name="Freeform 7"/>
          <p:cNvSpPr>
            <a:spLocks/>
          </p:cNvSpPr>
          <p:nvPr/>
        </p:nvSpPr>
        <p:spPr bwMode="auto">
          <a:xfrm>
            <a:off x="539750" y="2133600"/>
            <a:ext cx="8258175" cy="4032250"/>
          </a:xfrm>
          <a:custGeom>
            <a:avLst/>
            <a:gdLst>
              <a:gd name="T0" fmla="*/ 0 w 5202"/>
              <a:gd name="T1" fmla="*/ 2147483647 h 2540"/>
              <a:gd name="T2" fmla="*/ 1829633438 w 5202"/>
              <a:gd name="T3" fmla="*/ 2147483647 h 2540"/>
              <a:gd name="T4" fmla="*/ 2147483647 w 5202"/>
              <a:gd name="T5" fmla="*/ 2147483647 h 2540"/>
              <a:gd name="T6" fmla="*/ 2147483647 w 5202"/>
              <a:gd name="T7" fmla="*/ 2147483647 h 2540"/>
              <a:gd name="T8" fmla="*/ 2147483647 w 5202"/>
              <a:gd name="T9" fmla="*/ 2056447500 h 2540"/>
              <a:gd name="T10" fmla="*/ 2147483647 w 5202"/>
              <a:gd name="T11" fmla="*/ 1055946263 h 2540"/>
              <a:gd name="T12" fmla="*/ 2147483647 w 5202"/>
              <a:gd name="T13" fmla="*/ 284778450 h 2540"/>
              <a:gd name="T14" fmla="*/ 2147483647 w 5202"/>
              <a:gd name="T15" fmla="*/ 65524063 h 2540"/>
              <a:gd name="T16" fmla="*/ 2147483647 w 5202"/>
              <a:gd name="T17" fmla="*/ 0 h 25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02" h="2540">
                <a:moveTo>
                  <a:pt x="0" y="2540"/>
                </a:moveTo>
                <a:cubicBezTo>
                  <a:pt x="234" y="2539"/>
                  <a:pt x="469" y="2539"/>
                  <a:pt x="726" y="2494"/>
                </a:cubicBezTo>
                <a:cubicBezTo>
                  <a:pt x="983" y="2449"/>
                  <a:pt x="1262" y="2396"/>
                  <a:pt x="1542" y="2268"/>
                </a:cubicBezTo>
                <a:cubicBezTo>
                  <a:pt x="1822" y="2140"/>
                  <a:pt x="2071" y="1965"/>
                  <a:pt x="2404" y="1723"/>
                </a:cubicBezTo>
                <a:cubicBezTo>
                  <a:pt x="2737" y="1481"/>
                  <a:pt x="3249" y="1033"/>
                  <a:pt x="3538" y="816"/>
                </a:cubicBezTo>
                <a:cubicBezTo>
                  <a:pt x="3827" y="599"/>
                  <a:pt x="3943" y="536"/>
                  <a:pt x="4137" y="419"/>
                </a:cubicBezTo>
                <a:cubicBezTo>
                  <a:pt x="4331" y="302"/>
                  <a:pt x="4561" y="179"/>
                  <a:pt x="4704" y="113"/>
                </a:cubicBezTo>
                <a:cubicBezTo>
                  <a:pt x="4847" y="47"/>
                  <a:pt x="4909" y="45"/>
                  <a:pt x="4992" y="26"/>
                </a:cubicBezTo>
                <a:cubicBezTo>
                  <a:pt x="5075" y="7"/>
                  <a:pt x="5158" y="6"/>
                  <a:pt x="5202" y="0"/>
                </a:cubicBezTo>
              </a:path>
            </a:pathLst>
          </a:custGeom>
          <a:noFill/>
          <a:ln w="38100" cmpd="sng">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Trebuchet MS" pitchFamily="34" charset="0"/>
            </a:endParaRPr>
          </a:p>
        </p:txBody>
      </p:sp>
      <p:sp>
        <p:nvSpPr>
          <p:cNvPr id="17416" name="Freeform 8"/>
          <p:cNvSpPr>
            <a:spLocks/>
          </p:cNvSpPr>
          <p:nvPr/>
        </p:nvSpPr>
        <p:spPr bwMode="auto">
          <a:xfrm>
            <a:off x="539750" y="3103563"/>
            <a:ext cx="8216900" cy="2701925"/>
          </a:xfrm>
          <a:custGeom>
            <a:avLst/>
            <a:gdLst>
              <a:gd name="T0" fmla="*/ 0 w 5176"/>
              <a:gd name="T1" fmla="*/ 2147483647 h 1702"/>
              <a:gd name="T2" fmla="*/ 1035785013 w 5176"/>
              <a:gd name="T3" fmla="*/ 2147483647 h 1702"/>
              <a:gd name="T4" fmla="*/ 2147483647 w 5176"/>
              <a:gd name="T5" fmla="*/ 2147483647 h 1702"/>
              <a:gd name="T6" fmla="*/ 2147483647 w 5176"/>
              <a:gd name="T7" fmla="*/ 1978323450 h 1702"/>
              <a:gd name="T8" fmla="*/ 2147483647 w 5176"/>
              <a:gd name="T9" fmla="*/ 856853125 h 1702"/>
              <a:gd name="T10" fmla="*/ 2147483647 w 5176"/>
              <a:gd name="T11" fmla="*/ 219254388 h 1702"/>
              <a:gd name="T12" fmla="*/ 2147483647 w 5176"/>
              <a:gd name="T13" fmla="*/ 60483750 h 1702"/>
              <a:gd name="T14" fmla="*/ 2147483647 w 5176"/>
              <a:gd name="T15" fmla="*/ 0 h 17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76" h="1702">
                <a:moveTo>
                  <a:pt x="0" y="1702"/>
                </a:moveTo>
                <a:cubicBezTo>
                  <a:pt x="68" y="1677"/>
                  <a:pt x="202" y="1639"/>
                  <a:pt x="411" y="1553"/>
                </a:cubicBezTo>
                <a:cubicBezTo>
                  <a:pt x="620" y="1467"/>
                  <a:pt x="995" y="1315"/>
                  <a:pt x="1257" y="1187"/>
                </a:cubicBezTo>
                <a:cubicBezTo>
                  <a:pt x="1519" y="1059"/>
                  <a:pt x="1705" y="926"/>
                  <a:pt x="1981" y="785"/>
                </a:cubicBezTo>
                <a:cubicBezTo>
                  <a:pt x="2257" y="644"/>
                  <a:pt x="2575" y="456"/>
                  <a:pt x="2915" y="340"/>
                </a:cubicBezTo>
                <a:cubicBezTo>
                  <a:pt x="3255" y="224"/>
                  <a:pt x="3716" y="140"/>
                  <a:pt x="4024" y="87"/>
                </a:cubicBezTo>
                <a:cubicBezTo>
                  <a:pt x="4332" y="34"/>
                  <a:pt x="4571" y="38"/>
                  <a:pt x="4763" y="24"/>
                </a:cubicBezTo>
                <a:cubicBezTo>
                  <a:pt x="4955" y="10"/>
                  <a:pt x="5090" y="5"/>
                  <a:pt x="5176" y="0"/>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000000"/>
              </a:solidFill>
              <a:latin typeface="Trebuchet MS" pitchFamily="34" charset="0"/>
            </a:endParaRPr>
          </a:p>
        </p:txBody>
      </p:sp>
      <p:sp>
        <p:nvSpPr>
          <p:cNvPr id="17417" name="Text Box 9"/>
          <p:cNvSpPr txBox="1">
            <a:spLocks noChangeArrowheads="1"/>
          </p:cNvSpPr>
          <p:nvPr/>
        </p:nvSpPr>
        <p:spPr bwMode="auto">
          <a:xfrm>
            <a:off x="755650" y="6381750"/>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dirty="0">
                <a:solidFill>
                  <a:srgbClr val="000000"/>
                </a:solidFill>
                <a:latin typeface="Trebuchet MS" pitchFamily="34" charset="0"/>
              </a:rPr>
              <a:t>£10/t</a:t>
            </a:r>
          </a:p>
        </p:txBody>
      </p:sp>
      <p:sp>
        <p:nvSpPr>
          <p:cNvPr id="17418" name="Text Box 10"/>
          <p:cNvSpPr txBox="1">
            <a:spLocks noChangeArrowheads="1"/>
          </p:cNvSpPr>
          <p:nvPr/>
        </p:nvSpPr>
        <p:spPr bwMode="auto">
          <a:xfrm>
            <a:off x="3995738" y="6381750"/>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dirty="0">
                <a:solidFill>
                  <a:srgbClr val="000000"/>
                </a:solidFill>
                <a:latin typeface="Trebuchet MS" pitchFamily="34" charset="0"/>
              </a:rPr>
              <a:t>£50/t</a:t>
            </a:r>
          </a:p>
        </p:txBody>
      </p:sp>
      <p:sp>
        <p:nvSpPr>
          <p:cNvPr id="17419" name="Text Box 11"/>
          <p:cNvSpPr txBox="1">
            <a:spLocks noChangeArrowheads="1"/>
          </p:cNvSpPr>
          <p:nvPr/>
        </p:nvSpPr>
        <p:spPr bwMode="auto">
          <a:xfrm>
            <a:off x="7667625" y="6381750"/>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dirty="0">
                <a:solidFill>
                  <a:srgbClr val="000000"/>
                </a:solidFill>
                <a:latin typeface="Trebuchet MS" pitchFamily="34" charset="0"/>
              </a:rPr>
              <a:t>£500/t</a:t>
            </a:r>
          </a:p>
        </p:txBody>
      </p:sp>
      <p:sp>
        <p:nvSpPr>
          <p:cNvPr id="17420" name="Text Box 12"/>
          <p:cNvSpPr txBox="1">
            <a:spLocks noChangeArrowheads="1"/>
          </p:cNvSpPr>
          <p:nvPr/>
        </p:nvSpPr>
        <p:spPr bwMode="auto">
          <a:xfrm>
            <a:off x="1763713" y="2636838"/>
            <a:ext cx="1871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dirty="0">
                <a:solidFill>
                  <a:srgbClr val="000000"/>
                </a:solidFill>
                <a:latin typeface="Trebuchet MS" pitchFamily="34" charset="0"/>
              </a:rPr>
              <a:t>RUMINANTS</a:t>
            </a:r>
          </a:p>
        </p:txBody>
      </p:sp>
      <p:sp>
        <p:nvSpPr>
          <p:cNvPr id="17421" name="Text Box 13"/>
          <p:cNvSpPr txBox="1">
            <a:spLocks noChangeArrowheads="1"/>
          </p:cNvSpPr>
          <p:nvPr/>
        </p:nvSpPr>
        <p:spPr bwMode="auto">
          <a:xfrm>
            <a:off x="611188" y="3573463"/>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dirty="0">
                <a:solidFill>
                  <a:srgbClr val="000000"/>
                </a:solidFill>
                <a:latin typeface="Trebuchet MS" pitchFamily="34" charset="0"/>
              </a:rPr>
              <a:t>NON-RUMINANTS</a:t>
            </a:r>
          </a:p>
        </p:txBody>
      </p:sp>
      <p:sp>
        <p:nvSpPr>
          <p:cNvPr id="17422" name="Text Box 14"/>
          <p:cNvSpPr txBox="1">
            <a:spLocks noChangeArrowheads="1"/>
          </p:cNvSpPr>
          <p:nvPr/>
        </p:nvSpPr>
        <p:spPr bwMode="auto">
          <a:xfrm>
            <a:off x="1042988" y="4581525"/>
            <a:ext cx="1584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dirty="0">
                <a:solidFill>
                  <a:srgbClr val="000000"/>
                </a:solidFill>
                <a:latin typeface="Trebuchet MS" pitchFamily="34" charset="0"/>
              </a:rPr>
              <a:t>ENERGY CROPS</a:t>
            </a:r>
          </a:p>
        </p:txBody>
      </p:sp>
      <p:sp>
        <p:nvSpPr>
          <p:cNvPr id="17423" name="Text Box 15"/>
          <p:cNvSpPr txBox="1">
            <a:spLocks noChangeArrowheads="1"/>
          </p:cNvSpPr>
          <p:nvPr/>
        </p:nvSpPr>
        <p:spPr bwMode="auto">
          <a:xfrm>
            <a:off x="3419475" y="5445125"/>
            <a:ext cx="316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dirty="0">
                <a:solidFill>
                  <a:srgbClr val="000000"/>
                </a:solidFill>
                <a:latin typeface="Trebuchet MS" pitchFamily="34" charset="0"/>
              </a:rPr>
              <a:t>SEQUESTRATION CROPS</a:t>
            </a:r>
          </a:p>
        </p:txBody>
      </p:sp>
      <p:sp>
        <p:nvSpPr>
          <p:cNvPr id="17424" name="Text Box 16"/>
          <p:cNvSpPr txBox="1">
            <a:spLocks noChangeArrowheads="1"/>
          </p:cNvSpPr>
          <p:nvPr/>
        </p:nvSpPr>
        <p:spPr bwMode="auto">
          <a:xfrm>
            <a:off x="7019925" y="4759325"/>
            <a:ext cx="20161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dirty="0">
                <a:solidFill>
                  <a:srgbClr val="000000"/>
                </a:solidFill>
                <a:latin typeface="Trebuchet MS" pitchFamily="34" charset="0"/>
              </a:rPr>
              <a:t>FAIRLIE’S “DEFAULT LIVESTOCK” LEVEL</a:t>
            </a:r>
          </a:p>
        </p:txBody>
      </p:sp>
    </p:spTree>
    <p:extLst>
      <p:ext uri="{BB962C8B-B14F-4D97-AF65-F5344CB8AC3E}">
        <p14:creationId xmlns:p14="http://schemas.microsoft.com/office/powerpoint/2010/main" val="1673055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68DF-BF77-4113-AB1E-A8893321709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E4393BD-436E-4662-9889-8F2193C8EBA0}"/>
              </a:ext>
            </a:extLst>
          </p:cNvPr>
          <p:cNvSpPr>
            <a:spLocks noGrp="1"/>
          </p:cNvSpPr>
          <p:nvPr>
            <p:ph idx="1"/>
          </p:nvPr>
        </p:nvSpPr>
        <p:spPr/>
        <p:txBody>
          <a:bodyPr>
            <a:normAutofit fontScale="92500" lnSpcReduction="20000"/>
          </a:bodyPr>
          <a:lstStyle/>
          <a:p>
            <a:r>
              <a:rPr lang="en-GB" dirty="0"/>
              <a:t>In summary, the available evidence suggests that the consumption of whole grains, lean meats, fish, low-fat dairy products, and fresh vegetables and fruit was consistently associated with higher SES groups, whereas the consumption of fatty meats, refined grains, and added fats was associated with lower SES groups. </a:t>
            </a:r>
          </a:p>
          <a:p>
            <a:r>
              <a:rPr lang="en-GB" dirty="0"/>
              <a:t>Does social class predict diet quality? Nicole </a:t>
            </a:r>
            <a:r>
              <a:rPr lang="en-GB" dirty="0" err="1"/>
              <a:t>Darmon</a:t>
            </a:r>
            <a:r>
              <a:rPr lang="en-GB" dirty="0"/>
              <a:t>  and Adam </a:t>
            </a:r>
            <a:r>
              <a:rPr lang="en-GB" dirty="0" err="1"/>
              <a:t>Drewnowski</a:t>
            </a:r>
            <a:r>
              <a:rPr lang="en-GB" dirty="0"/>
              <a:t>. </a:t>
            </a:r>
            <a:r>
              <a:rPr lang="en-GB" i="1" dirty="0"/>
              <a:t>The American Journal of Clinical Nutrition</a:t>
            </a:r>
            <a:r>
              <a:rPr lang="en-GB" dirty="0"/>
              <a:t>, </a:t>
            </a:r>
            <a:r>
              <a:rPr lang="en-GB" b="1" dirty="0"/>
              <a:t>87</a:t>
            </a:r>
            <a:r>
              <a:rPr lang="en-GB" dirty="0"/>
              <a:t>, (5), 1107–1117 (2008).</a:t>
            </a:r>
          </a:p>
        </p:txBody>
      </p:sp>
    </p:spTree>
    <p:extLst>
      <p:ext uri="{BB962C8B-B14F-4D97-AF65-F5344CB8AC3E}">
        <p14:creationId xmlns:p14="http://schemas.microsoft.com/office/powerpoint/2010/main" val="1705599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APPENDIX</a:t>
            </a:r>
            <a:br>
              <a:rPr lang="en-GB" dirty="0"/>
            </a:br>
            <a:r>
              <a:rPr lang="en-GB" sz="4000" dirty="0"/>
              <a:t>Some specific issues in food security</a:t>
            </a:r>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4292957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539552" y="1484784"/>
          <a:ext cx="3816424" cy="4975347"/>
        </p:xfrm>
        <a:graphic>
          <a:graphicData uri="http://schemas.openxmlformats.org/drawingml/2006/table">
            <a:tbl>
              <a:tblPr/>
              <a:tblGrid>
                <a:gridCol w="954106">
                  <a:extLst>
                    <a:ext uri="{9D8B030D-6E8A-4147-A177-3AD203B41FA5}">
                      <a16:colId xmlns:a16="http://schemas.microsoft.com/office/drawing/2014/main" val="20000"/>
                    </a:ext>
                  </a:extLst>
                </a:gridCol>
                <a:gridCol w="477053">
                  <a:extLst>
                    <a:ext uri="{9D8B030D-6E8A-4147-A177-3AD203B41FA5}">
                      <a16:colId xmlns:a16="http://schemas.microsoft.com/office/drawing/2014/main" val="20001"/>
                    </a:ext>
                  </a:extLst>
                </a:gridCol>
                <a:gridCol w="477053">
                  <a:extLst>
                    <a:ext uri="{9D8B030D-6E8A-4147-A177-3AD203B41FA5}">
                      <a16:colId xmlns:a16="http://schemas.microsoft.com/office/drawing/2014/main" val="20002"/>
                    </a:ext>
                  </a:extLst>
                </a:gridCol>
                <a:gridCol w="954106">
                  <a:extLst>
                    <a:ext uri="{9D8B030D-6E8A-4147-A177-3AD203B41FA5}">
                      <a16:colId xmlns:a16="http://schemas.microsoft.com/office/drawing/2014/main" val="20003"/>
                    </a:ext>
                  </a:extLst>
                </a:gridCol>
                <a:gridCol w="954106">
                  <a:extLst>
                    <a:ext uri="{9D8B030D-6E8A-4147-A177-3AD203B41FA5}">
                      <a16:colId xmlns:a16="http://schemas.microsoft.com/office/drawing/2014/main" val="20004"/>
                    </a:ext>
                  </a:extLst>
                </a:gridCol>
              </a:tblGrid>
              <a:tr h="828573">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0"/>
                  </a:ext>
                </a:extLst>
              </a:tr>
              <a:tr h="416632">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gridSpan="2">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en-GB"/>
                    </a:p>
                  </a:txBody>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rowSpan="2">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1"/>
                  </a:ext>
                </a:extLst>
              </a:tr>
              <a:tr h="415850">
                <a:tc vMerge="1">
                  <a:txBody>
                    <a:bodyPr/>
                    <a:lstStyle/>
                    <a:p>
                      <a:endParaRPr lang="en-GB"/>
                    </a:p>
                  </a:txBody>
                  <a:tcPr/>
                </a:tc>
                <a:tc gridSpan="2" vMerge="1">
                  <a:txBody>
                    <a:bodyPr/>
                    <a:lstStyle/>
                    <a:p>
                      <a:endParaRPr lang="en-GB"/>
                    </a:p>
                  </a:txBody>
                  <a:tcPr/>
                </a:tc>
                <a:tc hMerge="1" vMerge="1">
                  <a:txBody>
                    <a:bodyPr/>
                    <a:lstStyle/>
                    <a:p>
                      <a:endParaRPr lang="en-GB"/>
                    </a:p>
                  </a:txBody>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GB"/>
                    </a:p>
                  </a:txBody>
                  <a:tcPr/>
                </a:tc>
                <a:extLst>
                  <a:ext uri="{0D108BD9-81ED-4DB2-BD59-A6C34878D82A}">
                    <a16:rowId xmlns:a16="http://schemas.microsoft.com/office/drawing/2014/main" val="10002"/>
                  </a:ext>
                </a:extLst>
              </a:tr>
              <a:tr h="828573">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3"/>
                  </a:ext>
                </a:extLst>
              </a:tr>
              <a:tr h="828573">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4"/>
                  </a:ext>
                </a:extLst>
              </a:tr>
              <a:tr h="828573">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5"/>
                  </a:ext>
                </a:extLst>
              </a:tr>
              <a:tr h="828573">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extLst/>
          </p:nvPr>
        </p:nvGraphicFramePr>
        <p:xfrm>
          <a:off x="5292080" y="3140968"/>
          <a:ext cx="3528390" cy="3312368"/>
        </p:xfrm>
        <a:graphic>
          <a:graphicData uri="http://schemas.openxmlformats.org/drawingml/2006/table">
            <a:tbl>
              <a:tblPr/>
              <a:tblGrid>
                <a:gridCol w="881508">
                  <a:extLst>
                    <a:ext uri="{9D8B030D-6E8A-4147-A177-3AD203B41FA5}">
                      <a16:colId xmlns:a16="http://schemas.microsoft.com/office/drawing/2014/main" val="20000"/>
                    </a:ext>
                  </a:extLst>
                </a:gridCol>
                <a:gridCol w="882294">
                  <a:extLst>
                    <a:ext uri="{9D8B030D-6E8A-4147-A177-3AD203B41FA5}">
                      <a16:colId xmlns:a16="http://schemas.microsoft.com/office/drawing/2014/main" val="20001"/>
                    </a:ext>
                  </a:extLst>
                </a:gridCol>
                <a:gridCol w="882294">
                  <a:extLst>
                    <a:ext uri="{9D8B030D-6E8A-4147-A177-3AD203B41FA5}">
                      <a16:colId xmlns:a16="http://schemas.microsoft.com/office/drawing/2014/main" val="20002"/>
                    </a:ext>
                  </a:extLst>
                </a:gridCol>
                <a:gridCol w="882294">
                  <a:extLst>
                    <a:ext uri="{9D8B030D-6E8A-4147-A177-3AD203B41FA5}">
                      <a16:colId xmlns:a16="http://schemas.microsoft.com/office/drawing/2014/main" val="20003"/>
                    </a:ext>
                  </a:extLst>
                </a:gridCol>
              </a:tblGrid>
              <a:tr h="414046">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2">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414046">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1"/>
                  </a:ext>
                </a:extLst>
              </a:tr>
              <a:tr h="828092">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28092">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3"/>
                  </a:ext>
                </a:extLst>
              </a:tr>
              <a:tr h="828092">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gridSpan="2">
                  <a:txBody>
                    <a:bodyPr/>
                    <a:lstStyle/>
                    <a:p>
                      <a:pPr>
                        <a:spcAft>
                          <a:spcPts val="0"/>
                        </a:spcAft>
                      </a:pPr>
                      <a:r>
                        <a:rPr lang="en-GB" sz="1200" dirty="0">
                          <a:effectLst/>
                          <a:latin typeface="Times New Roman"/>
                          <a:ea typeface="Calibri"/>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04"/>
                  </a:ext>
                </a:extLst>
              </a:tr>
            </a:tbl>
          </a:graphicData>
        </a:graphic>
      </p:graphicFrame>
      <p:sp>
        <p:nvSpPr>
          <p:cNvPr id="10" name="Freeform 9"/>
          <p:cNvSpPr/>
          <p:nvPr/>
        </p:nvSpPr>
        <p:spPr>
          <a:xfrm>
            <a:off x="5292080" y="3144982"/>
            <a:ext cx="3533265" cy="845127"/>
          </a:xfrm>
          <a:custGeom>
            <a:avLst/>
            <a:gdLst>
              <a:gd name="connsiteX0" fmla="*/ 0 w 3311236"/>
              <a:gd name="connsiteY0" fmla="*/ 0 h 845127"/>
              <a:gd name="connsiteX1" fmla="*/ 3311236 w 3311236"/>
              <a:gd name="connsiteY1" fmla="*/ 13854 h 845127"/>
              <a:gd name="connsiteX2" fmla="*/ 3311236 w 3311236"/>
              <a:gd name="connsiteY2" fmla="*/ 845127 h 845127"/>
              <a:gd name="connsiteX3" fmla="*/ 831273 w 3311236"/>
              <a:gd name="connsiteY3" fmla="*/ 817418 h 845127"/>
              <a:gd name="connsiteX4" fmla="*/ 831273 w 3311236"/>
              <a:gd name="connsiteY4" fmla="*/ 401782 h 845127"/>
              <a:gd name="connsiteX5" fmla="*/ 13855 w 3311236"/>
              <a:gd name="connsiteY5" fmla="*/ 387927 h 845127"/>
              <a:gd name="connsiteX6" fmla="*/ 0 w 3311236"/>
              <a:gd name="connsiteY6" fmla="*/ 0 h 84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1236" h="845127">
                <a:moveTo>
                  <a:pt x="0" y="0"/>
                </a:moveTo>
                <a:lnTo>
                  <a:pt x="3311236" y="13854"/>
                </a:lnTo>
                <a:lnTo>
                  <a:pt x="3311236" y="845127"/>
                </a:lnTo>
                <a:lnTo>
                  <a:pt x="831273" y="817418"/>
                </a:lnTo>
                <a:lnTo>
                  <a:pt x="831273" y="401782"/>
                </a:lnTo>
                <a:lnTo>
                  <a:pt x="13855" y="387927"/>
                </a:lnTo>
                <a:lnTo>
                  <a:pt x="0" y="0"/>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Users\Peter Harper\AppData\Local\Microsoft\Windows\Temporary Internet Files\Content.IE5\XQ35Q1N5\MP90040669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842" y="3665632"/>
            <a:ext cx="973431" cy="6489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eter Harper\AppData\Local\Microsoft\Windows\Temporary Internet Files\Content.IE5\I1CURFQQ\MP900448293[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27784" y="4259694"/>
            <a:ext cx="620677" cy="932663"/>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p:cNvSpPr/>
          <p:nvPr/>
        </p:nvSpPr>
        <p:spPr>
          <a:xfrm>
            <a:off x="526473" y="1468582"/>
            <a:ext cx="2895600" cy="5001491"/>
          </a:xfrm>
          <a:custGeom>
            <a:avLst/>
            <a:gdLst>
              <a:gd name="connsiteX0" fmla="*/ 0 w 2895600"/>
              <a:gd name="connsiteY0" fmla="*/ 0 h 5001491"/>
              <a:gd name="connsiteX1" fmla="*/ 13854 w 2895600"/>
              <a:gd name="connsiteY1" fmla="*/ 5001491 h 5001491"/>
              <a:gd name="connsiteX2" fmla="*/ 2895600 w 2895600"/>
              <a:gd name="connsiteY2" fmla="*/ 5001491 h 5001491"/>
              <a:gd name="connsiteX3" fmla="*/ 2881745 w 2895600"/>
              <a:gd name="connsiteY3" fmla="*/ 3338945 h 5001491"/>
              <a:gd name="connsiteX4" fmla="*/ 1911927 w 2895600"/>
              <a:gd name="connsiteY4" fmla="*/ 3338945 h 5001491"/>
              <a:gd name="connsiteX5" fmla="*/ 1898072 w 2895600"/>
              <a:gd name="connsiteY5" fmla="*/ 13854 h 5001491"/>
              <a:gd name="connsiteX6" fmla="*/ 0 w 2895600"/>
              <a:gd name="connsiteY6" fmla="*/ 0 h 500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5001491">
                <a:moveTo>
                  <a:pt x="0" y="0"/>
                </a:moveTo>
                <a:lnTo>
                  <a:pt x="13854" y="5001491"/>
                </a:lnTo>
                <a:lnTo>
                  <a:pt x="2895600" y="5001491"/>
                </a:lnTo>
                <a:lnTo>
                  <a:pt x="2881745" y="3338945"/>
                </a:lnTo>
                <a:lnTo>
                  <a:pt x="1911927" y="3338945"/>
                </a:lnTo>
                <a:cubicBezTo>
                  <a:pt x="1907309" y="2230581"/>
                  <a:pt x="1902690" y="1122218"/>
                  <a:pt x="1898072" y="13854"/>
                </a:cubicBezTo>
                <a:lnTo>
                  <a:pt x="0" y="0"/>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C:\Users\Peter Harper\AppData\Local\Microsoft\Windows\Temporary Internet Files\Content.IE5\I1CURFQQ\MP900401229[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78165" y="4854956"/>
            <a:ext cx="633795" cy="79243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a:xfrm>
            <a:off x="323528" y="188640"/>
            <a:ext cx="8432545" cy="1143000"/>
          </a:xfrm>
        </p:spPr>
        <p:txBody>
          <a:bodyPr>
            <a:normAutofit fontScale="90000"/>
          </a:bodyPr>
          <a:lstStyle/>
          <a:p>
            <a:r>
              <a:rPr lang="en-GB" sz="3600" dirty="0"/>
              <a:t>CURRENT UK AND OVERSEAS LAND USE </a:t>
            </a:r>
            <a:br>
              <a:rPr lang="en-GB" sz="3600" dirty="0"/>
            </a:br>
            <a:r>
              <a:rPr lang="en-GB" sz="2200" dirty="0"/>
              <a:t>Based on CAT (2013); </a:t>
            </a:r>
            <a:r>
              <a:rPr lang="en-GB" sz="2200" dirty="0" err="1"/>
              <a:t>Weighell</a:t>
            </a:r>
            <a:r>
              <a:rPr lang="en-GB" sz="2200" dirty="0"/>
              <a:t> (2011); and </a:t>
            </a:r>
            <a:r>
              <a:rPr lang="en-GB" sz="2200" dirty="0" err="1"/>
              <a:t>Audsley</a:t>
            </a:r>
            <a:r>
              <a:rPr lang="en-GB" sz="2200" dirty="0"/>
              <a:t> </a:t>
            </a:r>
            <a:r>
              <a:rPr lang="en-GB" sz="2200" i="1" dirty="0"/>
              <a:t>et al</a:t>
            </a:r>
            <a:r>
              <a:rPr lang="en-GB" sz="2200" dirty="0"/>
              <a:t>. (2010). </a:t>
            </a:r>
            <a:br>
              <a:rPr lang="en-GB" sz="2200" dirty="0"/>
            </a:br>
            <a:r>
              <a:rPr lang="en-GB" sz="2200" dirty="0"/>
              <a:t>Each square 1 </a:t>
            </a:r>
            <a:r>
              <a:rPr lang="en-GB" sz="2200" dirty="0" err="1"/>
              <a:t>Mha</a:t>
            </a:r>
            <a:endParaRPr lang="en-GB" sz="2200" dirty="0"/>
          </a:p>
        </p:txBody>
      </p:sp>
      <p:pic>
        <p:nvPicPr>
          <p:cNvPr id="1029" name="Picture 5" descr="C:\Users\Peter Harper\AppData\Local\Microsoft\Windows\Temporary Internet Files\Content.IE5\46ROM6A4\MP900448525[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08104" y="3761921"/>
            <a:ext cx="386916" cy="5803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Peter Harper\Documents\IMAGES\Machynlleth\IMG_129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8319" y="2348880"/>
            <a:ext cx="773486" cy="5156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Peter Harper\Documents\IMAGES\Machynlleth\IMG_0906.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64302" y="1851483"/>
            <a:ext cx="747640" cy="49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8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31" y="55419"/>
            <a:ext cx="8229600" cy="1143000"/>
          </a:xfrm>
        </p:spPr>
        <p:txBody>
          <a:bodyPr>
            <a:noAutofit/>
          </a:bodyPr>
          <a:lstStyle/>
          <a:p>
            <a:r>
              <a:rPr lang="en-GB" sz="3200" dirty="0"/>
              <a:t>PROPOSED LAND USE IN ZCB SCENARIO 2013</a:t>
            </a:r>
            <a:br>
              <a:rPr lang="en-GB" sz="3200" dirty="0"/>
            </a:br>
            <a:r>
              <a:rPr lang="en-GB" sz="3200" dirty="0"/>
              <a:t>PLUS USE OF EXTRA-TERRITORIAL SINKS</a:t>
            </a:r>
          </a:p>
        </p:txBody>
      </p:sp>
      <p:graphicFrame>
        <p:nvGraphicFramePr>
          <p:cNvPr id="3" name="Table 2"/>
          <p:cNvGraphicFramePr>
            <a:graphicFrameLocks noGrp="1"/>
          </p:cNvGraphicFramePr>
          <p:nvPr>
            <p:extLst/>
          </p:nvPr>
        </p:nvGraphicFramePr>
        <p:xfrm>
          <a:off x="539552" y="1484784"/>
          <a:ext cx="3816424" cy="4974958"/>
        </p:xfrm>
        <a:graphic>
          <a:graphicData uri="http://schemas.openxmlformats.org/drawingml/2006/table">
            <a:tbl>
              <a:tblPr/>
              <a:tblGrid>
                <a:gridCol w="954106">
                  <a:extLst>
                    <a:ext uri="{9D8B030D-6E8A-4147-A177-3AD203B41FA5}">
                      <a16:colId xmlns:a16="http://schemas.microsoft.com/office/drawing/2014/main" val="20000"/>
                    </a:ext>
                  </a:extLst>
                </a:gridCol>
                <a:gridCol w="954106">
                  <a:extLst>
                    <a:ext uri="{9D8B030D-6E8A-4147-A177-3AD203B41FA5}">
                      <a16:colId xmlns:a16="http://schemas.microsoft.com/office/drawing/2014/main" val="20001"/>
                    </a:ext>
                  </a:extLst>
                </a:gridCol>
                <a:gridCol w="954106">
                  <a:extLst>
                    <a:ext uri="{9D8B030D-6E8A-4147-A177-3AD203B41FA5}">
                      <a16:colId xmlns:a16="http://schemas.microsoft.com/office/drawing/2014/main" val="20002"/>
                    </a:ext>
                  </a:extLst>
                </a:gridCol>
                <a:gridCol w="954106">
                  <a:extLst>
                    <a:ext uri="{9D8B030D-6E8A-4147-A177-3AD203B41FA5}">
                      <a16:colId xmlns:a16="http://schemas.microsoft.com/office/drawing/2014/main" val="20003"/>
                    </a:ext>
                  </a:extLst>
                </a:gridCol>
              </a:tblGrid>
              <a:tr h="828573">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416241">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rowSpan="2">
                  <a:txBody>
                    <a:bodyPr/>
                    <a:lstStyle/>
                    <a:p>
                      <a:pPr>
                        <a:spcAft>
                          <a:spcPts val="0"/>
                        </a:spcAft>
                      </a:pPr>
                      <a:r>
                        <a:rPr lang="en-GB" sz="1200" dirty="0">
                          <a:effectLst/>
                          <a:latin typeface="Times New Roman"/>
                          <a:ea typeface="Calibri"/>
                        </a:rPr>
                        <a:t> </a:t>
                      </a:r>
                    </a:p>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1"/>
                  </a:ext>
                </a:extLst>
              </a:tr>
              <a:tr h="415850">
                <a:tc>
                  <a:txBody>
                    <a:bodyPr/>
                    <a:lstStyle/>
                    <a:p>
                      <a:pPr>
                        <a:spcAft>
                          <a:spcPts val="0"/>
                        </a:spcAft>
                      </a:pPr>
                      <a:endParaRPr lang="en-GB" sz="12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414287">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3"/>
                  </a:ext>
                </a:extLst>
              </a:tr>
              <a:tr h="414287">
                <a:tc vMerge="1">
                  <a:txBody>
                    <a:bodyPr/>
                    <a:lstStyle/>
                    <a:p>
                      <a:endParaRPr lang="en-GB"/>
                    </a:p>
                  </a:txBody>
                  <a:tcPr/>
                </a:tc>
                <a:tc>
                  <a:txBody>
                    <a:bodyPr/>
                    <a:lstStyle/>
                    <a:p>
                      <a:pPr>
                        <a:spcAft>
                          <a:spcPts val="0"/>
                        </a:spcAft>
                      </a:pPr>
                      <a:endParaRPr lang="en-GB" sz="12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828573">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extLst>
                  <a:ext uri="{0D108BD9-81ED-4DB2-BD59-A6C34878D82A}">
                    <a16:rowId xmlns:a16="http://schemas.microsoft.com/office/drawing/2014/main" val="10005"/>
                  </a:ext>
                </a:extLst>
              </a:tr>
              <a:tr h="414287">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rowSpan="2">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extLst>
                  <a:ext uri="{0D108BD9-81ED-4DB2-BD59-A6C34878D82A}">
                    <a16:rowId xmlns:a16="http://schemas.microsoft.com/office/drawing/2014/main" val="10006"/>
                  </a:ext>
                </a:extLst>
              </a:tr>
              <a:tr h="414287">
                <a:tc>
                  <a:txBody>
                    <a:bodyPr/>
                    <a:lstStyle/>
                    <a:p>
                      <a:pPr>
                        <a:spcAft>
                          <a:spcPts val="0"/>
                        </a:spcAft>
                      </a:pPr>
                      <a:endParaRPr lang="en-GB" sz="1200" dirty="0">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7"/>
                  </a:ext>
                </a:extLst>
              </a:tr>
              <a:tr h="828573">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spcAft>
                          <a:spcPts val="0"/>
                        </a:spcAft>
                      </a:pPr>
                      <a:r>
                        <a:rPr lang="en-GB" sz="1200" dirty="0">
                          <a:effectLst/>
                          <a:latin typeface="Times New Roman"/>
                          <a:ea typeface="Calibri"/>
                        </a:rPr>
                        <a:t> </a:t>
                      </a:r>
                    </a:p>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extLst>
                  <a:ext uri="{0D108BD9-81ED-4DB2-BD59-A6C34878D82A}">
                    <a16:rowId xmlns:a16="http://schemas.microsoft.com/office/drawing/2014/main" val="10008"/>
                  </a:ext>
                </a:extLst>
              </a:tr>
            </a:tbl>
          </a:graphicData>
        </a:graphic>
      </p:graphicFrame>
      <p:sp>
        <p:nvSpPr>
          <p:cNvPr id="4" name="Freeform 3"/>
          <p:cNvSpPr/>
          <p:nvPr/>
        </p:nvSpPr>
        <p:spPr>
          <a:xfrm>
            <a:off x="512618" y="2701637"/>
            <a:ext cx="1953491" cy="3768436"/>
          </a:xfrm>
          <a:custGeom>
            <a:avLst/>
            <a:gdLst>
              <a:gd name="connsiteX0" fmla="*/ 0 w 1953491"/>
              <a:gd name="connsiteY0" fmla="*/ 0 h 3754582"/>
              <a:gd name="connsiteX1" fmla="*/ 997527 w 1953491"/>
              <a:gd name="connsiteY1" fmla="*/ 27709 h 3754582"/>
              <a:gd name="connsiteX2" fmla="*/ 983673 w 1953491"/>
              <a:gd name="connsiteY2" fmla="*/ 831273 h 3754582"/>
              <a:gd name="connsiteX3" fmla="*/ 1939637 w 1953491"/>
              <a:gd name="connsiteY3" fmla="*/ 858982 h 3754582"/>
              <a:gd name="connsiteX4" fmla="*/ 1953491 w 1953491"/>
              <a:gd name="connsiteY4" fmla="*/ 3754582 h 3754582"/>
              <a:gd name="connsiteX5" fmla="*/ 27709 w 1953491"/>
              <a:gd name="connsiteY5" fmla="*/ 3726873 h 3754582"/>
              <a:gd name="connsiteX6" fmla="*/ 0 w 1953491"/>
              <a:gd name="connsiteY6" fmla="*/ 0 h 3754582"/>
              <a:gd name="connsiteX0" fmla="*/ 0 w 1953491"/>
              <a:gd name="connsiteY0" fmla="*/ 13854 h 3768436"/>
              <a:gd name="connsiteX1" fmla="*/ 997527 w 1953491"/>
              <a:gd name="connsiteY1" fmla="*/ 0 h 3768436"/>
              <a:gd name="connsiteX2" fmla="*/ 983673 w 1953491"/>
              <a:gd name="connsiteY2" fmla="*/ 845127 h 3768436"/>
              <a:gd name="connsiteX3" fmla="*/ 1939637 w 1953491"/>
              <a:gd name="connsiteY3" fmla="*/ 872836 h 3768436"/>
              <a:gd name="connsiteX4" fmla="*/ 1953491 w 1953491"/>
              <a:gd name="connsiteY4" fmla="*/ 3768436 h 3768436"/>
              <a:gd name="connsiteX5" fmla="*/ 27709 w 1953491"/>
              <a:gd name="connsiteY5" fmla="*/ 3740727 h 3768436"/>
              <a:gd name="connsiteX6" fmla="*/ 0 w 1953491"/>
              <a:gd name="connsiteY6" fmla="*/ 13854 h 3768436"/>
              <a:gd name="connsiteX0" fmla="*/ 0 w 1953491"/>
              <a:gd name="connsiteY0" fmla="*/ 13854 h 3768436"/>
              <a:gd name="connsiteX1" fmla="*/ 997527 w 1953491"/>
              <a:gd name="connsiteY1" fmla="*/ 0 h 3768436"/>
              <a:gd name="connsiteX2" fmla="*/ 983673 w 1953491"/>
              <a:gd name="connsiteY2" fmla="*/ 872836 h 3768436"/>
              <a:gd name="connsiteX3" fmla="*/ 1939637 w 1953491"/>
              <a:gd name="connsiteY3" fmla="*/ 872836 h 3768436"/>
              <a:gd name="connsiteX4" fmla="*/ 1953491 w 1953491"/>
              <a:gd name="connsiteY4" fmla="*/ 3768436 h 3768436"/>
              <a:gd name="connsiteX5" fmla="*/ 27709 w 1953491"/>
              <a:gd name="connsiteY5" fmla="*/ 3740727 h 3768436"/>
              <a:gd name="connsiteX6" fmla="*/ 0 w 1953491"/>
              <a:gd name="connsiteY6" fmla="*/ 13854 h 376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91" h="3768436">
                <a:moveTo>
                  <a:pt x="0" y="13854"/>
                </a:moveTo>
                <a:lnTo>
                  <a:pt x="997527" y="0"/>
                </a:lnTo>
                <a:lnTo>
                  <a:pt x="983673" y="872836"/>
                </a:lnTo>
                <a:lnTo>
                  <a:pt x="1939637" y="872836"/>
                </a:lnTo>
                <a:lnTo>
                  <a:pt x="1953491" y="3768436"/>
                </a:lnTo>
                <a:lnTo>
                  <a:pt x="27709" y="3740727"/>
                </a:lnTo>
                <a:lnTo>
                  <a:pt x="0" y="13854"/>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2466109" y="3962400"/>
            <a:ext cx="1898073" cy="2507673"/>
          </a:xfrm>
          <a:custGeom>
            <a:avLst/>
            <a:gdLst>
              <a:gd name="connsiteX0" fmla="*/ 0 w 1925782"/>
              <a:gd name="connsiteY0" fmla="*/ 831273 h 2507673"/>
              <a:gd name="connsiteX1" fmla="*/ 955964 w 1925782"/>
              <a:gd name="connsiteY1" fmla="*/ 858982 h 2507673"/>
              <a:gd name="connsiteX2" fmla="*/ 969818 w 1925782"/>
              <a:gd name="connsiteY2" fmla="*/ 13855 h 2507673"/>
              <a:gd name="connsiteX3" fmla="*/ 1925782 w 1925782"/>
              <a:gd name="connsiteY3" fmla="*/ 0 h 2507673"/>
              <a:gd name="connsiteX4" fmla="*/ 1911927 w 1925782"/>
              <a:gd name="connsiteY4" fmla="*/ 2507673 h 2507673"/>
              <a:gd name="connsiteX5" fmla="*/ 27709 w 1925782"/>
              <a:gd name="connsiteY5" fmla="*/ 2507673 h 2507673"/>
              <a:gd name="connsiteX6" fmla="*/ 0 w 1925782"/>
              <a:gd name="connsiteY6" fmla="*/ 831273 h 2507673"/>
              <a:gd name="connsiteX0" fmla="*/ 27710 w 1898073"/>
              <a:gd name="connsiteY0" fmla="*/ 872836 h 2507673"/>
              <a:gd name="connsiteX1" fmla="*/ 928255 w 1898073"/>
              <a:gd name="connsiteY1" fmla="*/ 858982 h 2507673"/>
              <a:gd name="connsiteX2" fmla="*/ 942109 w 1898073"/>
              <a:gd name="connsiteY2" fmla="*/ 13855 h 2507673"/>
              <a:gd name="connsiteX3" fmla="*/ 1898073 w 1898073"/>
              <a:gd name="connsiteY3" fmla="*/ 0 h 2507673"/>
              <a:gd name="connsiteX4" fmla="*/ 1884218 w 1898073"/>
              <a:gd name="connsiteY4" fmla="*/ 2507673 h 2507673"/>
              <a:gd name="connsiteX5" fmla="*/ 0 w 1898073"/>
              <a:gd name="connsiteY5" fmla="*/ 2507673 h 2507673"/>
              <a:gd name="connsiteX6" fmla="*/ 27710 w 1898073"/>
              <a:gd name="connsiteY6" fmla="*/ 872836 h 2507673"/>
              <a:gd name="connsiteX0" fmla="*/ 0 w 1939636"/>
              <a:gd name="connsiteY0" fmla="*/ 831272 h 2507673"/>
              <a:gd name="connsiteX1" fmla="*/ 969818 w 1939636"/>
              <a:gd name="connsiteY1" fmla="*/ 858982 h 2507673"/>
              <a:gd name="connsiteX2" fmla="*/ 983672 w 1939636"/>
              <a:gd name="connsiteY2" fmla="*/ 13855 h 2507673"/>
              <a:gd name="connsiteX3" fmla="*/ 1939636 w 1939636"/>
              <a:gd name="connsiteY3" fmla="*/ 0 h 2507673"/>
              <a:gd name="connsiteX4" fmla="*/ 1925781 w 1939636"/>
              <a:gd name="connsiteY4" fmla="*/ 2507673 h 2507673"/>
              <a:gd name="connsiteX5" fmla="*/ 41563 w 1939636"/>
              <a:gd name="connsiteY5" fmla="*/ 2507673 h 2507673"/>
              <a:gd name="connsiteX6" fmla="*/ 0 w 1939636"/>
              <a:gd name="connsiteY6" fmla="*/ 831272 h 2507673"/>
              <a:gd name="connsiteX0" fmla="*/ 13855 w 1898073"/>
              <a:gd name="connsiteY0" fmla="*/ 858981 h 2507673"/>
              <a:gd name="connsiteX1" fmla="*/ 928255 w 1898073"/>
              <a:gd name="connsiteY1" fmla="*/ 858982 h 2507673"/>
              <a:gd name="connsiteX2" fmla="*/ 942109 w 1898073"/>
              <a:gd name="connsiteY2" fmla="*/ 13855 h 2507673"/>
              <a:gd name="connsiteX3" fmla="*/ 1898073 w 1898073"/>
              <a:gd name="connsiteY3" fmla="*/ 0 h 2507673"/>
              <a:gd name="connsiteX4" fmla="*/ 1884218 w 1898073"/>
              <a:gd name="connsiteY4" fmla="*/ 2507673 h 2507673"/>
              <a:gd name="connsiteX5" fmla="*/ 0 w 1898073"/>
              <a:gd name="connsiteY5" fmla="*/ 2507673 h 2507673"/>
              <a:gd name="connsiteX6" fmla="*/ 13855 w 1898073"/>
              <a:gd name="connsiteY6" fmla="*/ 858981 h 250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073" h="2507673">
                <a:moveTo>
                  <a:pt x="13855" y="858981"/>
                </a:moveTo>
                <a:lnTo>
                  <a:pt x="928255" y="858982"/>
                </a:lnTo>
                <a:lnTo>
                  <a:pt x="942109" y="13855"/>
                </a:lnTo>
                <a:lnTo>
                  <a:pt x="1898073" y="0"/>
                </a:lnTo>
                <a:cubicBezTo>
                  <a:pt x="1893455" y="835891"/>
                  <a:pt x="1888836" y="1671782"/>
                  <a:pt x="1884218" y="2507673"/>
                </a:cubicBezTo>
                <a:lnTo>
                  <a:pt x="0" y="2507673"/>
                </a:lnTo>
                <a:lnTo>
                  <a:pt x="13855" y="858981"/>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2452253" y="1485835"/>
            <a:ext cx="1875593" cy="3331886"/>
          </a:xfrm>
          <a:custGeom>
            <a:avLst/>
            <a:gdLst>
              <a:gd name="connsiteX0" fmla="*/ 0 w 1911927"/>
              <a:gd name="connsiteY0" fmla="*/ 0 h 3311236"/>
              <a:gd name="connsiteX1" fmla="*/ 0 w 1911927"/>
              <a:gd name="connsiteY1" fmla="*/ 3311236 h 3311236"/>
              <a:gd name="connsiteX2" fmla="*/ 928254 w 1911927"/>
              <a:gd name="connsiteY2" fmla="*/ 3297382 h 3311236"/>
              <a:gd name="connsiteX3" fmla="*/ 942109 w 1911927"/>
              <a:gd name="connsiteY3" fmla="*/ 2493818 h 3311236"/>
              <a:gd name="connsiteX4" fmla="*/ 1911927 w 1911927"/>
              <a:gd name="connsiteY4" fmla="*/ 2507673 h 3311236"/>
              <a:gd name="connsiteX5" fmla="*/ 1884218 w 1911927"/>
              <a:gd name="connsiteY5" fmla="*/ 27709 h 3311236"/>
              <a:gd name="connsiteX6" fmla="*/ 0 w 1911927"/>
              <a:gd name="connsiteY6" fmla="*/ 0 h 3311236"/>
              <a:gd name="connsiteX0" fmla="*/ 0 w 1911927"/>
              <a:gd name="connsiteY0" fmla="*/ 13854 h 3325090"/>
              <a:gd name="connsiteX1" fmla="*/ 0 w 1911927"/>
              <a:gd name="connsiteY1" fmla="*/ 3325090 h 3325090"/>
              <a:gd name="connsiteX2" fmla="*/ 928254 w 1911927"/>
              <a:gd name="connsiteY2" fmla="*/ 3311236 h 3325090"/>
              <a:gd name="connsiteX3" fmla="*/ 942109 w 1911927"/>
              <a:gd name="connsiteY3" fmla="*/ 2507672 h 3325090"/>
              <a:gd name="connsiteX4" fmla="*/ 1911927 w 1911927"/>
              <a:gd name="connsiteY4" fmla="*/ 2521527 h 3325090"/>
              <a:gd name="connsiteX5" fmla="*/ 1884218 w 1911927"/>
              <a:gd name="connsiteY5" fmla="*/ 0 h 3325090"/>
              <a:gd name="connsiteX6" fmla="*/ 0 w 1911927"/>
              <a:gd name="connsiteY6" fmla="*/ 13854 h 3325090"/>
              <a:gd name="connsiteX0" fmla="*/ 0 w 1911927"/>
              <a:gd name="connsiteY0" fmla="*/ 13854 h 3325090"/>
              <a:gd name="connsiteX1" fmla="*/ 0 w 1911927"/>
              <a:gd name="connsiteY1" fmla="*/ 3325090 h 3325090"/>
              <a:gd name="connsiteX2" fmla="*/ 928254 w 1911927"/>
              <a:gd name="connsiteY2" fmla="*/ 3311236 h 3325090"/>
              <a:gd name="connsiteX3" fmla="*/ 942109 w 1911927"/>
              <a:gd name="connsiteY3" fmla="*/ 2563090 h 3325090"/>
              <a:gd name="connsiteX4" fmla="*/ 1911927 w 1911927"/>
              <a:gd name="connsiteY4" fmla="*/ 2521527 h 3325090"/>
              <a:gd name="connsiteX5" fmla="*/ 1884218 w 1911927"/>
              <a:gd name="connsiteY5" fmla="*/ 0 h 3325090"/>
              <a:gd name="connsiteX6" fmla="*/ 0 w 1911927"/>
              <a:gd name="connsiteY6" fmla="*/ 13854 h 3325090"/>
              <a:gd name="connsiteX0" fmla="*/ 0 w 1911927"/>
              <a:gd name="connsiteY0" fmla="*/ 13854 h 3325090"/>
              <a:gd name="connsiteX1" fmla="*/ 0 w 1911927"/>
              <a:gd name="connsiteY1" fmla="*/ 3325090 h 3325090"/>
              <a:gd name="connsiteX2" fmla="*/ 928254 w 1911927"/>
              <a:gd name="connsiteY2" fmla="*/ 3311236 h 3325090"/>
              <a:gd name="connsiteX3" fmla="*/ 942109 w 1911927"/>
              <a:gd name="connsiteY3" fmla="*/ 2493817 h 3325090"/>
              <a:gd name="connsiteX4" fmla="*/ 1911927 w 1911927"/>
              <a:gd name="connsiteY4" fmla="*/ 2521527 h 3325090"/>
              <a:gd name="connsiteX5" fmla="*/ 1884218 w 1911927"/>
              <a:gd name="connsiteY5" fmla="*/ 0 h 3325090"/>
              <a:gd name="connsiteX6" fmla="*/ 0 w 1911927"/>
              <a:gd name="connsiteY6" fmla="*/ 13854 h 3325090"/>
              <a:gd name="connsiteX0" fmla="*/ 0 w 1884218"/>
              <a:gd name="connsiteY0" fmla="*/ 13854 h 3325090"/>
              <a:gd name="connsiteX1" fmla="*/ 0 w 1884218"/>
              <a:gd name="connsiteY1" fmla="*/ 3325090 h 3325090"/>
              <a:gd name="connsiteX2" fmla="*/ 928254 w 1884218"/>
              <a:gd name="connsiteY2" fmla="*/ 3311236 h 3325090"/>
              <a:gd name="connsiteX3" fmla="*/ 942109 w 1884218"/>
              <a:gd name="connsiteY3" fmla="*/ 2493817 h 3325090"/>
              <a:gd name="connsiteX4" fmla="*/ 1884218 w 1884218"/>
              <a:gd name="connsiteY4" fmla="*/ 2479963 h 3325090"/>
              <a:gd name="connsiteX5" fmla="*/ 1884218 w 1884218"/>
              <a:gd name="connsiteY5" fmla="*/ 0 h 3325090"/>
              <a:gd name="connsiteX6" fmla="*/ 0 w 1884218"/>
              <a:gd name="connsiteY6" fmla="*/ 13854 h 3325090"/>
              <a:gd name="connsiteX0" fmla="*/ 0 w 1884218"/>
              <a:gd name="connsiteY0" fmla="*/ 13854 h 3325090"/>
              <a:gd name="connsiteX1" fmla="*/ 0 w 1884218"/>
              <a:gd name="connsiteY1" fmla="*/ 3325090 h 3325090"/>
              <a:gd name="connsiteX2" fmla="*/ 928254 w 1884218"/>
              <a:gd name="connsiteY2" fmla="*/ 3311236 h 3325090"/>
              <a:gd name="connsiteX3" fmla="*/ 886690 w 1884218"/>
              <a:gd name="connsiteY3" fmla="*/ 2493817 h 3325090"/>
              <a:gd name="connsiteX4" fmla="*/ 1884218 w 1884218"/>
              <a:gd name="connsiteY4" fmla="*/ 2479963 h 3325090"/>
              <a:gd name="connsiteX5" fmla="*/ 1884218 w 1884218"/>
              <a:gd name="connsiteY5" fmla="*/ 0 h 3325090"/>
              <a:gd name="connsiteX6" fmla="*/ 0 w 1884218"/>
              <a:gd name="connsiteY6" fmla="*/ 13854 h 3325090"/>
              <a:gd name="connsiteX0" fmla="*/ 0 w 1884218"/>
              <a:gd name="connsiteY0" fmla="*/ 13854 h 3325090"/>
              <a:gd name="connsiteX1" fmla="*/ 0 w 1884218"/>
              <a:gd name="connsiteY1" fmla="*/ 3325090 h 3325090"/>
              <a:gd name="connsiteX2" fmla="*/ 928254 w 1884218"/>
              <a:gd name="connsiteY2" fmla="*/ 3311236 h 3325090"/>
              <a:gd name="connsiteX3" fmla="*/ 928254 w 1884218"/>
              <a:gd name="connsiteY3" fmla="*/ 2493817 h 3325090"/>
              <a:gd name="connsiteX4" fmla="*/ 1884218 w 1884218"/>
              <a:gd name="connsiteY4" fmla="*/ 2479963 h 3325090"/>
              <a:gd name="connsiteX5" fmla="*/ 1884218 w 1884218"/>
              <a:gd name="connsiteY5" fmla="*/ 0 h 3325090"/>
              <a:gd name="connsiteX6" fmla="*/ 0 w 1884218"/>
              <a:gd name="connsiteY6" fmla="*/ 13854 h 3325090"/>
              <a:gd name="connsiteX0" fmla="*/ 0 w 1884218"/>
              <a:gd name="connsiteY0" fmla="*/ 13854 h 3350969"/>
              <a:gd name="connsiteX1" fmla="*/ 0 w 1884218"/>
              <a:gd name="connsiteY1" fmla="*/ 3350969 h 3350969"/>
              <a:gd name="connsiteX2" fmla="*/ 928254 w 1884218"/>
              <a:gd name="connsiteY2" fmla="*/ 3311236 h 3350969"/>
              <a:gd name="connsiteX3" fmla="*/ 928254 w 1884218"/>
              <a:gd name="connsiteY3" fmla="*/ 2493817 h 3350969"/>
              <a:gd name="connsiteX4" fmla="*/ 1884218 w 1884218"/>
              <a:gd name="connsiteY4" fmla="*/ 2479963 h 3350969"/>
              <a:gd name="connsiteX5" fmla="*/ 1884218 w 1884218"/>
              <a:gd name="connsiteY5" fmla="*/ 0 h 3350969"/>
              <a:gd name="connsiteX6" fmla="*/ 0 w 1884218"/>
              <a:gd name="connsiteY6" fmla="*/ 13854 h 3350969"/>
              <a:gd name="connsiteX0" fmla="*/ 0 w 1884218"/>
              <a:gd name="connsiteY0" fmla="*/ 13854 h 3388873"/>
              <a:gd name="connsiteX1" fmla="*/ 0 w 1884218"/>
              <a:gd name="connsiteY1" fmla="*/ 3350969 h 3388873"/>
              <a:gd name="connsiteX2" fmla="*/ 945507 w 1884218"/>
              <a:gd name="connsiteY2" fmla="*/ 3388873 h 3388873"/>
              <a:gd name="connsiteX3" fmla="*/ 928254 w 1884218"/>
              <a:gd name="connsiteY3" fmla="*/ 2493817 h 3388873"/>
              <a:gd name="connsiteX4" fmla="*/ 1884218 w 1884218"/>
              <a:gd name="connsiteY4" fmla="*/ 2479963 h 3388873"/>
              <a:gd name="connsiteX5" fmla="*/ 1884218 w 1884218"/>
              <a:gd name="connsiteY5" fmla="*/ 0 h 3388873"/>
              <a:gd name="connsiteX6" fmla="*/ 0 w 1884218"/>
              <a:gd name="connsiteY6" fmla="*/ 13854 h 3388873"/>
              <a:gd name="connsiteX0" fmla="*/ 0 w 1884218"/>
              <a:gd name="connsiteY0" fmla="*/ 13854 h 3371620"/>
              <a:gd name="connsiteX1" fmla="*/ 0 w 1884218"/>
              <a:gd name="connsiteY1" fmla="*/ 3350969 h 3371620"/>
              <a:gd name="connsiteX2" fmla="*/ 911002 w 1884218"/>
              <a:gd name="connsiteY2" fmla="*/ 3371620 h 3371620"/>
              <a:gd name="connsiteX3" fmla="*/ 928254 w 1884218"/>
              <a:gd name="connsiteY3" fmla="*/ 2493817 h 3371620"/>
              <a:gd name="connsiteX4" fmla="*/ 1884218 w 1884218"/>
              <a:gd name="connsiteY4" fmla="*/ 2479963 h 3371620"/>
              <a:gd name="connsiteX5" fmla="*/ 1884218 w 1884218"/>
              <a:gd name="connsiteY5" fmla="*/ 0 h 3371620"/>
              <a:gd name="connsiteX6" fmla="*/ 0 w 1884218"/>
              <a:gd name="connsiteY6" fmla="*/ 13854 h 3371620"/>
              <a:gd name="connsiteX0" fmla="*/ 0 w 1884218"/>
              <a:gd name="connsiteY0" fmla="*/ 13854 h 3362993"/>
              <a:gd name="connsiteX1" fmla="*/ 0 w 1884218"/>
              <a:gd name="connsiteY1" fmla="*/ 3350969 h 3362993"/>
              <a:gd name="connsiteX2" fmla="*/ 945508 w 1884218"/>
              <a:gd name="connsiteY2" fmla="*/ 3362993 h 3362993"/>
              <a:gd name="connsiteX3" fmla="*/ 928254 w 1884218"/>
              <a:gd name="connsiteY3" fmla="*/ 2493817 h 3362993"/>
              <a:gd name="connsiteX4" fmla="*/ 1884218 w 1884218"/>
              <a:gd name="connsiteY4" fmla="*/ 2479963 h 3362993"/>
              <a:gd name="connsiteX5" fmla="*/ 1884218 w 1884218"/>
              <a:gd name="connsiteY5" fmla="*/ 0 h 3362993"/>
              <a:gd name="connsiteX6" fmla="*/ 0 w 1884218"/>
              <a:gd name="connsiteY6" fmla="*/ 13854 h 3362993"/>
              <a:gd name="connsiteX0" fmla="*/ 0 w 1884218"/>
              <a:gd name="connsiteY0" fmla="*/ 13854 h 3362993"/>
              <a:gd name="connsiteX1" fmla="*/ 0 w 1884218"/>
              <a:gd name="connsiteY1" fmla="*/ 3350969 h 3362993"/>
              <a:gd name="connsiteX2" fmla="*/ 945508 w 1884218"/>
              <a:gd name="connsiteY2" fmla="*/ 3362993 h 3362993"/>
              <a:gd name="connsiteX3" fmla="*/ 962760 w 1884218"/>
              <a:gd name="connsiteY3" fmla="*/ 2493817 h 3362993"/>
              <a:gd name="connsiteX4" fmla="*/ 1884218 w 1884218"/>
              <a:gd name="connsiteY4" fmla="*/ 2479963 h 3362993"/>
              <a:gd name="connsiteX5" fmla="*/ 1884218 w 1884218"/>
              <a:gd name="connsiteY5" fmla="*/ 0 h 3362993"/>
              <a:gd name="connsiteX6" fmla="*/ 0 w 1884218"/>
              <a:gd name="connsiteY6" fmla="*/ 13854 h 3362993"/>
              <a:gd name="connsiteX0" fmla="*/ 0 w 1884218"/>
              <a:gd name="connsiteY0" fmla="*/ 13854 h 3362993"/>
              <a:gd name="connsiteX1" fmla="*/ 0 w 1884218"/>
              <a:gd name="connsiteY1" fmla="*/ 3350969 h 3362993"/>
              <a:gd name="connsiteX2" fmla="*/ 945508 w 1884218"/>
              <a:gd name="connsiteY2" fmla="*/ 3362993 h 3362993"/>
              <a:gd name="connsiteX3" fmla="*/ 962760 w 1884218"/>
              <a:gd name="connsiteY3" fmla="*/ 2493817 h 3362993"/>
              <a:gd name="connsiteX4" fmla="*/ 1858339 w 1884218"/>
              <a:gd name="connsiteY4" fmla="*/ 2479963 h 3362993"/>
              <a:gd name="connsiteX5" fmla="*/ 1884218 w 1884218"/>
              <a:gd name="connsiteY5" fmla="*/ 0 h 3362993"/>
              <a:gd name="connsiteX6" fmla="*/ 0 w 1884218"/>
              <a:gd name="connsiteY6" fmla="*/ 13854 h 3362993"/>
              <a:gd name="connsiteX0" fmla="*/ 0 w 1858339"/>
              <a:gd name="connsiteY0" fmla="*/ 0 h 3349139"/>
              <a:gd name="connsiteX1" fmla="*/ 0 w 1858339"/>
              <a:gd name="connsiteY1" fmla="*/ 3337115 h 3349139"/>
              <a:gd name="connsiteX2" fmla="*/ 945508 w 1858339"/>
              <a:gd name="connsiteY2" fmla="*/ 3349139 h 3349139"/>
              <a:gd name="connsiteX3" fmla="*/ 962760 w 1858339"/>
              <a:gd name="connsiteY3" fmla="*/ 2479963 h 3349139"/>
              <a:gd name="connsiteX4" fmla="*/ 1858339 w 1858339"/>
              <a:gd name="connsiteY4" fmla="*/ 2466109 h 3349139"/>
              <a:gd name="connsiteX5" fmla="*/ 1841086 w 1858339"/>
              <a:gd name="connsiteY5" fmla="*/ 37905 h 3349139"/>
              <a:gd name="connsiteX6" fmla="*/ 0 w 1858339"/>
              <a:gd name="connsiteY6" fmla="*/ 0 h 3349139"/>
              <a:gd name="connsiteX0" fmla="*/ 51758 w 1858339"/>
              <a:gd name="connsiteY0" fmla="*/ 5227 h 3311234"/>
              <a:gd name="connsiteX1" fmla="*/ 0 w 1858339"/>
              <a:gd name="connsiteY1" fmla="*/ 3299210 h 3311234"/>
              <a:gd name="connsiteX2" fmla="*/ 945508 w 1858339"/>
              <a:gd name="connsiteY2" fmla="*/ 3311234 h 3311234"/>
              <a:gd name="connsiteX3" fmla="*/ 962760 w 1858339"/>
              <a:gd name="connsiteY3" fmla="*/ 2442058 h 3311234"/>
              <a:gd name="connsiteX4" fmla="*/ 1858339 w 1858339"/>
              <a:gd name="connsiteY4" fmla="*/ 2428204 h 3311234"/>
              <a:gd name="connsiteX5" fmla="*/ 1841086 w 1858339"/>
              <a:gd name="connsiteY5" fmla="*/ 0 h 3311234"/>
              <a:gd name="connsiteX6" fmla="*/ 51758 w 1858339"/>
              <a:gd name="connsiteY6" fmla="*/ 5227 h 3311234"/>
              <a:gd name="connsiteX0" fmla="*/ 0 w 1858340"/>
              <a:gd name="connsiteY0" fmla="*/ 0 h 3331886"/>
              <a:gd name="connsiteX1" fmla="*/ 1 w 1858340"/>
              <a:gd name="connsiteY1" fmla="*/ 3319862 h 3331886"/>
              <a:gd name="connsiteX2" fmla="*/ 945509 w 1858340"/>
              <a:gd name="connsiteY2" fmla="*/ 3331886 h 3331886"/>
              <a:gd name="connsiteX3" fmla="*/ 962761 w 1858340"/>
              <a:gd name="connsiteY3" fmla="*/ 2462710 h 3331886"/>
              <a:gd name="connsiteX4" fmla="*/ 1858340 w 1858340"/>
              <a:gd name="connsiteY4" fmla="*/ 2448856 h 3331886"/>
              <a:gd name="connsiteX5" fmla="*/ 1841087 w 1858340"/>
              <a:gd name="connsiteY5" fmla="*/ 20652 h 3331886"/>
              <a:gd name="connsiteX6" fmla="*/ 0 w 1858340"/>
              <a:gd name="connsiteY6" fmla="*/ 0 h 3331886"/>
              <a:gd name="connsiteX0" fmla="*/ 0 w 1875593"/>
              <a:gd name="connsiteY0" fmla="*/ 0 h 3331886"/>
              <a:gd name="connsiteX1" fmla="*/ 1 w 1875593"/>
              <a:gd name="connsiteY1" fmla="*/ 3319862 h 3331886"/>
              <a:gd name="connsiteX2" fmla="*/ 945509 w 1875593"/>
              <a:gd name="connsiteY2" fmla="*/ 3331886 h 3331886"/>
              <a:gd name="connsiteX3" fmla="*/ 962761 w 1875593"/>
              <a:gd name="connsiteY3" fmla="*/ 2462710 h 3331886"/>
              <a:gd name="connsiteX4" fmla="*/ 1858340 w 1875593"/>
              <a:gd name="connsiteY4" fmla="*/ 2448856 h 3331886"/>
              <a:gd name="connsiteX5" fmla="*/ 1875593 w 1875593"/>
              <a:gd name="connsiteY5" fmla="*/ 20652 h 3331886"/>
              <a:gd name="connsiteX6" fmla="*/ 0 w 1875593"/>
              <a:gd name="connsiteY6" fmla="*/ 0 h 333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5593" h="3331886">
                <a:moveTo>
                  <a:pt x="0" y="0"/>
                </a:moveTo>
                <a:cubicBezTo>
                  <a:pt x="0" y="1106621"/>
                  <a:pt x="1" y="2213241"/>
                  <a:pt x="1" y="3319862"/>
                </a:cubicBezTo>
                <a:lnTo>
                  <a:pt x="945509" y="3331886"/>
                </a:lnTo>
                <a:lnTo>
                  <a:pt x="962761" y="2462710"/>
                </a:lnTo>
                <a:lnTo>
                  <a:pt x="1858340" y="2448856"/>
                </a:lnTo>
                <a:lnTo>
                  <a:pt x="1875593" y="20652"/>
                </a:lnTo>
                <a:lnTo>
                  <a:pt x="0" y="0"/>
                </a:lnTo>
                <a:close/>
              </a:path>
            </a:pathLst>
          </a:cu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p:cNvGraphicFramePr>
            <a:graphicFrameLocks noGrp="1"/>
          </p:cNvGraphicFramePr>
          <p:nvPr>
            <p:extLst/>
          </p:nvPr>
        </p:nvGraphicFramePr>
        <p:xfrm>
          <a:off x="5292080" y="3140968"/>
          <a:ext cx="3528390" cy="3312368"/>
        </p:xfrm>
        <a:graphic>
          <a:graphicData uri="http://schemas.openxmlformats.org/drawingml/2006/table">
            <a:tbl>
              <a:tblPr/>
              <a:tblGrid>
                <a:gridCol w="881508">
                  <a:extLst>
                    <a:ext uri="{9D8B030D-6E8A-4147-A177-3AD203B41FA5}">
                      <a16:colId xmlns:a16="http://schemas.microsoft.com/office/drawing/2014/main" val="20000"/>
                    </a:ext>
                  </a:extLst>
                </a:gridCol>
                <a:gridCol w="882294">
                  <a:extLst>
                    <a:ext uri="{9D8B030D-6E8A-4147-A177-3AD203B41FA5}">
                      <a16:colId xmlns:a16="http://schemas.microsoft.com/office/drawing/2014/main" val="20001"/>
                    </a:ext>
                  </a:extLst>
                </a:gridCol>
                <a:gridCol w="882294">
                  <a:extLst>
                    <a:ext uri="{9D8B030D-6E8A-4147-A177-3AD203B41FA5}">
                      <a16:colId xmlns:a16="http://schemas.microsoft.com/office/drawing/2014/main" val="20002"/>
                    </a:ext>
                  </a:extLst>
                </a:gridCol>
                <a:gridCol w="882294">
                  <a:extLst>
                    <a:ext uri="{9D8B030D-6E8A-4147-A177-3AD203B41FA5}">
                      <a16:colId xmlns:a16="http://schemas.microsoft.com/office/drawing/2014/main" val="20003"/>
                    </a:ext>
                  </a:extLst>
                </a:gridCol>
              </a:tblGrid>
              <a:tr h="828092">
                <a:tc>
                  <a:txBody>
                    <a:bodyPr/>
                    <a:lstStyle/>
                    <a:p>
                      <a:pPr>
                        <a:spcAft>
                          <a:spcPts val="0"/>
                        </a:spcAft>
                      </a:pPr>
                      <a:r>
                        <a:rPr lang="en-GB" sz="1200" dirty="0">
                          <a:effectLst/>
                          <a:latin typeface="Times New Roman"/>
                          <a:ea typeface="Calibri"/>
                        </a:rPr>
                        <a:t> </a:t>
                      </a:r>
                    </a:p>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0"/>
                  </a:ext>
                </a:extLst>
              </a:tr>
              <a:tr h="828092">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1"/>
                  </a:ext>
                </a:extLst>
              </a:tr>
              <a:tr h="828092">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GB" sz="120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828092">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GB" sz="1200" dirty="0">
                          <a:effectLst/>
                          <a:latin typeface="Times New Roman"/>
                          <a:ea typeface="Calibri"/>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spcAft>
                          <a:spcPts val="0"/>
                        </a:spcAft>
                      </a:pPr>
                      <a:r>
                        <a:rPr lang="en-GB" sz="1200" dirty="0">
                          <a:effectLst/>
                          <a:latin typeface="Times New Roman"/>
                          <a:ea typeface="Calibri"/>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769283" y="4216523"/>
            <a:ext cx="1440160" cy="369332"/>
          </a:xfrm>
          <a:prstGeom prst="rect">
            <a:avLst/>
          </a:prstGeom>
          <a:noFill/>
        </p:spPr>
        <p:txBody>
          <a:bodyPr wrap="square" rtlCol="0">
            <a:spAutoFit/>
          </a:bodyPr>
          <a:lstStyle/>
          <a:p>
            <a:pPr algn="ctr"/>
            <a:r>
              <a:rPr lang="en-GB" dirty="0"/>
              <a:t>FOOD</a:t>
            </a:r>
          </a:p>
        </p:txBody>
      </p:sp>
      <p:sp>
        <p:nvSpPr>
          <p:cNvPr id="9" name="TextBox 8"/>
          <p:cNvSpPr txBox="1"/>
          <p:nvPr/>
        </p:nvSpPr>
        <p:spPr>
          <a:xfrm>
            <a:off x="2669969" y="5031570"/>
            <a:ext cx="1440160" cy="369332"/>
          </a:xfrm>
          <a:prstGeom prst="rect">
            <a:avLst/>
          </a:prstGeom>
          <a:noFill/>
        </p:spPr>
        <p:txBody>
          <a:bodyPr wrap="square" rtlCol="0">
            <a:spAutoFit/>
          </a:bodyPr>
          <a:lstStyle/>
          <a:p>
            <a:pPr algn="ctr"/>
            <a:r>
              <a:rPr lang="en-GB" dirty="0"/>
              <a:t>ENERGY</a:t>
            </a:r>
          </a:p>
        </p:txBody>
      </p:sp>
      <p:sp>
        <p:nvSpPr>
          <p:cNvPr id="10" name="TextBox 9"/>
          <p:cNvSpPr txBox="1"/>
          <p:nvPr/>
        </p:nvSpPr>
        <p:spPr>
          <a:xfrm>
            <a:off x="2466108" y="2516971"/>
            <a:ext cx="1861737" cy="369332"/>
          </a:xfrm>
          <a:prstGeom prst="rect">
            <a:avLst/>
          </a:prstGeom>
          <a:noFill/>
        </p:spPr>
        <p:txBody>
          <a:bodyPr wrap="square" rtlCol="0">
            <a:spAutoFit/>
          </a:bodyPr>
          <a:lstStyle/>
          <a:p>
            <a:pPr algn="ctr"/>
            <a:r>
              <a:rPr lang="en-GB" dirty="0"/>
              <a:t>SEQUESTRATION</a:t>
            </a:r>
          </a:p>
        </p:txBody>
      </p:sp>
      <p:sp>
        <p:nvSpPr>
          <p:cNvPr id="11" name="TextBox 10"/>
          <p:cNvSpPr txBox="1"/>
          <p:nvPr/>
        </p:nvSpPr>
        <p:spPr>
          <a:xfrm rot="16200000">
            <a:off x="941141" y="2182230"/>
            <a:ext cx="2135240" cy="646331"/>
          </a:xfrm>
          <a:prstGeom prst="rect">
            <a:avLst/>
          </a:prstGeom>
          <a:noFill/>
        </p:spPr>
        <p:txBody>
          <a:bodyPr wrap="square" rtlCol="0">
            <a:spAutoFit/>
          </a:bodyPr>
          <a:lstStyle/>
          <a:p>
            <a:pPr algn="ctr"/>
            <a:r>
              <a:rPr lang="en-GB" dirty="0"/>
              <a:t>WILD/</a:t>
            </a:r>
          </a:p>
          <a:p>
            <a:pPr algn="ctr"/>
            <a:r>
              <a:rPr lang="en-GB" dirty="0"/>
              <a:t>UNMANAGED</a:t>
            </a:r>
          </a:p>
        </p:txBody>
      </p:sp>
      <p:sp>
        <p:nvSpPr>
          <p:cNvPr id="12" name="TextBox 11"/>
          <p:cNvSpPr txBox="1"/>
          <p:nvPr/>
        </p:nvSpPr>
        <p:spPr>
          <a:xfrm>
            <a:off x="5508104" y="3223226"/>
            <a:ext cx="1440160" cy="646331"/>
          </a:xfrm>
          <a:prstGeom prst="rect">
            <a:avLst/>
          </a:prstGeom>
          <a:noFill/>
        </p:spPr>
        <p:txBody>
          <a:bodyPr wrap="square" rtlCol="0">
            <a:spAutoFit/>
          </a:bodyPr>
          <a:lstStyle/>
          <a:p>
            <a:pPr algn="ctr"/>
            <a:r>
              <a:rPr lang="en-GB" dirty="0"/>
              <a:t>IMPORTED ‘LUXURIES’</a:t>
            </a:r>
          </a:p>
        </p:txBody>
      </p:sp>
      <p:sp>
        <p:nvSpPr>
          <p:cNvPr id="13" name="TextBox 12"/>
          <p:cNvSpPr txBox="1"/>
          <p:nvPr/>
        </p:nvSpPr>
        <p:spPr>
          <a:xfrm>
            <a:off x="5868144" y="4078023"/>
            <a:ext cx="2664296" cy="553998"/>
          </a:xfrm>
          <a:prstGeom prst="rect">
            <a:avLst/>
          </a:prstGeom>
          <a:noFill/>
        </p:spPr>
        <p:txBody>
          <a:bodyPr wrap="square" rtlCol="0">
            <a:spAutoFit/>
          </a:bodyPr>
          <a:lstStyle/>
          <a:p>
            <a:pPr algn="ctr"/>
            <a:r>
              <a:rPr lang="en-GB" dirty="0"/>
              <a:t>PURCHASED SINKS</a:t>
            </a:r>
          </a:p>
          <a:p>
            <a:pPr algn="ctr"/>
            <a:r>
              <a:rPr lang="en-GB" sz="1200" dirty="0"/>
              <a:t>(INCLUDING BIOMASS IMPORTS)</a:t>
            </a:r>
          </a:p>
        </p:txBody>
      </p:sp>
    </p:spTree>
    <p:extLst>
      <p:ext uri="{BB962C8B-B14F-4D97-AF65-F5344CB8AC3E}">
        <p14:creationId xmlns:p14="http://schemas.microsoft.com/office/powerpoint/2010/main" val="269435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9" grpId="0"/>
      <p:bldP spid="10"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908719"/>
            <a:ext cx="8640959" cy="5616625"/>
          </a:xfrm>
          <a:prstGeom prst="rect">
            <a:avLst/>
          </a:prstGeom>
          <a:noFill/>
        </p:spPr>
      </p:pic>
    </p:spTree>
    <p:extLst>
      <p:ext uri="{BB962C8B-B14F-4D97-AF65-F5344CB8AC3E}">
        <p14:creationId xmlns:p14="http://schemas.microsoft.com/office/powerpoint/2010/main" val="1427389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746" y="476672"/>
            <a:ext cx="8744829" cy="59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889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SOME OTHER ISSUES</a:t>
            </a:r>
            <a:br>
              <a:rPr lang="en-GB" dirty="0"/>
            </a:br>
            <a:r>
              <a:rPr lang="en-GB" sz="2700" dirty="0"/>
              <a:t>(will be cut if time is short, attached as an appendix)</a:t>
            </a:r>
          </a:p>
        </p:txBody>
      </p:sp>
      <p:sp>
        <p:nvSpPr>
          <p:cNvPr id="3" name="Content Placeholder 2"/>
          <p:cNvSpPr>
            <a:spLocks noGrp="1"/>
          </p:cNvSpPr>
          <p:nvPr>
            <p:ph idx="1"/>
          </p:nvPr>
        </p:nvSpPr>
        <p:spPr/>
        <p:txBody>
          <a:bodyPr/>
          <a:lstStyle/>
          <a:p>
            <a:pPr algn="ctr"/>
            <a:r>
              <a:rPr lang="en-GB" dirty="0"/>
              <a:t>Indirect global impacts</a:t>
            </a:r>
          </a:p>
          <a:p>
            <a:pPr algn="ctr"/>
            <a:r>
              <a:rPr lang="en-GB" dirty="0"/>
              <a:t>Soya products</a:t>
            </a:r>
          </a:p>
          <a:p>
            <a:pPr algn="ctr"/>
            <a:r>
              <a:rPr lang="en-GB" dirty="0"/>
              <a:t>Biofuels</a:t>
            </a:r>
          </a:p>
          <a:p>
            <a:pPr algn="ctr"/>
            <a:r>
              <a:rPr lang="en-GB" dirty="0"/>
              <a:t>Food waste</a:t>
            </a:r>
          </a:p>
          <a:p>
            <a:pPr algn="ctr"/>
            <a:r>
              <a:rPr lang="en-GB" dirty="0"/>
              <a:t>Food miles</a:t>
            </a:r>
          </a:p>
          <a:p>
            <a:pPr algn="ctr"/>
            <a:r>
              <a:rPr lang="en-GB" dirty="0"/>
              <a:t>Fish</a:t>
            </a:r>
          </a:p>
        </p:txBody>
      </p:sp>
    </p:spTree>
    <p:extLst>
      <p:ext uri="{BB962C8B-B14F-4D97-AF65-F5344CB8AC3E}">
        <p14:creationId xmlns:p14="http://schemas.microsoft.com/office/powerpoint/2010/main" val="4020259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57" y="240189"/>
            <a:ext cx="8473815" cy="956563"/>
          </a:xfrm>
        </p:spPr>
        <p:txBody>
          <a:bodyPr>
            <a:noAutofit/>
          </a:bodyPr>
          <a:lstStyle/>
          <a:p>
            <a:r>
              <a:rPr lang="en-GB" sz="2400" dirty="0">
                <a:latin typeface="Trebuchet MS" pitchFamily="34" charset="0"/>
              </a:rPr>
              <a:t>SO: THE GREATEST LONG-TERM THREAT TO FOOD SECURITY COULD COME FROM THE FOOD SYSTEM ITSELF</a:t>
            </a:r>
            <a:br>
              <a:rPr lang="en-GB" sz="2400" dirty="0">
                <a:latin typeface="Trebuchet MS" pitchFamily="34" charset="0"/>
              </a:rPr>
            </a:br>
            <a:endParaRPr lang="en-GB" sz="1600" dirty="0">
              <a:latin typeface="Trebuchet MS" pitchFamily="34" charset="0"/>
            </a:endParaRPr>
          </a:p>
        </p:txBody>
      </p:sp>
      <p:pic>
        <p:nvPicPr>
          <p:cNvPr id="8" name="Content Placeholder 7" descr="http://www.stockholmresilience.org/images/18.7cf9c5aa121e17bab42800043477/PB-quantitative-evolution.jpg"/>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95536" y="1484784"/>
            <a:ext cx="8280920" cy="5040560"/>
          </a:xfrm>
          <a:prstGeom prst="rect">
            <a:avLst/>
          </a:prstGeom>
          <a:noFill/>
          <a:ln>
            <a:noFill/>
          </a:ln>
        </p:spPr>
      </p:pic>
      <p:sp>
        <p:nvSpPr>
          <p:cNvPr id="6" name="5-Point Star 5"/>
          <p:cNvSpPr/>
          <p:nvPr/>
        </p:nvSpPr>
        <p:spPr>
          <a:xfrm>
            <a:off x="8820472" y="7101408"/>
            <a:ext cx="432048" cy="360040"/>
          </a:xfrm>
          <a:prstGeom prst="star5">
            <a:avLst/>
          </a:prstGeom>
          <a:solidFill>
            <a:srgbClr val="FFC0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TextBox 3"/>
          <p:cNvSpPr txBox="1"/>
          <p:nvPr/>
        </p:nvSpPr>
        <p:spPr>
          <a:xfrm>
            <a:off x="7236296" y="1196752"/>
            <a:ext cx="1584176" cy="3293209"/>
          </a:xfrm>
          <a:prstGeom prst="rect">
            <a:avLst/>
          </a:prstGeom>
          <a:noFill/>
          <a:ln>
            <a:solidFill>
              <a:schemeClr val="tx1"/>
            </a:solidFill>
          </a:ln>
        </p:spPr>
        <p:txBody>
          <a:bodyPr wrap="square" rtlCol="0">
            <a:spAutoFit/>
          </a:bodyPr>
          <a:lstStyle/>
          <a:p>
            <a:pPr algn="r"/>
            <a:r>
              <a:rPr lang="en-GB" sz="1600" dirty="0">
                <a:solidFill>
                  <a:prstClr val="black"/>
                </a:solidFill>
              </a:rPr>
              <a:t>Green sectors represent relative impact from agriculture, my provisional estimates. In nearly all cases the livestock sector is the largest component of the impact from agriculture</a:t>
            </a:r>
          </a:p>
        </p:txBody>
      </p:sp>
      <p:graphicFrame>
        <p:nvGraphicFramePr>
          <p:cNvPr id="18" name="Chart 17"/>
          <p:cNvGraphicFramePr>
            <a:graphicFrameLocks/>
          </p:cNvGraphicFramePr>
          <p:nvPr>
            <p:extLst>
              <p:ext uri="{D42A27DB-BD31-4B8C-83A1-F6EECF244321}">
                <p14:modId xmlns:p14="http://schemas.microsoft.com/office/powerpoint/2010/main" val="3059828979"/>
              </p:ext>
            </p:extLst>
          </p:nvPr>
        </p:nvGraphicFramePr>
        <p:xfrm>
          <a:off x="4302224" y="2239144"/>
          <a:ext cx="1493912" cy="795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a:graphicFrameLocks/>
          </p:cNvGraphicFramePr>
          <p:nvPr>
            <p:extLst>
              <p:ext uri="{D42A27DB-BD31-4B8C-83A1-F6EECF244321}">
                <p14:modId xmlns:p14="http://schemas.microsoft.com/office/powerpoint/2010/main" val="4097341110"/>
              </p:ext>
            </p:extLst>
          </p:nvPr>
        </p:nvGraphicFramePr>
        <p:xfrm>
          <a:off x="3131840" y="1757126"/>
          <a:ext cx="1404156" cy="9366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a:graphicFrameLocks/>
          </p:cNvGraphicFramePr>
          <p:nvPr>
            <p:extLst>
              <p:ext uri="{D42A27DB-BD31-4B8C-83A1-F6EECF244321}">
                <p14:modId xmlns:p14="http://schemas.microsoft.com/office/powerpoint/2010/main" val="322198751"/>
              </p:ext>
            </p:extLst>
          </p:nvPr>
        </p:nvGraphicFramePr>
        <p:xfrm>
          <a:off x="1547664" y="4363530"/>
          <a:ext cx="1565920" cy="1011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p:cNvGraphicFramePr>
            <a:graphicFrameLocks/>
          </p:cNvGraphicFramePr>
          <p:nvPr>
            <p:extLst>
              <p:ext uri="{D42A27DB-BD31-4B8C-83A1-F6EECF244321}">
                <p14:modId xmlns:p14="http://schemas.microsoft.com/office/powerpoint/2010/main" val="2198365375"/>
              </p:ext>
            </p:extLst>
          </p:nvPr>
        </p:nvGraphicFramePr>
        <p:xfrm>
          <a:off x="2483768" y="5157192"/>
          <a:ext cx="1565920" cy="10115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p:cNvGraphicFramePr>
            <a:graphicFrameLocks/>
          </p:cNvGraphicFramePr>
          <p:nvPr>
            <p:extLst>
              <p:ext uri="{D42A27DB-BD31-4B8C-83A1-F6EECF244321}">
                <p14:modId xmlns:p14="http://schemas.microsoft.com/office/powerpoint/2010/main" val="1604298576"/>
              </p:ext>
            </p:extLst>
          </p:nvPr>
        </p:nvGraphicFramePr>
        <p:xfrm>
          <a:off x="3707904" y="5085184"/>
          <a:ext cx="1493912" cy="100811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p:cNvGraphicFramePr>
            <a:graphicFrameLocks/>
          </p:cNvGraphicFramePr>
          <p:nvPr>
            <p:extLst>
              <p:ext uri="{D42A27DB-BD31-4B8C-83A1-F6EECF244321}">
                <p14:modId xmlns:p14="http://schemas.microsoft.com/office/powerpoint/2010/main" val="2682059953"/>
              </p:ext>
            </p:extLst>
          </p:nvPr>
        </p:nvGraphicFramePr>
        <p:xfrm>
          <a:off x="4572000" y="4437112"/>
          <a:ext cx="1872208" cy="101156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p:cNvGraphicFramePr>
            <a:graphicFrameLocks/>
          </p:cNvGraphicFramePr>
          <p:nvPr>
            <p:extLst>
              <p:ext uri="{D42A27DB-BD31-4B8C-83A1-F6EECF244321}">
                <p14:modId xmlns:p14="http://schemas.microsoft.com/office/powerpoint/2010/main" val="3093469772"/>
              </p:ext>
            </p:extLst>
          </p:nvPr>
        </p:nvGraphicFramePr>
        <p:xfrm>
          <a:off x="5076056" y="3212976"/>
          <a:ext cx="1224136" cy="95639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Chart 13"/>
          <p:cNvGraphicFramePr>
            <a:graphicFrameLocks/>
          </p:cNvGraphicFramePr>
          <p:nvPr>
            <p:extLst>
              <p:ext uri="{D42A27DB-BD31-4B8C-83A1-F6EECF244321}">
                <p14:modId xmlns:p14="http://schemas.microsoft.com/office/powerpoint/2010/main" val="2491930715"/>
              </p:ext>
            </p:extLst>
          </p:nvPr>
        </p:nvGraphicFramePr>
        <p:xfrm>
          <a:off x="1979712" y="2195572"/>
          <a:ext cx="1404156" cy="936684"/>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574477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INDIRECT INTERNATIONAL IMPACTS</a:t>
            </a:r>
          </a:p>
        </p:txBody>
      </p:sp>
      <p:sp>
        <p:nvSpPr>
          <p:cNvPr id="3" name="Content Placeholder 2"/>
          <p:cNvSpPr>
            <a:spLocks noGrp="1"/>
          </p:cNvSpPr>
          <p:nvPr>
            <p:ph idx="1"/>
          </p:nvPr>
        </p:nvSpPr>
        <p:spPr/>
        <p:txBody>
          <a:bodyPr>
            <a:normAutofit fontScale="92500" lnSpcReduction="20000"/>
          </a:bodyPr>
          <a:lstStyle/>
          <a:p>
            <a:r>
              <a:rPr lang="en-GB" dirty="0"/>
              <a:t>Raised demand finds the cheapest supply</a:t>
            </a:r>
          </a:p>
          <a:p>
            <a:r>
              <a:rPr lang="en-GB" dirty="0"/>
              <a:t>…and the cheapest support chains for that product</a:t>
            </a:r>
          </a:p>
          <a:p>
            <a:r>
              <a:rPr lang="en-GB" dirty="0"/>
              <a:t>This is often in poor countries, where high prices can trump local requirements</a:t>
            </a:r>
          </a:p>
          <a:p>
            <a:r>
              <a:rPr lang="en-GB" dirty="0"/>
              <a:t>The rich can easily afford to corner ‘expensive’ resources that displace local cheaper resources</a:t>
            </a:r>
          </a:p>
          <a:p>
            <a:r>
              <a:rPr lang="en-GB" dirty="0"/>
              <a:t>Examples include soya production for animal feed, biofuels, oil from oil-palm plantations</a:t>
            </a:r>
          </a:p>
          <a:p>
            <a:endParaRPr lang="en-GB" dirty="0"/>
          </a:p>
        </p:txBody>
      </p:sp>
    </p:spTree>
    <p:extLst>
      <p:ext uri="{BB962C8B-B14F-4D97-AF65-F5344CB8AC3E}">
        <p14:creationId xmlns:p14="http://schemas.microsoft.com/office/powerpoint/2010/main" val="328282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SOYA PRODUCTION</a:t>
            </a:r>
          </a:p>
        </p:txBody>
      </p:sp>
      <p:sp>
        <p:nvSpPr>
          <p:cNvPr id="3" name="Content Placeholder 2"/>
          <p:cNvSpPr>
            <a:spLocks noGrp="1"/>
          </p:cNvSpPr>
          <p:nvPr>
            <p:ph idx="1"/>
          </p:nvPr>
        </p:nvSpPr>
        <p:spPr/>
        <p:txBody>
          <a:bodyPr>
            <a:normAutofit fontScale="92500" lnSpcReduction="20000"/>
          </a:bodyPr>
          <a:lstStyle/>
          <a:p>
            <a:r>
              <a:rPr lang="en-GB" dirty="0"/>
              <a:t>The soya bean has excellent protein content</a:t>
            </a:r>
          </a:p>
          <a:p>
            <a:r>
              <a:rPr lang="en-GB" dirty="0"/>
              <a:t>It produces a lot of oil and protein per hectare</a:t>
            </a:r>
          </a:p>
          <a:p>
            <a:r>
              <a:rPr lang="en-GB" dirty="0"/>
              <a:t>About 90% is used for animal feed, fish food, biodiesel</a:t>
            </a:r>
          </a:p>
          <a:p>
            <a:r>
              <a:rPr lang="en-GB" dirty="0"/>
              <a:t>This is the main source of pressure to increase area planted with soybeans</a:t>
            </a:r>
          </a:p>
          <a:p>
            <a:r>
              <a:rPr lang="en-GB" dirty="0"/>
              <a:t>Only about 10% is directly used by people, and increasing this would deliver greater food security, and other benefits </a:t>
            </a:r>
          </a:p>
          <a:p>
            <a:endParaRPr lang="en-GB" dirty="0"/>
          </a:p>
          <a:p>
            <a:endParaRPr lang="en-GB" dirty="0"/>
          </a:p>
        </p:txBody>
      </p:sp>
    </p:spTree>
    <p:extLst>
      <p:ext uri="{BB962C8B-B14F-4D97-AF65-F5344CB8AC3E}">
        <p14:creationId xmlns:p14="http://schemas.microsoft.com/office/powerpoint/2010/main" val="206959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BIOFUELS?</a:t>
            </a:r>
          </a:p>
        </p:txBody>
      </p:sp>
      <p:sp>
        <p:nvSpPr>
          <p:cNvPr id="3" name="Content Placeholder 2"/>
          <p:cNvSpPr>
            <a:spLocks noGrp="1"/>
          </p:cNvSpPr>
          <p:nvPr>
            <p:ph idx="1"/>
          </p:nvPr>
        </p:nvSpPr>
        <p:spPr>
          <a:xfrm>
            <a:off x="467544" y="1772816"/>
            <a:ext cx="8229600" cy="4896544"/>
          </a:xfrm>
        </p:spPr>
        <p:txBody>
          <a:bodyPr>
            <a:normAutofit fontScale="85000" lnSpcReduction="20000"/>
          </a:bodyPr>
          <a:lstStyle/>
          <a:p>
            <a:r>
              <a:rPr lang="en-GB" dirty="0">
                <a:solidFill>
                  <a:schemeClr val="bg1"/>
                </a:solidFill>
              </a:rPr>
              <a:t>EU and other bodies specify minimum levels of renewable liquid fuels</a:t>
            </a:r>
          </a:p>
          <a:p>
            <a:r>
              <a:rPr lang="en-GB" dirty="0">
                <a:solidFill>
                  <a:schemeClr val="bg1"/>
                </a:solidFill>
              </a:rPr>
              <a:t>This is supposed to be an emission-reduction measure</a:t>
            </a:r>
          </a:p>
          <a:p>
            <a:r>
              <a:rPr lang="en-GB" dirty="0">
                <a:solidFill>
                  <a:schemeClr val="bg1"/>
                </a:solidFill>
              </a:rPr>
              <a:t>‘First generation’ seed crops are used, poor return on energy investment</a:t>
            </a:r>
          </a:p>
          <a:p>
            <a:r>
              <a:rPr lang="en-GB" dirty="0">
                <a:solidFill>
                  <a:schemeClr val="bg1"/>
                </a:solidFill>
              </a:rPr>
              <a:t>Tends to exploit the cheapest supply chains, for example soy and palm oil, often created by displacement of natural forests or local subsistence crops</a:t>
            </a:r>
          </a:p>
          <a:p>
            <a:r>
              <a:rPr lang="en-GB" dirty="0">
                <a:solidFill>
                  <a:schemeClr val="bg1"/>
                </a:solidFill>
              </a:rPr>
              <a:t>Result is a noticeable rise in food prices</a:t>
            </a:r>
          </a:p>
          <a:p>
            <a:r>
              <a:rPr lang="en-GB" dirty="0">
                <a:solidFill>
                  <a:schemeClr val="bg1"/>
                </a:solidFill>
              </a:rPr>
              <a:t>But (so far) a small effect compared with livestock</a:t>
            </a:r>
          </a:p>
        </p:txBody>
      </p:sp>
      <p:pic>
        <p:nvPicPr>
          <p:cNvPr id="4" name="Picture 5"/>
          <p:cNvPicPr>
            <a:picLocks noChangeAspect="1" noChangeArrowheads="1"/>
          </p:cNvPicPr>
          <p:nvPr/>
        </p:nvPicPr>
        <p:blipFill>
          <a:blip r:embed="rId2" cstate="email">
            <a:lum bright="-6000" contrast="12000"/>
            <a:extLst>
              <a:ext uri="{28A0092B-C50C-407E-A947-70E740481C1C}">
                <a14:useLocalDpi xmlns:a14="http://schemas.microsoft.com/office/drawing/2010/main"/>
              </a:ext>
            </a:extLst>
          </a:blip>
          <a:srcRect/>
          <a:stretch>
            <a:fillRect/>
          </a:stretch>
        </p:blipFill>
        <p:spPr bwMode="auto">
          <a:xfrm>
            <a:off x="-1044624" y="9771"/>
            <a:ext cx="3508375" cy="16700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0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3682752" cy="1143000"/>
          </a:xfrm>
        </p:spPr>
        <p:txBody>
          <a:bodyPr/>
          <a:lstStyle/>
          <a:p>
            <a:r>
              <a:rPr lang="en-GB" dirty="0"/>
              <a:t>FOOD WASTE</a:t>
            </a:r>
          </a:p>
        </p:txBody>
      </p:sp>
      <p:sp>
        <p:nvSpPr>
          <p:cNvPr id="3" name="Content Placeholder 2"/>
          <p:cNvSpPr>
            <a:spLocks noGrp="1"/>
          </p:cNvSpPr>
          <p:nvPr>
            <p:ph idx="1"/>
          </p:nvPr>
        </p:nvSpPr>
        <p:spPr>
          <a:xfrm>
            <a:off x="251520" y="1268760"/>
            <a:ext cx="3481042" cy="4525963"/>
          </a:xfrm>
        </p:spPr>
        <p:txBody>
          <a:bodyPr>
            <a:normAutofit fontScale="70000" lnSpcReduction="20000"/>
          </a:bodyPr>
          <a:lstStyle/>
          <a:p>
            <a:r>
              <a:rPr lang="en-GB" dirty="0"/>
              <a:t>In the UK at least 22% is wasted, probably much more</a:t>
            </a:r>
          </a:p>
          <a:p>
            <a:r>
              <a:rPr lang="en-GB" dirty="0"/>
              <a:t>Less is wasted where food is more valuable</a:t>
            </a:r>
          </a:p>
          <a:p>
            <a:r>
              <a:rPr lang="en-GB" dirty="0"/>
              <a:t>Waste of high carbon-intensity or high land-intensity foods is proportionately more serious for indirect effects</a:t>
            </a:r>
          </a:p>
          <a:p>
            <a:r>
              <a:rPr lang="en-GB" dirty="0"/>
              <a:t>A cost-effective area for improvement</a:t>
            </a:r>
          </a:p>
          <a:p>
            <a:r>
              <a:rPr lang="en-GB" dirty="0"/>
              <a:t>Responds to shortages!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2562" y="1459582"/>
            <a:ext cx="5400675"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16016" y="5805264"/>
            <a:ext cx="3744416" cy="369332"/>
          </a:xfrm>
          <a:prstGeom prst="rect">
            <a:avLst/>
          </a:prstGeom>
          <a:noFill/>
        </p:spPr>
        <p:txBody>
          <a:bodyPr wrap="square" rtlCol="0">
            <a:spAutoFit/>
          </a:bodyPr>
          <a:lstStyle/>
          <a:p>
            <a:r>
              <a:rPr lang="en-GB" dirty="0">
                <a:solidFill>
                  <a:prstClr val="black"/>
                </a:solidFill>
              </a:rPr>
              <a:t>Source: </a:t>
            </a:r>
            <a:r>
              <a:rPr lang="en-GB" dirty="0" err="1">
                <a:solidFill>
                  <a:prstClr val="black"/>
                </a:solidFill>
              </a:rPr>
              <a:t>Beddington</a:t>
            </a:r>
            <a:r>
              <a:rPr lang="en-GB" dirty="0">
                <a:solidFill>
                  <a:prstClr val="black"/>
                </a:solidFill>
              </a:rPr>
              <a:t> et al., 2012</a:t>
            </a:r>
          </a:p>
        </p:txBody>
      </p:sp>
    </p:spTree>
    <p:extLst>
      <p:ext uri="{BB962C8B-B14F-4D97-AF65-F5344CB8AC3E}">
        <p14:creationId xmlns:p14="http://schemas.microsoft.com/office/powerpoint/2010/main" val="347633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ARE ‘FOOD MILES’ A SIGNIFICANT FACTOR?</a:t>
            </a:r>
          </a:p>
        </p:txBody>
      </p:sp>
      <p:sp>
        <p:nvSpPr>
          <p:cNvPr id="3" name="Content Placeholder 2"/>
          <p:cNvSpPr>
            <a:spLocks noGrp="1"/>
          </p:cNvSpPr>
          <p:nvPr>
            <p:ph idx="1"/>
          </p:nvPr>
        </p:nvSpPr>
        <p:spPr/>
        <p:txBody>
          <a:bodyPr>
            <a:normAutofit lnSpcReduction="10000"/>
          </a:bodyPr>
          <a:lstStyle/>
          <a:p>
            <a:r>
              <a:rPr lang="en-GB" dirty="0"/>
              <a:t>Usually not, relative to other things</a:t>
            </a:r>
          </a:p>
          <a:p>
            <a:r>
              <a:rPr lang="en-GB" dirty="0"/>
              <a:t>They usually account for less than 10% of the life-cycle GHG emissions</a:t>
            </a:r>
          </a:p>
          <a:p>
            <a:r>
              <a:rPr lang="en-GB" dirty="0"/>
              <a:t>Sometimes distributional problems affect food security in countries with a weak infrastructure</a:t>
            </a:r>
          </a:p>
          <a:p>
            <a:r>
              <a:rPr lang="en-GB" dirty="0"/>
              <a:t>‘Local’ cuts both ways in terms of food security: who gets the ‘local’ food, and who starves?</a:t>
            </a:r>
          </a:p>
        </p:txBody>
      </p:sp>
    </p:spTree>
    <p:extLst>
      <p:ext uri="{BB962C8B-B14F-4D97-AF65-F5344CB8AC3E}">
        <p14:creationId xmlns:p14="http://schemas.microsoft.com/office/powerpoint/2010/main" val="14094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6" y="476672"/>
            <a:ext cx="2674640" cy="1143000"/>
          </a:xfrm>
        </p:spPr>
        <p:txBody>
          <a:bodyPr/>
          <a:lstStyle/>
          <a:p>
            <a:r>
              <a:rPr lang="en-GB" dirty="0">
                <a:solidFill>
                  <a:schemeClr val="bg1"/>
                </a:solidFill>
              </a:rPr>
              <a:t>FISH</a:t>
            </a:r>
          </a:p>
        </p:txBody>
      </p:sp>
      <p:sp>
        <p:nvSpPr>
          <p:cNvPr id="3" name="Content Placeholder 2"/>
          <p:cNvSpPr>
            <a:spLocks noGrp="1"/>
          </p:cNvSpPr>
          <p:nvPr>
            <p:ph idx="1"/>
          </p:nvPr>
        </p:nvSpPr>
        <p:spPr>
          <a:xfrm>
            <a:off x="467544" y="2924944"/>
            <a:ext cx="8388424" cy="4248472"/>
          </a:xfrm>
        </p:spPr>
        <p:txBody>
          <a:bodyPr/>
          <a:lstStyle/>
          <a:p>
            <a:r>
              <a:rPr lang="en-GB" sz="2500" dirty="0">
                <a:solidFill>
                  <a:schemeClr val="bg1"/>
                </a:solidFill>
              </a:rPr>
              <a:t>There is definitely a sustainable level of yield for most marine species</a:t>
            </a:r>
          </a:p>
          <a:p>
            <a:r>
              <a:rPr lang="en-GB" sz="2500" dirty="0">
                <a:solidFill>
                  <a:schemeClr val="bg1"/>
                </a:solidFill>
              </a:rPr>
              <a:t>Yet most fisheries are over-exploited</a:t>
            </a:r>
          </a:p>
          <a:p>
            <a:r>
              <a:rPr lang="en-GB" sz="2500" dirty="0">
                <a:solidFill>
                  <a:schemeClr val="bg1"/>
                </a:solidFill>
              </a:rPr>
              <a:t>Changing population-structure, damage to ecosystem functioning, potential collapse of resource</a:t>
            </a:r>
          </a:p>
          <a:p>
            <a:r>
              <a:rPr lang="en-GB" sz="2500" dirty="0">
                <a:solidFill>
                  <a:schemeClr val="bg1"/>
                </a:solidFill>
              </a:rPr>
              <a:t>Not at all surprising: classic ‘Tragedy of the Commons’</a:t>
            </a:r>
          </a:p>
          <a:p>
            <a:r>
              <a:rPr lang="en-GB" sz="2500" dirty="0">
                <a:solidFill>
                  <a:schemeClr val="bg1"/>
                </a:solidFill>
              </a:rPr>
              <a:t>Locally important, but not universally essential for nutritional requirements</a:t>
            </a:r>
          </a:p>
        </p:txBody>
      </p:sp>
      <p:pic>
        <p:nvPicPr>
          <p:cNvPr id="2051" name="Picture 3" descr="C:\Users\Peter Harper\Documents\IMAGES\HONG CONG SOME SYDNEY\P100096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456492" y="238929"/>
            <a:ext cx="6255460" cy="2325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2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85800"/>
            <a:ext cx="3240360" cy="1143000"/>
          </a:xfrm>
        </p:spPr>
        <p:txBody>
          <a:bodyPr/>
          <a:lstStyle/>
          <a:p>
            <a:r>
              <a:rPr lang="en-GB" dirty="0">
                <a:solidFill>
                  <a:schemeClr val="bg1"/>
                </a:solidFill>
              </a:rPr>
              <a:t>MORE FISH</a:t>
            </a:r>
          </a:p>
        </p:txBody>
      </p:sp>
      <p:sp>
        <p:nvSpPr>
          <p:cNvPr id="3" name="Content Placeholder 2"/>
          <p:cNvSpPr>
            <a:spLocks noGrp="1"/>
          </p:cNvSpPr>
          <p:nvPr>
            <p:ph idx="1"/>
          </p:nvPr>
        </p:nvSpPr>
        <p:spPr>
          <a:xfrm>
            <a:off x="287016" y="2204864"/>
            <a:ext cx="8856984" cy="4525963"/>
          </a:xfrm>
        </p:spPr>
        <p:txBody>
          <a:bodyPr/>
          <a:lstStyle/>
          <a:p>
            <a:r>
              <a:rPr lang="en-GB" sz="2800" dirty="0">
                <a:solidFill>
                  <a:schemeClr val="bg1"/>
                </a:solidFill>
              </a:rPr>
              <a:t>Fish farming has increased to fill a gap in demand</a:t>
            </a:r>
          </a:p>
          <a:p>
            <a:r>
              <a:rPr lang="en-GB" sz="2800" dirty="0">
                <a:solidFill>
                  <a:schemeClr val="bg1"/>
                </a:solidFill>
              </a:rPr>
              <a:t>But farmed fish are partly fed on….fish</a:t>
            </a:r>
          </a:p>
          <a:p>
            <a:r>
              <a:rPr lang="en-GB" sz="2800" dirty="0">
                <a:solidFill>
                  <a:schemeClr val="bg1"/>
                </a:solidFill>
              </a:rPr>
              <a:t>In overall environmental terms, usually better than grazing livestock</a:t>
            </a:r>
          </a:p>
          <a:p>
            <a:r>
              <a:rPr lang="en-GB" sz="2800" dirty="0">
                <a:solidFill>
                  <a:schemeClr val="bg1"/>
                </a:solidFill>
              </a:rPr>
              <a:t>But not an instant technical fix for protein demand</a:t>
            </a:r>
          </a:p>
          <a:p>
            <a:r>
              <a:rPr lang="en-GB" sz="2800" dirty="0">
                <a:solidFill>
                  <a:schemeClr val="bg1"/>
                </a:solidFill>
              </a:rPr>
              <a:t>Like meat, fish should  (and will) probably be regarded as a luxury for special occasions</a:t>
            </a:r>
          </a:p>
          <a:p>
            <a:r>
              <a:rPr lang="en-GB" sz="2800" dirty="0">
                <a:solidFill>
                  <a:schemeClr val="bg1"/>
                </a:solidFill>
              </a:rPr>
              <a:t>Possibilities for plant-based feedstuffs</a:t>
            </a:r>
          </a:p>
          <a:p>
            <a:r>
              <a:rPr lang="en-GB" sz="2800" dirty="0">
                <a:solidFill>
                  <a:schemeClr val="bg1"/>
                </a:solidFill>
              </a:rPr>
              <a:t>Or ‘</a:t>
            </a:r>
            <a:r>
              <a:rPr lang="en-GB" sz="2800" dirty="0" err="1">
                <a:solidFill>
                  <a:schemeClr val="bg1"/>
                </a:solidFill>
              </a:rPr>
              <a:t>artifishal</a:t>
            </a:r>
            <a:r>
              <a:rPr lang="en-GB" sz="2800" dirty="0">
                <a:solidFill>
                  <a:schemeClr val="bg1"/>
                </a:solidFill>
              </a:rPr>
              <a:t>’ fish?</a:t>
            </a:r>
          </a:p>
        </p:txBody>
      </p:sp>
      <p:pic>
        <p:nvPicPr>
          <p:cNvPr id="3074" name="Picture 2" descr="C:\Users\Peter Harper\Documents\IMAGES\HONG CONG SOME SYDNEY\P100096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10800000">
            <a:off x="3491880" y="436587"/>
            <a:ext cx="5928636" cy="1696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35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256" y="116632"/>
            <a:ext cx="6851104" cy="1143000"/>
          </a:xfrm>
        </p:spPr>
        <p:txBody>
          <a:bodyPr>
            <a:noAutofit/>
          </a:bodyPr>
          <a:lstStyle/>
          <a:p>
            <a:r>
              <a:rPr lang="en-GB" sz="3200" dirty="0"/>
              <a:t>A GOOD EXAMPLE OF A TECHNICAL FIX TO MAINTAIN SUPPLY OF FISH</a:t>
            </a:r>
          </a:p>
        </p:txBody>
      </p:sp>
      <p:pic>
        <p:nvPicPr>
          <p:cNvPr id="21506" name="Picture 2" descr="http://www.grida.no/images/series/rr-food-crisis/figure1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55776" y="1412776"/>
            <a:ext cx="6192688" cy="5162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96" y="5667483"/>
            <a:ext cx="2520280" cy="954107"/>
          </a:xfrm>
          <a:prstGeom prst="rect">
            <a:avLst/>
          </a:prstGeom>
          <a:noFill/>
        </p:spPr>
        <p:txBody>
          <a:bodyPr wrap="square" rtlCol="0">
            <a:spAutoFit/>
          </a:bodyPr>
          <a:lstStyle/>
          <a:p>
            <a:r>
              <a:rPr lang="en-GB" sz="1400" dirty="0" err="1">
                <a:solidFill>
                  <a:prstClr val="black"/>
                </a:solidFill>
                <a:latin typeface="Trebuchet MS" pitchFamily="34" charset="0"/>
              </a:rPr>
              <a:t>Nelleman</a:t>
            </a:r>
            <a:r>
              <a:rPr lang="en-GB" sz="1400" dirty="0">
                <a:solidFill>
                  <a:prstClr val="black"/>
                </a:solidFill>
                <a:latin typeface="Trebuchet MS" pitchFamily="34" charset="0"/>
              </a:rPr>
              <a:t>, C. </a:t>
            </a:r>
            <a:r>
              <a:rPr lang="en-GB" sz="1400" i="1" dirty="0">
                <a:solidFill>
                  <a:prstClr val="black"/>
                </a:solidFill>
                <a:latin typeface="Trebuchet MS" pitchFamily="34" charset="0"/>
              </a:rPr>
              <a:t>et al</a:t>
            </a:r>
            <a:r>
              <a:rPr lang="en-GB" sz="1400" dirty="0">
                <a:solidFill>
                  <a:prstClr val="black"/>
                </a:solidFill>
                <a:latin typeface="Trebuchet MS" pitchFamily="34" charset="0"/>
              </a:rPr>
              <a:t>., (</a:t>
            </a:r>
            <a:r>
              <a:rPr lang="en-GB" sz="1400" dirty="0" err="1">
                <a:solidFill>
                  <a:prstClr val="black"/>
                </a:solidFill>
                <a:latin typeface="Trebuchet MS" pitchFamily="34" charset="0"/>
              </a:rPr>
              <a:t>Eds</a:t>
            </a:r>
            <a:r>
              <a:rPr lang="en-GB" sz="1400" dirty="0">
                <a:solidFill>
                  <a:prstClr val="black"/>
                </a:solidFill>
                <a:latin typeface="Trebuchet MS" pitchFamily="34" charset="0"/>
              </a:rPr>
              <a:t>) </a:t>
            </a:r>
          </a:p>
          <a:p>
            <a:r>
              <a:rPr lang="en-GB" sz="1400" i="1" dirty="0">
                <a:solidFill>
                  <a:prstClr val="black"/>
                </a:solidFill>
                <a:latin typeface="Trebuchet MS" pitchFamily="34" charset="0"/>
              </a:rPr>
              <a:t>The Environmental Food Crisis. </a:t>
            </a:r>
          </a:p>
          <a:p>
            <a:r>
              <a:rPr lang="en-GB" sz="1400" dirty="0">
                <a:solidFill>
                  <a:prstClr val="black"/>
                </a:solidFill>
                <a:latin typeface="Trebuchet MS" pitchFamily="34" charset="0"/>
              </a:rPr>
              <a:t>UNEP 2009. </a:t>
            </a:r>
          </a:p>
        </p:txBody>
      </p:sp>
    </p:spTree>
    <p:extLst>
      <p:ext uri="{BB962C8B-B14F-4D97-AF65-F5344CB8AC3E}">
        <p14:creationId xmlns:p14="http://schemas.microsoft.com/office/powerpoint/2010/main" val="504133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SUPPLEMENTARY SLIDES</a:t>
            </a:r>
            <a:br>
              <a:rPr lang="en-GB" dirty="0"/>
            </a:br>
            <a:r>
              <a:rPr lang="en-GB" sz="3600" dirty="0"/>
              <a:t>Extra information related to food security</a:t>
            </a:r>
          </a:p>
        </p:txBody>
      </p:sp>
    </p:spTree>
    <p:extLst>
      <p:ext uri="{BB962C8B-B14F-4D97-AF65-F5344CB8AC3E}">
        <p14:creationId xmlns:p14="http://schemas.microsoft.com/office/powerpoint/2010/main" val="2500362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2875" y="115888"/>
            <a:ext cx="8893175" cy="1143000"/>
          </a:xfrm>
        </p:spPr>
        <p:txBody>
          <a:bodyPr>
            <a:normAutofit fontScale="90000"/>
          </a:bodyPr>
          <a:lstStyle/>
          <a:p>
            <a:pPr eaLnBrk="1" hangingPunct="1"/>
            <a:r>
              <a:rPr lang="en-GB" sz="3600" dirty="0"/>
              <a:t>FOOD QUALITY: ‘DOUBLE FOOD PYRAMID’</a:t>
            </a:r>
            <a:br>
              <a:rPr lang="en-GB" sz="3600" dirty="0"/>
            </a:br>
            <a:r>
              <a:rPr lang="en-GB" sz="2400" dirty="0"/>
              <a:t>PROPOSED BY BARILLA CENTER</a:t>
            </a:r>
            <a:br>
              <a:rPr lang="en-GB" sz="2400" dirty="0"/>
            </a:br>
            <a:r>
              <a:rPr lang="en-GB" sz="1400" dirty="0">
                <a:hlinkClick r:id="rId2"/>
              </a:rPr>
              <a:t>http://www.barillacfn.com/images/download/positionpaper_barillacfn_double-pyramid.pdf</a:t>
            </a:r>
            <a:r>
              <a:rPr lang="en-GB" sz="1400" dirty="0"/>
              <a:t> </a:t>
            </a:r>
          </a:p>
        </p:txBody>
      </p:sp>
      <p:pic>
        <p:nvPicPr>
          <p:cNvPr id="2969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1844675"/>
            <a:ext cx="8964613"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840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 CENTRAL HYPOTHESIS, SUPPORTED BY A GREAT DEAL OF EVIDENCE</a:t>
            </a:r>
          </a:p>
        </p:txBody>
      </p:sp>
      <p:sp>
        <p:nvSpPr>
          <p:cNvPr id="3" name="Content Placeholder 2"/>
          <p:cNvSpPr>
            <a:spLocks noGrp="1"/>
          </p:cNvSpPr>
          <p:nvPr>
            <p:ph idx="1"/>
          </p:nvPr>
        </p:nvSpPr>
        <p:spPr>
          <a:xfrm>
            <a:off x="457200" y="1556793"/>
            <a:ext cx="8229600" cy="5112568"/>
          </a:xfrm>
        </p:spPr>
        <p:txBody>
          <a:bodyPr>
            <a:normAutofit fontScale="77500" lnSpcReduction="20000"/>
          </a:bodyPr>
          <a:lstStyle/>
          <a:p>
            <a:r>
              <a:rPr lang="en-GB" dirty="0"/>
              <a:t>DIETS AND THE AGRICULTURAL PRODUCT MIX are the most significant factors in long term global food security</a:t>
            </a:r>
          </a:p>
          <a:p>
            <a:r>
              <a:rPr lang="en-GB" dirty="0"/>
              <a:t>The most significant change is</a:t>
            </a:r>
          </a:p>
          <a:p>
            <a:pPr marL="0" indent="0">
              <a:buNone/>
            </a:pPr>
            <a:r>
              <a:rPr lang="en-GB" dirty="0">
                <a:solidFill>
                  <a:srgbClr val="FF0000"/>
                </a:solidFill>
              </a:rPr>
              <a:t>	LOWER LEVELS OF LIVESTOCK PRODUCTS</a:t>
            </a:r>
          </a:p>
          <a:p>
            <a:pPr lvl="1"/>
            <a:r>
              <a:rPr lang="en-GB" dirty="0"/>
              <a:t>Note this has nothing to do with animal welfare</a:t>
            </a:r>
          </a:p>
          <a:p>
            <a:r>
              <a:rPr lang="en-GB" dirty="0"/>
              <a:t>If we in the UK don’t follow this up, there will be increasing damage to ecosystem services on which the food supply depends</a:t>
            </a:r>
          </a:p>
          <a:p>
            <a:r>
              <a:rPr lang="en-GB" dirty="0"/>
              <a:t> …and other people might actually starve…</a:t>
            </a:r>
          </a:p>
          <a:p>
            <a:r>
              <a:rPr lang="en-GB" dirty="0"/>
              <a:t>Note that this is a ‘contested’ conclusion that is vigorously resisted, or simply ignored</a:t>
            </a:r>
          </a:p>
          <a:p>
            <a:r>
              <a:rPr lang="en-GB" dirty="0"/>
              <a:t>You are yourselves invited to contest it, with appropriate data and calculations</a:t>
            </a:r>
          </a:p>
        </p:txBody>
      </p:sp>
      <p:pic>
        <p:nvPicPr>
          <p:cNvPr id="5" name="Picture 4">
            <a:extLst>
              <a:ext uri="{FF2B5EF4-FFF2-40B4-BE49-F238E27FC236}">
                <a16:creationId xmlns:a16="http://schemas.microsoft.com/office/drawing/2014/main" id="{1498B0D5-5BFA-420C-B8BF-8E8D63A00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6804248" y="2197537"/>
            <a:ext cx="1584176" cy="1231463"/>
          </a:xfrm>
          <a:prstGeom prst="rect">
            <a:avLst/>
          </a:prstGeom>
        </p:spPr>
      </p:pic>
    </p:spTree>
    <p:extLst>
      <p:ext uri="{BB962C8B-B14F-4D97-AF65-F5344CB8AC3E}">
        <p14:creationId xmlns:p14="http://schemas.microsoft.com/office/powerpoint/2010/main" val="136780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GB"/>
              <a:t>‘DEFAULT MEAT PRODUCTION’</a:t>
            </a:r>
          </a:p>
        </p:txBody>
      </p:sp>
      <p:pic>
        <p:nvPicPr>
          <p:cNvPr id="36867" name="Picture 3" descr="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1443038"/>
            <a:ext cx="7058025"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250825" y="5876925"/>
            <a:ext cx="8569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1600" dirty="0" err="1">
                <a:solidFill>
                  <a:prstClr val="black"/>
                </a:solidFill>
                <a:latin typeface="Trebuchet MS" pitchFamily="34" charset="0"/>
              </a:rPr>
              <a:t>Elferink</a:t>
            </a:r>
            <a:r>
              <a:rPr lang="en-GB" sz="1600" dirty="0">
                <a:solidFill>
                  <a:prstClr val="black"/>
                </a:solidFill>
                <a:latin typeface="Trebuchet MS" pitchFamily="34" charset="0"/>
              </a:rPr>
              <a:t>, E.V., S. </a:t>
            </a:r>
            <a:r>
              <a:rPr lang="en-GB" sz="1600" dirty="0" err="1">
                <a:solidFill>
                  <a:prstClr val="black"/>
                </a:solidFill>
                <a:latin typeface="Trebuchet MS" pitchFamily="34" charset="0"/>
              </a:rPr>
              <a:t>Nonhebel</a:t>
            </a:r>
            <a:r>
              <a:rPr lang="en-GB" sz="1600" dirty="0">
                <a:solidFill>
                  <a:prstClr val="black"/>
                </a:solidFill>
                <a:latin typeface="Trebuchet MS" pitchFamily="34" charset="0"/>
              </a:rPr>
              <a:t> and H.C. Moll (2008), </a:t>
            </a:r>
            <a:r>
              <a:rPr lang="en-GB" sz="1600" i="1" dirty="0">
                <a:solidFill>
                  <a:prstClr val="black"/>
                </a:solidFill>
                <a:latin typeface="Trebuchet MS" pitchFamily="34" charset="0"/>
              </a:rPr>
              <a:t>J. Cleaner Production</a:t>
            </a:r>
            <a:r>
              <a:rPr lang="en-GB" sz="1600" dirty="0">
                <a:solidFill>
                  <a:prstClr val="black"/>
                </a:solidFill>
                <a:latin typeface="Trebuchet MS" pitchFamily="34" charset="0"/>
              </a:rPr>
              <a:t> </a:t>
            </a:r>
            <a:r>
              <a:rPr lang="en-GB" sz="1600" b="1" dirty="0">
                <a:solidFill>
                  <a:prstClr val="black"/>
                </a:solidFill>
                <a:latin typeface="Trebuchet MS" pitchFamily="34" charset="0"/>
              </a:rPr>
              <a:t>16</a:t>
            </a:r>
            <a:r>
              <a:rPr lang="en-GB" sz="1600" dirty="0">
                <a:solidFill>
                  <a:prstClr val="black"/>
                </a:solidFill>
                <a:latin typeface="Trebuchet MS" pitchFamily="34" charset="0"/>
              </a:rPr>
              <a:t> (12) 1227-1233.</a:t>
            </a:r>
          </a:p>
        </p:txBody>
      </p:sp>
      <p:sp>
        <p:nvSpPr>
          <p:cNvPr id="62469" name="Text Box 5"/>
          <p:cNvSpPr txBox="1">
            <a:spLocks noChangeArrowheads="1"/>
          </p:cNvSpPr>
          <p:nvPr/>
        </p:nvSpPr>
        <p:spPr bwMode="auto">
          <a:xfrm>
            <a:off x="1547813" y="1412875"/>
            <a:ext cx="31682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1600" b="1" i="1" dirty="0">
                <a:solidFill>
                  <a:prstClr val="black"/>
                </a:solidFill>
                <a:latin typeface="Trebuchet MS" pitchFamily="34" charset="0"/>
              </a:rPr>
              <a:t>Cf</a:t>
            </a:r>
            <a:r>
              <a:rPr lang="en-GB" sz="1600" b="1" dirty="0">
                <a:solidFill>
                  <a:prstClr val="black"/>
                </a:solidFill>
                <a:latin typeface="Trebuchet MS" pitchFamily="34" charset="0"/>
              </a:rPr>
              <a:t>. Simon </a:t>
            </a:r>
            <a:r>
              <a:rPr lang="en-GB" sz="1600" b="1" dirty="0" err="1">
                <a:solidFill>
                  <a:prstClr val="black"/>
                </a:solidFill>
                <a:latin typeface="Trebuchet MS" pitchFamily="34" charset="0"/>
              </a:rPr>
              <a:t>Fairlie</a:t>
            </a:r>
            <a:r>
              <a:rPr lang="en-GB" sz="1600" b="1" dirty="0">
                <a:solidFill>
                  <a:prstClr val="black"/>
                </a:solidFill>
                <a:latin typeface="Trebuchet MS" pitchFamily="34" charset="0"/>
              </a:rPr>
              <a:t>,              </a:t>
            </a:r>
            <a:r>
              <a:rPr lang="en-GB" sz="1600" b="1" i="1" dirty="0">
                <a:solidFill>
                  <a:prstClr val="black"/>
                </a:solidFill>
                <a:latin typeface="Trebuchet MS" pitchFamily="34" charset="0"/>
              </a:rPr>
              <a:t>Meat: A Benign Extravagance</a:t>
            </a:r>
            <a:r>
              <a:rPr lang="en-GB" sz="1600" b="1" dirty="0">
                <a:solidFill>
                  <a:prstClr val="black"/>
                </a:solidFill>
                <a:latin typeface="Trebuchet MS" pitchFamily="34" charset="0"/>
              </a:rPr>
              <a:t>, Permanent Publications, 2010</a:t>
            </a:r>
          </a:p>
        </p:txBody>
      </p:sp>
    </p:spTree>
    <p:extLst>
      <p:ext uri="{BB962C8B-B14F-4D97-AF65-F5344CB8AC3E}">
        <p14:creationId xmlns:p14="http://schemas.microsoft.com/office/powerpoint/2010/main" val="667639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424" y="2348880"/>
            <a:ext cx="9002080" cy="441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552" y="1619508"/>
            <a:ext cx="1944216" cy="369332"/>
          </a:xfrm>
          <a:prstGeom prst="rect">
            <a:avLst/>
          </a:prstGeom>
          <a:noFill/>
        </p:spPr>
        <p:txBody>
          <a:bodyPr wrap="square" rtlCol="0">
            <a:spAutoFit/>
          </a:bodyPr>
          <a:lstStyle/>
          <a:p>
            <a:pPr algn="ctr"/>
            <a:r>
              <a:rPr lang="en-GB" dirty="0"/>
              <a:t>GHG emissions</a:t>
            </a:r>
          </a:p>
        </p:txBody>
      </p:sp>
      <p:sp>
        <p:nvSpPr>
          <p:cNvPr id="4" name="TextBox 3"/>
          <p:cNvSpPr txBox="1"/>
          <p:nvPr/>
        </p:nvSpPr>
        <p:spPr>
          <a:xfrm>
            <a:off x="6588224" y="1665840"/>
            <a:ext cx="1944216" cy="369332"/>
          </a:xfrm>
          <a:prstGeom prst="rect">
            <a:avLst/>
          </a:prstGeom>
          <a:noFill/>
        </p:spPr>
        <p:txBody>
          <a:bodyPr wrap="square" rtlCol="0">
            <a:spAutoFit/>
          </a:bodyPr>
          <a:lstStyle/>
          <a:p>
            <a:pPr algn="ctr"/>
            <a:r>
              <a:rPr lang="en-GB" dirty="0"/>
              <a:t>Reactive nitrogen</a:t>
            </a:r>
          </a:p>
        </p:txBody>
      </p:sp>
      <p:sp>
        <p:nvSpPr>
          <p:cNvPr id="5" name="TextBox 4"/>
          <p:cNvSpPr txBox="1"/>
          <p:nvPr/>
        </p:nvSpPr>
        <p:spPr>
          <a:xfrm>
            <a:off x="3635356" y="1412776"/>
            <a:ext cx="1944216" cy="646331"/>
          </a:xfrm>
          <a:prstGeom prst="rect">
            <a:avLst/>
          </a:prstGeom>
          <a:noFill/>
        </p:spPr>
        <p:txBody>
          <a:bodyPr wrap="square" rtlCol="0">
            <a:spAutoFit/>
          </a:bodyPr>
          <a:lstStyle/>
          <a:p>
            <a:pPr algn="ctr"/>
            <a:r>
              <a:rPr lang="en-GB" dirty="0"/>
              <a:t>Biomass appropriation</a:t>
            </a:r>
          </a:p>
        </p:txBody>
      </p:sp>
      <p:sp>
        <p:nvSpPr>
          <p:cNvPr id="3" name="Title 2"/>
          <p:cNvSpPr>
            <a:spLocks noGrp="1"/>
          </p:cNvSpPr>
          <p:nvPr>
            <p:ph type="title"/>
          </p:nvPr>
        </p:nvSpPr>
        <p:spPr>
          <a:xfrm>
            <a:off x="457200" y="116632"/>
            <a:ext cx="8229600" cy="1143000"/>
          </a:xfrm>
        </p:spPr>
        <p:txBody>
          <a:bodyPr>
            <a:noAutofit/>
          </a:bodyPr>
          <a:lstStyle/>
          <a:p>
            <a:r>
              <a:rPr lang="en-GB" sz="2800" dirty="0"/>
              <a:t>Three planetary boundaries </a:t>
            </a:r>
            <a:br>
              <a:rPr lang="en-GB" sz="2800" dirty="0"/>
            </a:br>
            <a:r>
              <a:rPr lang="en-GB" sz="2800" dirty="0"/>
              <a:t>under four diet/land-use scenarios</a:t>
            </a:r>
            <a:br>
              <a:rPr lang="en-GB" sz="3600" dirty="0"/>
            </a:br>
            <a:r>
              <a:rPr lang="en-GB" sz="1600" dirty="0" err="1"/>
              <a:t>N.Pelletier</a:t>
            </a:r>
            <a:r>
              <a:rPr lang="en-GB" sz="1600" dirty="0"/>
              <a:t> and </a:t>
            </a:r>
            <a:r>
              <a:rPr lang="en-GB" sz="1600" dirty="0" err="1"/>
              <a:t>P.Tyedmers</a:t>
            </a:r>
            <a:r>
              <a:rPr lang="en-GB" sz="1600" dirty="0"/>
              <a:t> (2010) </a:t>
            </a:r>
            <a:r>
              <a:rPr lang="en-GB" sz="1400" dirty="0"/>
              <a:t>www.pnas.org/cgi/doi/10.1073/pnas.1004659107</a:t>
            </a:r>
          </a:p>
        </p:txBody>
      </p:sp>
    </p:spTree>
    <p:extLst>
      <p:ext uri="{BB962C8B-B14F-4D97-AF65-F5344CB8AC3E}">
        <p14:creationId xmlns:p14="http://schemas.microsoft.com/office/powerpoint/2010/main" val="2050412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007" y="490662"/>
            <a:ext cx="2842841" cy="2938338"/>
          </a:xfrm>
        </p:spPr>
        <p:txBody>
          <a:bodyPr>
            <a:normAutofit fontScale="90000"/>
          </a:bodyPr>
          <a:lstStyle/>
          <a:p>
            <a:r>
              <a:rPr lang="en-GB" sz="2800" dirty="0"/>
              <a:t>UK FOOD BEFORE AND AFTER THE FARM GATE:</a:t>
            </a:r>
            <a:br>
              <a:rPr lang="en-GB" sz="2800" dirty="0"/>
            </a:br>
            <a:r>
              <a:rPr lang="en-GB" sz="2800" dirty="0"/>
              <a:t>AGRICULTURE TINY IN MOST RESPECTS, BUT ENVIRONMENTALLYVERY SIGNIFICANT</a:t>
            </a:r>
          </a:p>
        </p:txBody>
      </p:sp>
      <p:pic>
        <p:nvPicPr>
          <p:cNvPr id="39940"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32424" y="145272"/>
            <a:ext cx="5660056" cy="671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5536" y="5517232"/>
            <a:ext cx="1800200" cy="923330"/>
          </a:xfrm>
          <a:prstGeom prst="rect">
            <a:avLst/>
          </a:prstGeom>
          <a:solidFill>
            <a:schemeClr val="tx2">
              <a:lumMod val="20000"/>
              <a:lumOff val="80000"/>
            </a:schemeClr>
          </a:solidFill>
          <a:ln>
            <a:solidFill>
              <a:srgbClr val="0070C0"/>
            </a:solidFill>
          </a:ln>
        </p:spPr>
        <p:txBody>
          <a:bodyPr wrap="square" rtlCol="0">
            <a:spAutoFit/>
          </a:bodyPr>
          <a:lstStyle/>
          <a:p>
            <a:pPr algn="ctr"/>
            <a:r>
              <a:rPr lang="en-GB" dirty="0">
                <a:solidFill>
                  <a:prstClr val="black"/>
                </a:solidFill>
                <a:latin typeface="Trebuchet MS" pitchFamily="34" charset="0"/>
              </a:rPr>
              <a:t>UK Agriculture</a:t>
            </a:r>
          </a:p>
          <a:p>
            <a:pPr algn="ctr"/>
            <a:r>
              <a:rPr lang="en-GB" dirty="0">
                <a:solidFill>
                  <a:prstClr val="black"/>
                </a:solidFill>
                <a:latin typeface="Trebuchet MS" pitchFamily="34" charset="0"/>
              </a:rPr>
              <a:t>Gross value added £10bn</a:t>
            </a:r>
          </a:p>
        </p:txBody>
      </p:sp>
      <p:cxnSp>
        <p:nvCxnSpPr>
          <p:cNvPr id="5" name="Straight Arrow Connector 4"/>
          <p:cNvCxnSpPr>
            <a:stCxn id="3" idx="3"/>
          </p:cNvCxnSpPr>
          <p:nvPr/>
        </p:nvCxnSpPr>
        <p:spPr>
          <a:xfrm>
            <a:off x="2195736" y="5978897"/>
            <a:ext cx="144016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15816" y="5517232"/>
            <a:ext cx="0" cy="10081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5136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SANKEY DIAGRAM OF BIOMASS FLOW IN THE UK</a:t>
            </a:r>
          </a:p>
        </p:txBody>
      </p:sp>
      <p:sp>
        <p:nvSpPr>
          <p:cNvPr id="3" name="Content Placeholder 2"/>
          <p:cNvSpPr>
            <a:spLocks noGrp="1"/>
          </p:cNvSpPr>
          <p:nvPr>
            <p:ph idx="1"/>
          </p:nvPr>
        </p:nvSpPr>
        <p:spPr/>
        <p:txBody>
          <a:bodyPr/>
          <a:lstStyle/>
          <a:p>
            <a:endParaRPr lang="en-GB"/>
          </a:p>
        </p:txBody>
      </p:sp>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246380" y="1556792"/>
            <a:ext cx="8651240" cy="4808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1999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700" y="72471"/>
            <a:ext cx="8229600" cy="1143000"/>
          </a:xfrm>
        </p:spPr>
        <p:txBody>
          <a:bodyPr>
            <a:normAutofit fontScale="90000"/>
          </a:bodyPr>
          <a:lstStyle/>
          <a:p>
            <a:r>
              <a:rPr lang="en-GB" dirty="0"/>
              <a:t>LAND REQUIREMENTS FOR UK FOOD</a:t>
            </a:r>
            <a:br>
              <a:rPr lang="en-GB" dirty="0"/>
            </a:br>
            <a:r>
              <a:rPr lang="en-GB" sz="2700" dirty="0"/>
              <a:t>From Best Foot Forward</a:t>
            </a:r>
          </a:p>
        </p:txBody>
      </p:sp>
      <p:sp>
        <p:nvSpPr>
          <p:cNvPr id="3" name="Content Placeholder 2"/>
          <p:cNvSpPr>
            <a:spLocks noGrp="1"/>
          </p:cNvSpPr>
          <p:nvPr>
            <p:ph idx="1"/>
          </p:nvPr>
        </p:nvSpPr>
        <p:spPr/>
        <p:txBody>
          <a:bodyPr/>
          <a:lstStyle/>
          <a:p>
            <a:endParaRPr lang="en-GB" dirty="0"/>
          </a:p>
        </p:txBody>
      </p:sp>
      <p:pic>
        <p:nvPicPr>
          <p:cNvPr id="1026" name="Picture 2" descr="http://a1.sphotos.ak.fbcdn.net/hphotos-ak-ash4/309071_263453647009017_176454729042243_887286_899744835_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124744"/>
            <a:ext cx="8063880" cy="569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41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507288" cy="1143000"/>
          </a:xfrm>
        </p:spPr>
        <p:txBody>
          <a:bodyPr>
            <a:normAutofit/>
          </a:bodyPr>
          <a:lstStyle/>
          <a:p>
            <a:r>
              <a:rPr lang="en-GB" sz="2800" dirty="0"/>
              <a:t>DIETARY EMISSIONS UNDER DIFFERENT ASSUMPTIONS</a:t>
            </a:r>
            <a:endParaRPr lang="en-GB" sz="2000" dirty="0"/>
          </a:p>
        </p:txBody>
      </p:sp>
      <p:graphicFrame>
        <p:nvGraphicFramePr>
          <p:cNvPr id="5" name="Chart 4"/>
          <p:cNvGraphicFramePr>
            <a:graphicFrameLocks/>
          </p:cNvGraphicFramePr>
          <p:nvPr>
            <p:extLst>
              <p:ext uri="{D42A27DB-BD31-4B8C-83A1-F6EECF244321}">
                <p14:modId xmlns:p14="http://schemas.microsoft.com/office/powerpoint/2010/main" val="133853364"/>
              </p:ext>
            </p:extLst>
          </p:nvPr>
        </p:nvGraphicFramePr>
        <p:xfrm>
          <a:off x="107504" y="116632"/>
          <a:ext cx="8820472" cy="67413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7588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SHIFTING DIETS</a:t>
            </a:r>
            <a:br>
              <a:rPr lang="en-GB" dirty="0"/>
            </a:br>
            <a:r>
              <a:rPr lang="en-GB" sz="2700" dirty="0" err="1"/>
              <a:t>Beddington</a:t>
            </a:r>
            <a:r>
              <a:rPr lang="en-GB" sz="2700" dirty="0"/>
              <a:t> </a:t>
            </a:r>
            <a:r>
              <a:rPr lang="en-GB" sz="2700" i="1" dirty="0"/>
              <a:t>et al</a:t>
            </a:r>
            <a:r>
              <a:rPr lang="en-GB" sz="2700" dirty="0"/>
              <a:t>., 2012 </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300" y="1916832"/>
            <a:ext cx="8153400"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27784" y="2060848"/>
            <a:ext cx="1944216" cy="3816424"/>
          </a:xfrm>
          <a:prstGeom prst="rect">
            <a:avLst/>
          </a:prstGeom>
          <a:solidFill>
            <a:srgbClr val="FFC000">
              <a:alpha val="45882"/>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433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1520" y="274638"/>
            <a:ext cx="8640960" cy="1143000"/>
          </a:xfrm>
        </p:spPr>
        <p:txBody>
          <a:bodyPr>
            <a:noAutofit/>
          </a:bodyPr>
          <a:lstStyle/>
          <a:p>
            <a:r>
              <a:rPr lang="en-GB" sz="3600" dirty="0"/>
              <a:t>TROPHIC PYRAMIDS</a:t>
            </a:r>
            <a:br>
              <a:rPr lang="en-GB" sz="3600" dirty="0"/>
            </a:br>
            <a:r>
              <a:rPr lang="en-GB" sz="2800" dirty="0"/>
              <a:t>What’s wrong with this classic diagram?</a:t>
            </a:r>
            <a:br>
              <a:rPr lang="en-GB" sz="3600" dirty="0"/>
            </a:br>
            <a:r>
              <a:rPr lang="en-GB" sz="1600" b="0" i="0" dirty="0">
                <a:solidFill>
                  <a:srgbClr val="2E446B"/>
                </a:solidFill>
                <a:effectLst/>
              </a:rPr>
              <a:t>J. M. Teal., Energy flow in the salt marsh ecosystem of Georgia. </a:t>
            </a:r>
            <a:br>
              <a:rPr lang="en-GB" sz="1600" dirty="0"/>
            </a:br>
            <a:r>
              <a:rPr lang="en-GB" sz="1600" b="0" i="1" dirty="0">
                <a:solidFill>
                  <a:srgbClr val="2E446B"/>
                </a:solidFill>
                <a:effectLst/>
              </a:rPr>
              <a:t>Ecology</a:t>
            </a:r>
            <a:r>
              <a:rPr lang="en-GB" sz="1600" b="0" i="0" dirty="0">
                <a:solidFill>
                  <a:srgbClr val="2E446B"/>
                </a:solidFill>
                <a:effectLst/>
              </a:rPr>
              <a:t>, 43:614-624, 1962.</a:t>
            </a:r>
            <a:endParaRPr lang="en-GB" sz="1600" dirty="0"/>
          </a:p>
        </p:txBody>
      </p:sp>
      <p:pic>
        <p:nvPicPr>
          <p:cNvPr id="23554" name="Picture 2" descr="http://eco.engr.uga.edu/DOC/teal_figure.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692884"/>
            <a:ext cx="6480720" cy="51423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nvPr>
        </p:nvGraphicFramePr>
        <p:xfrm>
          <a:off x="5940152" y="3860876"/>
          <a:ext cx="3853804" cy="2997124"/>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971600" y="2060848"/>
            <a:ext cx="2376264" cy="3744416"/>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277561" y="3235644"/>
            <a:ext cx="1100378" cy="2016224"/>
          </a:xfrm>
          <a:prstGeom prst="ellipse">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rot="16044689">
            <a:off x="3723650" y="1100074"/>
            <a:ext cx="2376264" cy="37444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20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animBg="1"/>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050"/>
          <p:cNvSpPr>
            <a:spLocks noGrp="1" noChangeArrowheads="1"/>
          </p:cNvSpPr>
          <p:nvPr>
            <p:ph type="title"/>
          </p:nvPr>
        </p:nvSpPr>
        <p:spPr/>
        <p:txBody>
          <a:bodyPr>
            <a:normAutofit fontScale="90000"/>
          </a:bodyPr>
          <a:lstStyle/>
          <a:p>
            <a:r>
              <a:rPr lang="en-GB" dirty="0"/>
              <a:t>Effect of moving up the trophic pyramid rather than down</a:t>
            </a:r>
          </a:p>
        </p:txBody>
      </p:sp>
      <p:sp>
        <p:nvSpPr>
          <p:cNvPr id="7" name="TextBox 6"/>
          <p:cNvSpPr txBox="1"/>
          <p:nvPr/>
        </p:nvSpPr>
        <p:spPr>
          <a:xfrm>
            <a:off x="7236296" y="4725144"/>
            <a:ext cx="1584176" cy="1569660"/>
          </a:xfrm>
          <a:prstGeom prst="rect">
            <a:avLst/>
          </a:prstGeom>
          <a:noFill/>
        </p:spPr>
        <p:txBody>
          <a:bodyPr wrap="square" rtlCol="0">
            <a:spAutoFit/>
          </a:bodyPr>
          <a:lstStyle/>
          <a:p>
            <a:r>
              <a:rPr lang="en-GB" sz="1600" dirty="0" err="1">
                <a:solidFill>
                  <a:prstClr val="black"/>
                </a:solidFill>
                <a:latin typeface="Trebuchet MS" pitchFamily="34" charset="0"/>
              </a:rPr>
              <a:t>Nelleman</a:t>
            </a:r>
            <a:r>
              <a:rPr lang="en-GB" sz="1600" dirty="0">
                <a:solidFill>
                  <a:prstClr val="black"/>
                </a:solidFill>
                <a:latin typeface="Trebuchet MS" pitchFamily="34" charset="0"/>
              </a:rPr>
              <a:t>, C. </a:t>
            </a:r>
            <a:r>
              <a:rPr lang="en-GB" sz="1600" i="1" dirty="0">
                <a:solidFill>
                  <a:prstClr val="black"/>
                </a:solidFill>
                <a:latin typeface="Trebuchet MS" pitchFamily="34" charset="0"/>
              </a:rPr>
              <a:t>et al</a:t>
            </a:r>
            <a:r>
              <a:rPr lang="en-GB" sz="1600" dirty="0">
                <a:solidFill>
                  <a:prstClr val="black"/>
                </a:solidFill>
                <a:latin typeface="Trebuchet MS" pitchFamily="34" charset="0"/>
              </a:rPr>
              <a:t>., (</a:t>
            </a:r>
            <a:r>
              <a:rPr lang="en-GB" sz="1600" dirty="0" err="1">
                <a:solidFill>
                  <a:prstClr val="black"/>
                </a:solidFill>
                <a:latin typeface="Trebuchet MS" pitchFamily="34" charset="0"/>
              </a:rPr>
              <a:t>Eds</a:t>
            </a:r>
            <a:r>
              <a:rPr lang="en-GB" sz="1600" dirty="0">
                <a:solidFill>
                  <a:prstClr val="black"/>
                </a:solidFill>
                <a:latin typeface="Trebuchet MS" pitchFamily="34" charset="0"/>
              </a:rPr>
              <a:t>) </a:t>
            </a:r>
          </a:p>
          <a:p>
            <a:r>
              <a:rPr lang="en-GB" sz="1600" i="1" dirty="0">
                <a:solidFill>
                  <a:prstClr val="black"/>
                </a:solidFill>
                <a:latin typeface="Trebuchet MS" pitchFamily="34" charset="0"/>
              </a:rPr>
              <a:t>The Environmental Food Crisis. </a:t>
            </a:r>
            <a:r>
              <a:rPr lang="en-GB" sz="1600" dirty="0">
                <a:solidFill>
                  <a:prstClr val="black"/>
                </a:solidFill>
                <a:latin typeface="Trebuchet MS" pitchFamily="34" charset="0"/>
              </a:rPr>
              <a:t>UNEP 2009. </a:t>
            </a:r>
          </a:p>
        </p:txBody>
      </p:sp>
      <p:sp>
        <p:nvSpPr>
          <p:cNvPr id="8" name="Rectangle 7"/>
          <p:cNvSpPr/>
          <p:nvPr/>
        </p:nvSpPr>
        <p:spPr>
          <a:xfrm>
            <a:off x="179512" y="4149079"/>
            <a:ext cx="6912768" cy="2554545"/>
          </a:xfrm>
          <a:prstGeom prst="rect">
            <a:avLst/>
          </a:prstGeom>
        </p:spPr>
        <p:txBody>
          <a:bodyPr wrap="square">
            <a:spAutoFit/>
          </a:bodyPr>
          <a:lstStyle/>
          <a:p>
            <a:r>
              <a:rPr lang="en-GB" sz="3200" dirty="0">
                <a:solidFill>
                  <a:prstClr val="black"/>
                </a:solidFill>
                <a:latin typeface="Trebuchet MS" pitchFamily="34" charset="0"/>
              </a:rPr>
              <a:t>“The loss of calories by feeding the cereals to animals instead of using the cereals directly as human food represents the annual calorie need for more than 3.5 billion people”.</a:t>
            </a:r>
          </a:p>
        </p:txBody>
      </p:sp>
      <p:pic>
        <p:nvPicPr>
          <p:cNvPr id="9" name="Picture 2" descr="diagram representing energy transfer in a food cha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0621" y="1484784"/>
            <a:ext cx="6101699" cy="2383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8923" y="1834777"/>
            <a:ext cx="3178696" cy="1143000"/>
          </a:xfrm>
        </p:spPr>
        <p:txBody>
          <a:bodyPr>
            <a:normAutofit fontScale="90000"/>
          </a:bodyPr>
          <a:lstStyle/>
          <a:p>
            <a:r>
              <a:rPr lang="en-GB" dirty="0"/>
              <a:t>FOOD </a:t>
            </a:r>
            <a:r>
              <a:rPr lang="en-GB" i="1" dirty="0" err="1"/>
              <a:t>vs</a:t>
            </a:r>
            <a:r>
              <a:rPr lang="en-GB" dirty="0"/>
              <a:t> POPULATION</a:t>
            </a:r>
            <a:br>
              <a:rPr lang="en-GB" dirty="0"/>
            </a:br>
            <a:r>
              <a:rPr lang="en-GB" sz="3100" dirty="0"/>
              <a:t>On the whole, we are keeping up, but is it sustainable?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1880" y="129564"/>
            <a:ext cx="5285611" cy="306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9872" y="3140968"/>
            <a:ext cx="5328592" cy="304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92280" y="1691516"/>
            <a:ext cx="1224136" cy="369332"/>
          </a:xfrm>
          <a:prstGeom prst="rect">
            <a:avLst/>
          </a:prstGeom>
          <a:noFill/>
        </p:spPr>
        <p:txBody>
          <a:bodyPr wrap="square" rtlCol="0">
            <a:spAutoFit/>
          </a:bodyPr>
          <a:lstStyle/>
          <a:p>
            <a:r>
              <a:rPr lang="en-GB" dirty="0"/>
              <a:t>140% RISE</a:t>
            </a:r>
          </a:p>
        </p:txBody>
      </p:sp>
      <p:sp>
        <p:nvSpPr>
          <p:cNvPr id="8" name="TextBox 7"/>
          <p:cNvSpPr txBox="1"/>
          <p:nvPr/>
        </p:nvSpPr>
        <p:spPr>
          <a:xfrm>
            <a:off x="7093590" y="4797152"/>
            <a:ext cx="1224136" cy="369332"/>
          </a:xfrm>
          <a:prstGeom prst="rect">
            <a:avLst/>
          </a:prstGeom>
          <a:noFill/>
        </p:spPr>
        <p:txBody>
          <a:bodyPr wrap="square" rtlCol="0">
            <a:spAutoFit/>
          </a:bodyPr>
          <a:lstStyle/>
          <a:p>
            <a:r>
              <a:rPr lang="en-GB" dirty="0"/>
              <a:t>210% RISE</a:t>
            </a:r>
          </a:p>
        </p:txBody>
      </p:sp>
      <p:sp>
        <p:nvSpPr>
          <p:cNvPr id="6" name="TextBox 5"/>
          <p:cNvSpPr txBox="1"/>
          <p:nvPr/>
        </p:nvSpPr>
        <p:spPr>
          <a:xfrm>
            <a:off x="251520" y="6156012"/>
            <a:ext cx="3240360" cy="369332"/>
          </a:xfrm>
          <a:prstGeom prst="rect">
            <a:avLst/>
          </a:prstGeom>
          <a:noFill/>
        </p:spPr>
        <p:txBody>
          <a:bodyPr wrap="square" rtlCol="0">
            <a:spAutoFit/>
          </a:bodyPr>
          <a:lstStyle/>
          <a:p>
            <a:r>
              <a:rPr lang="en-GB" dirty="0"/>
              <a:t>Source: </a:t>
            </a:r>
            <a:r>
              <a:rPr lang="en-GB" dirty="0" err="1"/>
              <a:t>Beddington</a:t>
            </a:r>
            <a:r>
              <a:rPr lang="en-GB" dirty="0"/>
              <a:t> </a:t>
            </a:r>
            <a:r>
              <a:rPr lang="en-GB" i="1" dirty="0"/>
              <a:t>et al</a:t>
            </a:r>
            <a:r>
              <a:rPr lang="en-GB" dirty="0"/>
              <a:t>. (2012)</a:t>
            </a:r>
          </a:p>
        </p:txBody>
      </p:sp>
    </p:spTree>
    <p:extLst>
      <p:ext uri="{BB962C8B-B14F-4D97-AF65-F5344CB8AC3E}">
        <p14:creationId xmlns:p14="http://schemas.microsoft.com/office/powerpoint/2010/main" val="3555953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5328592" cy="1143000"/>
          </a:xfrm>
        </p:spPr>
        <p:txBody>
          <a:bodyPr>
            <a:normAutofit fontScale="90000"/>
          </a:bodyPr>
          <a:lstStyle/>
          <a:p>
            <a:r>
              <a:rPr lang="en-GB" sz="4000" dirty="0">
                <a:solidFill>
                  <a:schemeClr val="bg1"/>
                </a:solidFill>
              </a:rPr>
              <a:t>BASIC NUTRITIONAL NEEDS</a:t>
            </a:r>
            <a:br>
              <a:rPr lang="en-GB" dirty="0">
                <a:solidFill>
                  <a:schemeClr val="bg1"/>
                </a:solidFill>
              </a:rPr>
            </a:br>
            <a:r>
              <a:rPr lang="en-GB" sz="2000" dirty="0">
                <a:solidFill>
                  <a:schemeClr val="bg1"/>
                </a:solidFill>
              </a:rPr>
              <a:t>EACH CATEGORY NECESSARY BUT NOT SUFFICIENT</a:t>
            </a:r>
          </a:p>
        </p:txBody>
      </p:sp>
      <p:sp>
        <p:nvSpPr>
          <p:cNvPr id="3" name="Content Placeholder 2"/>
          <p:cNvSpPr>
            <a:spLocks noGrp="1"/>
          </p:cNvSpPr>
          <p:nvPr>
            <p:ph idx="1"/>
          </p:nvPr>
        </p:nvSpPr>
        <p:spPr>
          <a:xfrm>
            <a:off x="323528" y="1268760"/>
            <a:ext cx="8229600" cy="5256584"/>
          </a:xfrm>
        </p:spPr>
        <p:txBody>
          <a:bodyPr>
            <a:normAutofit fontScale="77500" lnSpcReduction="20000"/>
          </a:bodyPr>
          <a:lstStyle/>
          <a:p>
            <a:r>
              <a:rPr lang="en-GB" dirty="0">
                <a:solidFill>
                  <a:schemeClr val="bg1"/>
                </a:solidFill>
              </a:rPr>
              <a:t>Energy</a:t>
            </a:r>
          </a:p>
          <a:p>
            <a:pPr lvl="1"/>
            <a:r>
              <a:rPr lang="en-GB" dirty="0">
                <a:solidFill>
                  <a:schemeClr val="bg1"/>
                </a:solidFill>
              </a:rPr>
              <a:t>obtainable from carbohydrates, fats, proteins</a:t>
            </a:r>
          </a:p>
          <a:p>
            <a:pPr lvl="1"/>
            <a:r>
              <a:rPr lang="en-GB" dirty="0">
                <a:solidFill>
                  <a:schemeClr val="bg1"/>
                </a:solidFill>
              </a:rPr>
              <a:t>Anything that can be turned into ATP</a:t>
            </a:r>
          </a:p>
          <a:p>
            <a:pPr lvl="1"/>
            <a:r>
              <a:rPr lang="en-GB" dirty="0">
                <a:solidFill>
                  <a:schemeClr val="bg1"/>
                </a:solidFill>
              </a:rPr>
              <a:t>You need lots, especially if active</a:t>
            </a:r>
          </a:p>
          <a:p>
            <a:r>
              <a:rPr lang="en-GB" dirty="0">
                <a:solidFill>
                  <a:schemeClr val="bg1"/>
                </a:solidFill>
              </a:rPr>
              <a:t>Structural materials</a:t>
            </a:r>
          </a:p>
          <a:p>
            <a:pPr lvl="1"/>
            <a:r>
              <a:rPr lang="en-GB" dirty="0">
                <a:solidFill>
                  <a:schemeClr val="bg1"/>
                </a:solidFill>
              </a:rPr>
              <a:t>mostly obtainable from proteins (plus some fats, minerals)</a:t>
            </a:r>
          </a:p>
          <a:p>
            <a:pPr lvl="1"/>
            <a:r>
              <a:rPr lang="en-GB" dirty="0">
                <a:solidFill>
                  <a:schemeClr val="bg1"/>
                </a:solidFill>
              </a:rPr>
              <a:t>Nitrogen- and phosphorus-containing molecules particularly significant</a:t>
            </a:r>
          </a:p>
          <a:p>
            <a:pPr lvl="1"/>
            <a:r>
              <a:rPr lang="en-GB" dirty="0">
                <a:solidFill>
                  <a:schemeClr val="bg1"/>
                </a:solidFill>
              </a:rPr>
              <a:t>Need declines in adulthood</a:t>
            </a:r>
          </a:p>
          <a:p>
            <a:pPr lvl="1"/>
            <a:r>
              <a:rPr lang="en-GB" dirty="0">
                <a:solidFill>
                  <a:schemeClr val="bg1"/>
                </a:solidFill>
              </a:rPr>
              <a:t>Hard </a:t>
            </a:r>
            <a:r>
              <a:rPr lang="en-GB" i="1" dirty="0">
                <a:solidFill>
                  <a:schemeClr val="bg1"/>
                </a:solidFill>
              </a:rPr>
              <a:t>not</a:t>
            </a:r>
            <a:r>
              <a:rPr lang="en-GB" dirty="0">
                <a:solidFill>
                  <a:schemeClr val="bg1"/>
                </a:solidFill>
              </a:rPr>
              <a:t> to get enough protein in a modern diet</a:t>
            </a:r>
          </a:p>
          <a:p>
            <a:r>
              <a:rPr lang="en-GB" dirty="0">
                <a:solidFill>
                  <a:schemeClr val="bg1"/>
                </a:solidFill>
              </a:rPr>
              <a:t>Vitamins, minerals, fibre</a:t>
            </a:r>
          </a:p>
          <a:p>
            <a:pPr lvl="1"/>
            <a:r>
              <a:rPr lang="en-GB" dirty="0">
                <a:solidFill>
                  <a:schemeClr val="bg1"/>
                </a:solidFill>
              </a:rPr>
              <a:t>Found erratically mixed with other foods</a:t>
            </a:r>
          </a:p>
          <a:p>
            <a:pPr lvl="1"/>
            <a:r>
              <a:rPr lang="en-GB" dirty="0">
                <a:solidFill>
                  <a:schemeClr val="bg1"/>
                </a:solidFill>
              </a:rPr>
              <a:t>Only small quantities required</a:t>
            </a:r>
          </a:p>
          <a:p>
            <a:pPr lvl="1"/>
            <a:r>
              <a:rPr lang="en-GB" dirty="0">
                <a:solidFill>
                  <a:schemeClr val="bg1"/>
                </a:solidFill>
              </a:rPr>
              <a:t>They are necessary</a:t>
            </a:r>
          </a:p>
          <a:p>
            <a:pPr lvl="1"/>
            <a:r>
              <a:rPr lang="en-GB" dirty="0">
                <a:solidFill>
                  <a:schemeClr val="bg1"/>
                </a:solidFill>
              </a:rPr>
              <a:t>If pressed, you can get supplements cheaply out of bottles</a:t>
            </a:r>
          </a:p>
        </p:txBody>
      </p:sp>
      <p:pic>
        <p:nvPicPr>
          <p:cNvPr id="1026" name="Picture 2" descr="http://www.nandyala.org/mahanandi/images/spinachcurry/spinachcurry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6136" y="151254"/>
            <a:ext cx="2880320" cy="1676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covenantofthecross.info/wp-content/uploads/2011/06/Loaves-and-Fish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4248" y="4380799"/>
            <a:ext cx="1682552" cy="164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98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EXTRA PRODUCTION</a:t>
            </a:r>
            <a:br>
              <a:rPr lang="en-GB" dirty="0"/>
            </a:br>
            <a:r>
              <a:rPr lang="en-GB" sz="2200" dirty="0"/>
              <a:t>Much going to livestock, much entailing unsustainable land use change</a:t>
            </a:r>
          </a:p>
        </p:txBody>
      </p:sp>
      <p:pic>
        <p:nvPicPr>
          <p:cNvPr id="19458" name="Picture 2" descr="http://www.grida.no/images/series/rr-food-crisis/figure0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1720" y="1700808"/>
            <a:ext cx="4105275" cy="4619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88224" y="5517232"/>
            <a:ext cx="2376264" cy="1077218"/>
          </a:xfrm>
          <a:prstGeom prst="rect">
            <a:avLst/>
          </a:prstGeom>
          <a:noFill/>
        </p:spPr>
        <p:txBody>
          <a:bodyPr wrap="square" rtlCol="0">
            <a:spAutoFit/>
          </a:bodyPr>
          <a:lstStyle/>
          <a:p>
            <a:r>
              <a:rPr lang="en-GB" sz="1600" dirty="0" err="1">
                <a:solidFill>
                  <a:prstClr val="black"/>
                </a:solidFill>
                <a:latin typeface="Trebuchet MS" pitchFamily="34" charset="0"/>
              </a:rPr>
              <a:t>Nelleman</a:t>
            </a:r>
            <a:r>
              <a:rPr lang="en-GB" sz="1600" dirty="0">
                <a:solidFill>
                  <a:prstClr val="black"/>
                </a:solidFill>
                <a:latin typeface="Trebuchet MS" pitchFamily="34" charset="0"/>
              </a:rPr>
              <a:t>, C. </a:t>
            </a:r>
            <a:r>
              <a:rPr lang="en-GB" sz="1600" i="1" dirty="0">
                <a:solidFill>
                  <a:prstClr val="black"/>
                </a:solidFill>
                <a:latin typeface="Trebuchet MS" pitchFamily="34" charset="0"/>
              </a:rPr>
              <a:t>et al</a:t>
            </a:r>
            <a:r>
              <a:rPr lang="en-GB" sz="1600" dirty="0">
                <a:solidFill>
                  <a:prstClr val="black"/>
                </a:solidFill>
                <a:latin typeface="Trebuchet MS" pitchFamily="34" charset="0"/>
              </a:rPr>
              <a:t>., (</a:t>
            </a:r>
            <a:r>
              <a:rPr lang="en-GB" sz="1600" dirty="0" err="1">
                <a:solidFill>
                  <a:prstClr val="black"/>
                </a:solidFill>
                <a:latin typeface="Trebuchet MS" pitchFamily="34" charset="0"/>
              </a:rPr>
              <a:t>Eds</a:t>
            </a:r>
            <a:r>
              <a:rPr lang="en-GB" sz="1600" dirty="0">
                <a:solidFill>
                  <a:prstClr val="black"/>
                </a:solidFill>
                <a:latin typeface="Trebuchet MS" pitchFamily="34" charset="0"/>
              </a:rPr>
              <a:t>) </a:t>
            </a:r>
            <a:r>
              <a:rPr lang="en-GB" sz="1600" i="1" dirty="0">
                <a:solidFill>
                  <a:prstClr val="black"/>
                </a:solidFill>
                <a:latin typeface="Trebuchet MS" pitchFamily="34" charset="0"/>
              </a:rPr>
              <a:t>The Environmental Food Crisis. </a:t>
            </a:r>
            <a:r>
              <a:rPr lang="en-GB" sz="1600" dirty="0">
                <a:solidFill>
                  <a:prstClr val="black"/>
                </a:solidFill>
                <a:latin typeface="Trebuchet MS" pitchFamily="34" charset="0"/>
              </a:rPr>
              <a:t>UNEP 2009. </a:t>
            </a:r>
          </a:p>
        </p:txBody>
      </p:sp>
    </p:spTree>
    <p:extLst>
      <p:ext uri="{BB962C8B-B14F-4D97-AF65-F5344CB8AC3E}">
        <p14:creationId xmlns:p14="http://schemas.microsoft.com/office/powerpoint/2010/main" val="513841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normAutofit fontScale="90000"/>
          </a:bodyPr>
          <a:lstStyle/>
          <a:p>
            <a:r>
              <a:rPr lang="en-GB" sz="6000" dirty="0"/>
              <a:t>THE UK: </a:t>
            </a:r>
            <a:br>
              <a:rPr lang="en-GB" sz="6000" dirty="0"/>
            </a:br>
            <a:r>
              <a:rPr lang="en-GB" dirty="0"/>
              <a:t>FOOD AND LAND SYSTEM</a:t>
            </a:r>
          </a:p>
        </p:txBody>
      </p:sp>
      <p:sp>
        <p:nvSpPr>
          <p:cNvPr id="3" name="Content Placeholder 2"/>
          <p:cNvSpPr>
            <a:spLocks noGrp="1"/>
          </p:cNvSpPr>
          <p:nvPr>
            <p:ph idx="1"/>
          </p:nvPr>
        </p:nvSpPr>
        <p:spPr>
          <a:xfrm>
            <a:off x="323528" y="1600200"/>
            <a:ext cx="4997653" cy="4925144"/>
          </a:xfrm>
        </p:spPr>
        <p:txBody>
          <a:bodyPr>
            <a:normAutofit fontScale="77500" lnSpcReduction="20000"/>
          </a:bodyPr>
          <a:lstStyle/>
          <a:p>
            <a:r>
              <a:rPr lang="en-GB" dirty="0"/>
              <a:t>Most land is used for agriculture, producing raw food ‘commodities’</a:t>
            </a:r>
          </a:p>
          <a:p>
            <a:r>
              <a:rPr lang="en-GB" dirty="0"/>
              <a:t>Most of that is grassland</a:t>
            </a:r>
          </a:p>
          <a:p>
            <a:pPr lvl="1"/>
            <a:r>
              <a:rPr lang="en-GB" dirty="0"/>
              <a:t>A fair amount of this is ‘</a:t>
            </a:r>
            <a:r>
              <a:rPr lang="en-GB" dirty="0" err="1"/>
              <a:t>horsiculture</a:t>
            </a:r>
            <a:r>
              <a:rPr lang="en-GB" dirty="0"/>
              <a:t>’</a:t>
            </a:r>
          </a:p>
          <a:p>
            <a:r>
              <a:rPr lang="en-GB" dirty="0"/>
              <a:t>There is an increasing amount of woodland</a:t>
            </a:r>
          </a:p>
          <a:p>
            <a:r>
              <a:rPr lang="en-GB" dirty="0"/>
              <a:t>The east is flat, dry, arable</a:t>
            </a:r>
          </a:p>
          <a:p>
            <a:pPr lvl="1"/>
            <a:r>
              <a:rPr lang="en-GB" dirty="0"/>
              <a:t>Crops, grains</a:t>
            </a:r>
          </a:p>
          <a:p>
            <a:pPr lvl="1"/>
            <a:r>
              <a:rPr lang="en-GB" dirty="0"/>
              <a:t>Non-grazing livestock</a:t>
            </a:r>
          </a:p>
          <a:p>
            <a:r>
              <a:rPr lang="en-GB" dirty="0"/>
              <a:t>The west is hilly, wet, grassland</a:t>
            </a:r>
          </a:p>
          <a:p>
            <a:pPr lvl="1"/>
            <a:r>
              <a:rPr lang="en-GB" dirty="0"/>
              <a:t>Grazing livestock, dairy</a:t>
            </a:r>
          </a:p>
          <a:p>
            <a:pPr lvl="1"/>
            <a:endParaRPr lang="en-GB" dirty="0"/>
          </a:p>
        </p:txBody>
      </p:sp>
      <p:pic>
        <p:nvPicPr>
          <p:cNvPr id="4" name="Picture 4" descr="http://www.sidthomas.net/images/types_farming_map.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65198" y="1443300"/>
            <a:ext cx="3571298" cy="53700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92080" y="5910371"/>
            <a:ext cx="1687787" cy="830997"/>
          </a:xfrm>
          <a:prstGeom prst="rect">
            <a:avLst/>
          </a:prstGeom>
        </p:spPr>
        <p:txBody>
          <a:bodyPr wrap="square">
            <a:spAutoFit/>
          </a:bodyPr>
          <a:lstStyle/>
          <a:p>
            <a:r>
              <a:rPr lang="en-GB" sz="1200" dirty="0">
                <a:solidFill>
                  <a:prstClr val="black"/>
                </a:solidFill>
                <a:latin typeface="Trebuchet MS" pitchFamily="34" charset="0"/>
                <a:hlinkClick r:id="rId3"/>
              </a:rPr>
              <a:t>Map courtesy</a:t>
            </a:r>
          </a:p>
          <a:p>
            <a:r>
              <a:rPr lang="en-GB" sz="1200" dirty="0">
                <a:solidFill>
                  <a:prstClr val="black"/>
                </a:solidFill>
                <a:latin typeface="Trebuchet MS" pitchFamily="34" charset="0"/>
                <a:hlinkClick r:id="rId3"/>
              </a:rPr>
              <a:t>http://www.sidthomas.net/Agriculture/animalprod.htm</a:t>
            </a:r>
            <a:endParaRPr lang="en-GB" sz="1200" dirty="0">
              <a:solidFill>
                <a:prstClr val="black"/>
              </a:solidFill>
              <a:latin typeface="Trebuchet MS" pitchFamily="34" charset="0"/>
            </a:endParaRPr>
          </a:p>
        </p:txBody>
      </p:sp>
    </p:spTree>
    <p:extLst>
      <p:ext uri="{BB962C8B-B14F-4D97-AF65-F5344CB8AC3E}">
        <p14:creationId xmlns:p14="http://schemas.microsoft.com/office/powerpoint/2010/main" val="352929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UK FOOD STATISTICS</a:t>
            </a:r>
            <a:br>
              <a:rPr lang="en-GB" dirty="0"/>
            </a:br>
            <a:r>
              <a:rPr lang="en-GB" sz="2700" dirty="0"/>
              <a:t>Recalculated from DEFRA </a:t>
            </a:r>
            <a:r>
              <a:rPr lang="en-GB" sz="2700" i="1" dirty="0"/>
              <a:t>Food Statistics Pocketbook</a:t>
            </a:r>
            <a:r>
              <a:rPr lang="en-GB" sz="2700" dirty="0"/>
              <a:t>, 2011 and </a:t>
            </a:r>
            <a:r>
              <a:rPr lang="en-GB" sz="2700" dirty="0" err="1"/>
              <a:t>Audsley</a:t>
            </a:r>
            <a:r>
              <a:rPr lang="en-GB" sz="2700" dirty="0"/>
              <a:t> </a:t>
            </a:r>
            <a:r>
              <a:rPr lang="en-GB" sz="2700" i="1" dirty="0"/>
              <a:t>et al</a:t>
            </a:r>
            <a:r>
              <a:rPr lang="en-GB" sz="2700" dirty="0"/>
              <a:t>., </a:t>
            </a:r>
            <a:r>
              <a:rPr lang="en-GB" sz="2700" i="1" dirty="0"/>
              <a:t>Food, Land and Greenhouse Gases</a:t>
            </a:r>
            <a:r>
              <a:rPr lang="en-GB" sz="2700" dirty="0"/>
              <a:t>, CCC 2011</a:t>
            </a:r>
          </a:p>
        </p:txBody>
      </p:sp>
      <p:graphicFrame>
        <p:nvGraphicFramePr>
          <p:cNvPr id="5" name="Content Placeholder 4"/>
          <p:cNvGraphicFramePr>
            <a:graphicFrameLocks noGrp="1"/>
          </p:cNvGraphicFramePr>
          <p:nvPr>
            <p:ph idx="1"/>
            <p:extLst/>
          </p:nvPr>
        </p:nvGraphicFramePr>
        <p:xfrm>
          <a:off x="457200" y="1844824"/>
          <a:ext cx="8147248" cy="4960896"/>
        </p:xfrm>
        <a:graphic>
          <a:graphicData uri="http://schemas.openxmlformats.org/drawingml/2006/table">
            <a:tbl>
              <a:tblPr firstRow="1" bandRow="1">
                <a:tableStyleId>{5C22544A-7EE6-4342-B048-85BDC9FD1C3A}</a:tableStyleId>
              </a:tblPr>
              <a:tblGrid>
                <a:gridCol w="2036812">
                  <a:extLst>
                    <a:ext uri="{9D8B030D-6E8A-4147-A177-3AD203B41FA5}">
                      <a16:colId xmlns:a16="http://schemas.microsoft.com/office/drawing/2014/main" val="20000"/>
                    </a:ext>
                  </a:extLst>
                </a:gridCol>
                <a:gridCol w="2036812">
                  <a:extLst>
                    <a:ext uri="{9D8B030D-6E8A-4147-A177-3AD203B41FA5}">
                      <a16:colId xmlns:a16="http://schemas.microsoft.com/office/drawing/2014/main" val="20001"/>
                    </a:ext>
                  </a:extLst>
                </a:gridCol>
                <a:gridCol w="2036812">
                  <a:extLst>
                    <a:ext uri="{9D8B030D-6E8A-4147-A177-3AD203B41FA5}">
                      <a16:colId xmlns:a16="http://schemas.microsoft.com/office/drawing/2014/main" val="20002"/>
                    </a:ext>
                  </a:extLst>
                </a:gridCol>
                <a:gridCol w="2036812">
                  <a:extLst>
                    <a:ext uri="{9D8B030D-6E8A-4147-A177-3AD203B41FA5}">
                      <a16:colId xmlns:a16="http://schemas.microsoft.com/office/drawing/2014/main" val="20003"/>
                    </a:ext>
                  </a:extLst>
                </a:gridCol>
              </a:tblGrid>
              <a:tr h="533881">
                <a:tc>
                  <a:txBody>
                    <a:bodyPr/>
                    <a:lstStyle/>
                    <a:p>
                      <a:pPr algn="ctr"/>
                      <a:r>
                        <a:rPr lang="en-GB" i="1" dirty="0">
                          <a:solidFill>
                            <a:srgbClr val="FFFF00"/>
                          </a:solidFill>
                          <a:latin typeface="Trebuchet MS" pitchFamily="34" charset="0"/>
                        </a:rPr>
                        <a:t>% OF UK TOTAL</a:t>
                      </a:r>
                    </a:p>
                  </a:txBody>
                  <a:tcPr/>
                </a:tc>
                <a:tc>
                  <a:txBody>
                    <a:bodyPr/>
                    <a:lstStyle/>
                    <a:p>
                      <a:r>
                        <a:rPr lang="en-GB" dirty="0">
                          <a:latin typeface="Trebuchet MS" pitchFamily="34" charset="0"/>
                        </a:rPr>
                        <a:t>UK AGRICULTURE</a:t>
                      </a:r>
                    </a:p>
                  </a:txBody>
                  <a:tcPr/>
                </a:tc>
                <a:tc>
                  <a:txBody>
                    <a:bodyPr/>
                    <a:lstStyle/>
                    <a:p>
                      <a:pPr algn="ctr"/>
                      <a:r>
                        <a:rPr lang="en-GB" dirty="0">
                          <a:latin typeface="Trebuchet MS" pitchFamily="34" charset="0"/>
                        </a:rPr>
                        <a:t>UK FOOD SECTOR</a:t>
                      </a:r>
                    </a:p>
                    <a:p>
                      <a:pPr algn="ctr"/>
                      <a:r>
                        <a:rPr lang="en-GB" sz="1600" dirty="0">
                          <a:latin typeface="Trebuchet MS" pitchFamily="34" charset="0"/>
                        </a:rPr>
                        <a:t>“AFTER FARM GATE”</a:t>
                      </a:r>
                    </a:p>
                  </a:txBody>
                  <a:tcPr/>
                </a:tc>
                <a:tc>
                  <a:txBody>
                    <a:bodyPr/>
                    <a:lstStyle/>
                    <a:p>
                      <a:pPr algn="ctr"/>
                      <a:r>
                        <a:rPr lang="en-GB" dirty="0">
                          <a:latin typeface="Trebuchet MS" pitchFamily="34" charset="0"/>
                        </a:rPr>
                        <a:t>NET IMPORTS</a:t>
                      </a:r>
                    </a:p>
                  </a:txBody>
                  <a:tcPr/>
                </a:tc>
                <a:extLst>
                  <a:ext uri="{0D108BD9-81ED-4DB2-BD59-A6C34878D82A}">
                    <a16:rowId xmlns:a16="http://schemas.microsoft.com/office/drawing/2014/main" val="10000"/>
                  </a:ext>
                </a:extLst>
              </a:tr>
              <a:tr h="541296">
                <a:tc>
                  <a:txBody>
                    <a:bodyPr/>
                    <a:lstStyle/>
                    <a:p>
                      <a:pPr algn="ctr"/>
                      <a:r>
                        <a:rPr lang="en-GB" sz="2400" dirty="0">
                          <a:latin typeface="Trebuchet MS" pitchFamily="34" charset="0"/>
                        </a:rPr>
                        <a:t>ADDED VALUE</a:t>
                      </a:r>
                    </a:p>
                  </a:txBody>
                  <a:tcPr anchor="ctr"/>
                </a:tc>
                <a:tc>
                  <a:txBody>
                    <a:bodyPr/>
                    <a:lstStyle/>
                    <a:p>
                      <a:pPr algn="ctr"/>
                      <a:r>
                        <a:rPr lang="en-GB" sz="3600" dirty="0">
                          <a:latin typeface="Trebuchet MS" pitchFamily="34" charset="0"/>
                        </a:rPr>
                        <a:t>0.6</a:t>
                      </a:r>
                    </a:p>
                  </a:txBody>
                  <a:tcPr/>
                </a:tc>
                <a:tc>
                  <a:txBody>
                    <a:bodyPr/>
                    <a:lstStyle/>
                    <a:p>
                      <a:pPr algn="ctr"/>
                      <a:r>
                        <a:rPr lang="en-GB" sz="3600" dirty="0">
                          <a:latin typeface="Trebuchet MS" pitchFamily="34" charset="0"/>
                        </a:rPr>
                        <a:t>13</a:t>
                      </a:r>
                    </a:p>
                  </a:txBody>
                  <a:tcPr/>
                </a:tc>
                <a:tc>
                  <a:txBody>
                    <a:bodyPr/>
                    <a:lstStyle/>
                    <a:p>
                      <a:pPr algn="ctr"/>
                      <a:r>
                        <a:rPr lang="en-GB" sz="3600" dirty="0">
                          <a:latin typeface="Trebuchet MS" pitchFamily="34" charset="0"/>
                        </a:rPr>
                        <a:t>2</a:t>
                      </a:r>
                    </a:p>
                  </a:txBody>
                  <a:tcPr/>
                </a:tc>
                <a:extLst>
                  <a:ext uri="{0D108BD9-81ED-4DB2-BD59-A6C34878D82A}">
                    <a16:rowId xmlns:a16="http://schemas.microsoft.com/office/drawing/2014/main" val="10001"/>
                  </a:ext>
                </a:extLst>
              </a:tr>
              <a:tr h="541296">
                <a:tc>
                  <a:txBody>
                    <a:bodyPr/>
                    <a:lstStyle/>
                    <a:p>
                      <a:pPr algn="ctr"/>
                      <a:r>
                        <a:rPr lang="en-GB" sz="2400" dirty="0">
                          <a:latin typeface="Trebuchet MS" pitchFamily="34" charset="0"/>
                        </a:rPr>
                        <a:t>EMPLOYMENT</a:t>
                      </a:r>
                    </a:p>
                  </a:txBody>
                  <a:tcPr anchor="ctr"/>
                </a:tc>
                <a:tc>
                  <a:txBody>
                    <a:bodyPr/>
                    <a:lstStyle/>
                    <a:p>
                      <a:pPr algn="ctr"/>
                      <a:r>
                        <a:rPr lang="en-GB" sz="3600" dirty="0">
                          <a:latin typeface="Trebuchet MS" pitchFamily="34" charset="0"/>
                        </a:rPr>
                        <a:t>1.5</a:t>
                      </a:r>
                    </a:p>
                  </a:txBody>
                  <a:tcPr/>
                </a:tc>
                <a:tc>
                  <a:txBody>
                    <a:bodyPr/>
                    <a:lstStyle/>
                    <a:p>
                      <a:pPr algn="ctr"/>
                      <a:r>
                        <a:rPr lang="en-GB" sz="3600" dirty="0">
                          <a:latin typeface="Trebuchet MS" pitchFamily="34" charset="0"/>
                        </a:rPr>
                        <a:t>12.5</a:t>
                      </a:r>
                    </a:p>
                  </a:txBody>
                  <a:tcPr/>
                </a:tc>
                <a:tc>
                  <a:txBody>
                    <a:bodyPr/>
                    <a:lstStyle/>
                    <a:p>
                      <a:pPr algn="ctr"/>
                      <a:endParaRPr lang="en-GB" sz="3600" dirty="0">
                        <a:latin typeface="Trebuchet MS" pitchFamily="34" charset="0"/>
                      </a:endParaRPr>
                    </a:p>
                  </a:txBody>
                  <a:tcPr/>
                </a:tc>
                <a:extLst>
                  <a:ext uri="{0D108BD9-81ED-4DB2-BD59-A6C34878D82A}">
                    <a16:rowId xmlns:a16="http://schemas.microsoft.com/office/drawing/2014/main" val="10002"/>
                  </a:ext>
                </a:extLst>
              </a:tr>
              <a:tr h="541296">
                <a:tc>
                  <a:txBody>
                    <a:bodyPr/>
                    <a:lstStyle/>
                    <a:p>
                      <a:pPr algn="ctr"/>
                      <a:r>
                        <a:rPr lang="en-GB" sz="2400" dirty="0">
                          <a:latin typeface="Trebuchet MS" pitchFamily="34" charset="0"/>
                        </a:rPr>
                        <a:t>ENERGY</a:t>
                      </a:r>
                    </a:p>
                  </a:txBody>
                  <a:tcPr anchor="ctr"/>
                </a:tc>
                <a:tc>
                  <a:txBody>
                    <a:bodyPr/>
                    <a:lstStyle/>
                    <a:p>
                      <a:pPr algn="ctr"/>
                      <a:r>
                        <a:rPr lang="en-GB" sz="3600" dirty="0">
                          <a:latin typeface="Trebuchet MS" pitchFamily="34" charset="0"/>
                        </a:rPr>
                        <a:t>1.6</a:t>
                      </a:r>
                    </a:p>
                  </a:txBody>
                  <a:tcPr/>
                </a:tc>
                <a:tc>
                  <a:txBody>
                    <a:bodyPr/>
                    <a:lstStyle/>
                    <a:p>
                      <a:pPr algn="ctr"/>
                      <a:r>
                        <a:rPr lang="en-GB" sz="3600" dirty="0">
                          <a:latin typeface="Trebuchet MS" pitchFamily="34" charset="0"/>
                        </a:rPr>
                        <a:t>14</a:t>
                      </a:r>
                    </a:p>
                  </a:txBody>
                  <a:tcPr/>
                </a:tc>
                <a:tc>
                  <a:txBody>
                    <a:bodyPr/>
                    <a:lstStyle/>
                    <a:p>
                      <a:pPr algn="ctr"/>
                      <a:endParaRPr lang="en-GB" sz="3600" dirty="0">
                        <a:latin typeface="Trebuchet MS" pitchFamily="34" charset="0"/>
                      </a:endParaRPr>
                    </a:p>
                  </a:txBody>
                  <a:tcPr/>
                </a:tc>
                <a:extLst>
                  <a:ext uri="{0D108BD9-81ED-4DB2-BD59-A6C34878D82A}">
                    <a16:rowId xmlns:a16="http://schemas.microsoft.com/office/drawing/2014/main" val="10003"/>
                  </a:ext>
                </a:extLst>
              </a:tr>
              <a:tr h="541296">
                <a:tc>
                  <a:txBody>
                    <a:bodyPr/>
                    <a:lstStyle/>
                    <a:p>
                      <a:pPr algn="ctr"/>
                      <a:r>
                        <a:rPr lang="en-GB" sz="2400" dirty="0">
                          <a:latin typeface="Trebuchet MS" pitchFamily="34" charset="0"/>
                        </a:rPr>
                        <a:t>GHG EMISSIONS</a:t>
                      </a:r>
                    </a:p>
                  </a:txBody>
                  <a:tcPr anchor="ctr"/>
                </a:tc>
                <a:tc>
                  <a:txBody>
                    <a:bodyPr/>
                    <a:lstStyle/>
                    <a:p>
                      <a:pPr algn="ctr"/>
                      <a:r>
                        <a:rPr lang="en-GB" sz="3600" dirty="0">
                          <a:latin typeface="Trebuchet MS" pitchFamily="34" charset="0"/>
                        </a:rPr>
                        <a:t>9</a:t>
                      </a:r>
                    </a:p>
                  </a:txBody>
                  <a:tcPr/>
                </a:tc>
                <a:tc>
                  <a:txBody>
                    <a:bodyPr/>
                    <a:lstStyle/>
                    <a:p>
                      <a:pPr algn="ctr"/>
                      <a:r>
                        <a:rPr lang="en-GB" sz="3600" dirty="0">
                          <a:latin typeface="Trebuchet MS" pitchFamily="34" charset="0"/>
                        </a:rPr>
                        <a:t>8</a:t>
                      </a:r>
                    </a:p>
                  </a:txBody>
                  <a:tcPr/>
                </a:tc>
                <a:tc>
                  <a:txBody>
                    <a:bodyPr/>
                    <a:lstStyle/>
                    <a:p>
                      <a:pPr algn="ctr"/>
                      <a:r>
                        <a:rPr lang="en-GB" sz="3600" dirty="0">
                          <a:latin typeface="Trebuchet MS" pitchFamily="34" charset="0"/>
                        </a:rPr>
                        <a:t>5</a:t>
                      </a:r>
                    </a:p>
                  </a:txBody>
                  <a:tcPr/>
                </a:tc>
                <a:extLst>
                  <a:ext uri="{0D108BD9-81ED-4DB2-BD59-A6C34878D82A}">
                    <a16:rowId xmlns:a16="http://schemas.microsoft.com/office/drawing/2014/main" val="10004"/>
                  </a:ext>
                </a:extLst>
              </a:tr>
              <a:tr h="541296">
                <a:tc>
                  <a:txBody>
                    <a:bodyPr/>
                    <a:lstStyle/>
                    <a:p>
                      <a:pPr algn="ctr"/>
                      <a:endParaRPr lang="en-GB" sz="2400" dirty="0">
                        <a:latin typeface="Trebuchet MS" pitchFamily="34" charset="0"/>
                      </a:endParaRPr>
                    </a:p>
                  </a:txBody>
                  <a:tcPr anchor="ctr"/>
                </a:tc>
                <a:tc>
                  <a:txBody>
                    <a:bodyPr/>
                    <a:lstStyle/>
                    <a:p>
                      <a:endParaRPr lang="en-GB" dirty="0">
                        <a:latin typeface="Trebuchet MS" pitchFamily="34" charset="0"/>
                      </a:endParaRPr>
                    </a:p>
                  </a:txBody>
                  <a:tcPr/>
                </a:tc>
                <a:tc>
                  <a:txBody>
                    <a:bodyPr/>
                    <a:lstStyle/>
                    <a:p>
                      <a:endParaRPr lang="en-GB" dirty="0">
                        <a:latin typeface="Trebuchet MS" pitchFamily="34" charset="0"/>
                      </a:endParaRPr>
                    </a:p>
                  </a:txBody>
                  <a:tcPr/>
                </a:tc>
                <a:tc>
                  <a:txBody>
                    <a:bodyPr/>
                    <a:lstStyle/>
                    <a:p>
                      <a:endParaRPr lang="en-GB" dirty="0">
                        <a:latin typeface="Trebuchet MS" pitchFamily="34" charset="0"/>
                      </a:endParaRPr>
                    </a:p>
                  </a:txBody>
                  <a:tcPr/>
                </a:tc>
                <a:extLst>
                  <a:ext uri="{0D108BD9-81ED-4DB2-BD59-A6C34878D82A}">
                    <a16:rowId xmlns:a16="http://schemas.microsoft.com/office/drawing/2014/main" val="10005"/>
                  </a:ext>
                </a:extLst>
              </a:tr>
              <a:tr h="541296">
                <a:tc>
                  <a:txBody>
                    <a:bodyPr/>
                    <a:lstStyle/>
                    <a:p>
                      <a:pPr algn="ctr"/>
                      <a:r>
                        <a:rPr lang="en-GB" sz="2400" dirty="0">
                          <a:latin typeface="Trebuchet MS" pitchFamily="34" charset="0"/>
                        </a:rPr>
                        <a:t>RAW</a:t>
                      </a:r>
                      <a:r>
                        <a:rPr lang="en-GB" sz="2400" baseline="0" dirty="0">
                          <a:latin typeface="Trebuchet MS" pitchFamily="34" charset="0"/>
                        </a:rPr>
                        <a:t> VALUE</a:t>
                      </a:r>
                    </a:p>
                    <a:p>
                      <a:pPr algn="ctr"/>
                      <a:r>
                        <a:rPr lang="en-GB" sz="2400" baseline="0" dirty="0">
                          <a:latin typeface="Trebuchet MS" pitchFamily="34" charset="0"/>
                        </a:rPr>
                        <a:t>% OF TOTAL</a:t>
                      </a:r>
                      <a:endParaRPr lang="en-GB" sz="2400" dirty="0">
                        <a:latin typeface="Trebuchet MS" pitchFamily="34" charset="0"/>
                      </a:endParaRPr>
                    </a:p>
                  </a:txBody>
                  <a:tcPr anchor="ctr"/>
                </a:tc>
                <a:tc>
                  <a:txBody>
                    <a:bodyPr/>
                    <a:lstStyle/>
                    <a:p>
                      <a:pPr algn="ctr"/>
                      <a:r>
                        <a:rPr lang="en-GB" sz="3600" dirty="0">
                          <a:latin typeface="Trebuchet MS" pitchFamily="34" charset="0"/>
                        </a:rPr>
                        <a:t>58</a:t>
                      </a:r>
                    </a:p>
                  </a:txBody>
                  <a:tcPr/>
                </a:tc>
                <a:tc>
                  <a:txBody>
                    <a:bodyPr/>
                    <a:lstStyle/>
                    <a:p>
                      <a:pPr algn="ctr"/>
                      <a:r>
                        <a:rPr lang="en-GB" sz="3600" dirty="0">
                          <a:latin typeface="Trebuchet MS" pitchFamily="34" charset="0"/>
                        </a:rPr>
                        <a:t>100</a:t>
                      </a:r>
                    </a:p>
                  </a:txBody>
                  <a:tcPr/>
                </a:tc>
                <a:tc>
                  <a:txBody>
                    <a:bodyPr/>
                    <a:lstStyle/>
                    <a:p>
                      <a:pPr algn="ctr"/>
                      <a:r>
                        <a:rPr lang="en-GB" sz="3600" dirty="0">
                          <a:latin typeface="Trebuchet MS" pitchFamily="34" charset="0"/>
                        </a:rPr>
                        <a:t>42</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77285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1760" y="4077073"/>
            <a:ext cx="4032448" cy="2232248"/>
          </a:xfrm>
          <a:prstGeom prst="rect">
            <a:avLst/>
          </a:prstGeom>
          <a:solidFill>
            <a:srgbClr val="FF0000">
              <a:alpha val="87059"/>
            </a:srgbClr>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411760" y="3425164"/>
            <a:ext cx="4032448" cy="651908"/>
          </a:xfrm>
          <a:prstGeom prst="rect">
            <a:avLst/>
          </a:prstGeom>
          <a:solidFill>
            <a:srgbClr val="FF5050"/>
          </a:solidFill>
          <a:ln>
            <a:solidFill>
              <a:srgbClr val="385D8A">
                <a:alpha val="8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411760" y="2777092"/>
            <a:ext cx="4032448" cy="6519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411760" y="2564904"/>
            <a:ext cx="4032448" cy="212188"/>
          </a:xfrm>
          <a:prstGeom prst="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411760" y="1988840"/>
            <a:ext cx="4032448" cy="577877"/>
          </a:xfrm>
          <a:prstGeom prst="rect">
            <a:avLst/>
          </a:prstGeom>
          <a:solidFill>
            <a:srgbClr val="77933C">
              <a:alpha val="7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411760" y="1412776"/>
            <a:ext cx="4032448" cy="57787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411760" y="1125650"/>
            <a:ext cx="4032448" cy="288939"/>
          </a:xfrm>
          <a:prstGeom prst="rect">
            <a:avLst/>
          </a:prstGeom>
          <a:solidFill>
            <a:srgbClr val="4F62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411760" y="761665"/>
            <a:ext cx="4032448" cy="216492"/>
          </a:xfrm>
          <a:prstGeom prst="rect">
            <a:avLst/>
          </a:prstGeom>
          <a:solidFill>
            <a:srgbClr val="00B050">
              <a:alpha val="4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411760" y="981180"/>
            <a:ext cx="4032448" cy="14447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worldatlas.com/webimage/countrys/europe/outline/uk.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788619">
            <a:off x="2411760" y="-99392"/>
            <a:ext cx="4267200" cy="6715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5616" y="4931876"/>
            <a:ext cx="1296144" cy="369332"/>
          </a:xfrm>
          <a:prstGeom prst="rect">
            <a:avLst/>
          </a:prstGeom>
          <a:noFill/>
        </p:spPr>
        <p:txBody>
          <a:bodyPr wrap="square" rtlCol="0">
            <a:spAutoFit/>
          </a:bodyPr>
          <a:lstStyle/>
          <a:p>
            <a:pPr algn="r"/>
            <a:r>
              <a:rPr lang="en-GB" dirty="0"/>
              <a:t>RED MEAT</a:t>
            </a:r>
          </a:p>
        </p:txBody>
      </p:sp>
      <p:sp>
        <p:nvSpPr>
          <p:cNvPr id="14" name="TextBox 13"/>
          <p:cNvSpPr txBox="1"/>
          <p:nvPr/>
        </p:nvSpPr>
        <p:spPr>
          <a:xfrm>
            <a:off x="1043608" y="2486332"/>
            <a:ext cx="1296144" cy="369332"/>
          </a:xfrm>
          <a:prstGeom prst="rect">
            <a:avLst/>
          </a:prstGeom>
          <a:noFill/>
        </p:spPr>
        <p:txBody>
          <a:bodyPr wrap="square" rtlCol="0">
            <a:spAutoFit/>
          </a:bodyPr>
          <a:lstStyle/>
          <a:p>
            <a:pPr algn="r"/>
            <a:r>
              <a:rPr lang="en-GB" dirty="0"/>
              <a:t>EGGS</a:t>
            </a:r>
          </a:p>
        </p:txBody>
      </p:sp>
      <p:sp>
        <p:nvSpPr>
          <p:cNvPr id="15" name="TextBox 14"/>
          <p:cNvSpPr txBox="1"/>
          <p:nvPr/>
        </p:nvSpPr>
        <p:spPr>
          <a:xfrm>
            <a:off x="1115616" y="2886580"/>
            <a:ext cx="1296144" cy="369332"/>
          </a:xfrm>
          <a:prstGeom prst="rect">
            <a:avLst/>
          </a:prstGeom>
          <a:noFill/>
        </p:spPr>
        <p:txBody>
          <a:bodyPr wrap="square" rtlCol="0">
            <a:spAutoFit/>
          </a:bodyPr>
          <a:lstStyle/>
          <a:p>
            <a:pPr algn="r"/>
            <a:r>
              <a:rPr lang="en-GB" dirty="0"/>
              <a:t>DAIRY</a:t>
            </a:r>
          </a:p>
        </p:txBody>
      </p:sp>
      <p:sp>
        <p:nvSpPr>
          <p:cNvPr id="16" name="TextBox 15"/>
          <p:cNvSpPr txBox="1"/>
          <p:nvPr/>
        </p:nvSpPr>
        <p:spPr>
          <a:xfrm>
            <a:off x="867722" y="3566452"/>
            <a:ext cx="1544038" cy="369332"/>
          </a:xfrm>
          <a:prstGeom prst="rect">
            <a:avLst/>
          </a:prstGeom>
          <a:noFill/>
        </p:spPr>
        <p:txBody>
          <a:bodyPr wrap="square" rtlCol="0">
            <a:spAutoFit/>
          </a:bodyPr>
          <a:lstStyle/>
          <a:p>
            <a:pPr algn="r"/>
            <a:r>
              <a:rPr lang="en-GB" dirty="0"/>
              <a:t>WHITE MEAT</a:t>
            </a:r>
          </a:p>
        </p:txBody>
      </p:sp>
      <p:sp>
        <p:nvSpPr>
          <p:cNvPr id="17" name="TextBox 16"/>
          <p:cNvSpPr txBox="1"/>
          <p:nvPr/>
        </p:nvSpPr>
        <p:spPr>
          <a:xfrm>
            <a:off x="6516216" y="1059783"/>
            <a:ext cx="1649942" cy="369332"/>
          </a:xfrm>
          <a:prstGeom prst="rect">
            <a:avLst/>
          </a:prstGeom>
          <a:noFill/>
        </p:spPr>
        <p:txBody>
          <a:bodyPr wrap="square" rtlCol="0">
            <a:spAutoFit/>
          </a:bodyPr>
          <a:lstStyle/>
          <a:p>
            <a:r>
              <a:rPr lang="en-GB" dirty="0"/>
              <a:t>FRUIT AND VEG</a:t>
            </a:r>
          </a:p>
        </p:txBody>
      </p:sp>
      <p:sp>
        <p:nvSpPr>
          <p:cNvPr id="18" name="TextBox 17"/>
          <p:cNvSpPr txBox="1"/>
          <p:nvPr/>
        </p:nvSpPr>
        <p:spPr>
          <a:xfrm>
            <a:off x="6516216" y="1517048"/>
            <a:ext cx="1296144" cy="369332"/>
          </a:xfrm>
          <a:prstGeom prst="rect">
            <a:avLst/>
          </a:prstGeom>
          <a:noFill/>
        </p:spPr>
        <p:txBody>
          <a:bodyPr wrap="square" rtlCol="0">
            <a:spAutoFit/>
          </a:bodyPr>
          <a:lstStyle/>
          <a:p>
            <a:r>
              <a:rPr lang="en-GB" dirty="0"/>
              <a:t>OILS</a:t>
            </a:r>
          </a:p>
        </p:txBody>
      </p:sp>
      <p:sp>
        <p:nvSpPr>
          <p:cNvPr id="19" name="TextBox 18"/>
          <p:cNvSpPr txBox="1"/>
          <p:nvPr/>
        </p:nvSpPr>
        <p:spPr>
          <a:xfrm>
            <a:off x="6516216" y="2093112"/>
            <a:ext cx="1296144" cy="369332"/>
          </a:xfrm>
          <a:prstGeom prst="rect">
            <a:avLst/>
          </a:prstGeom>
          <a:noFill/>
        </p:spPr>
        <p:txBody>
          <a:bodyPr wrap="square" rtlCol="0">
            <a:spAutoFit/>
          </a:bodyPr>
          <a:lstStyle/>
          <a:p>
            <a:r>
              <a:rPr lang="en-GB" dirty="0"/>
              <a:t>GRAINS</a:t>
            </a:r>
          </a:p>
        </p:txBody>
      </p:sp>
      <p:sp>
        <p:nvSpPr>
          <p:cNvPr id="20" name="TextBox 19"/>
          <p:cNvSpPr txBox="1"/>
          <p:nvPr/>
        </p:nvSpPr>
        <p:spPr>
          <a:xfrm>
            <a:off x="761818" y="875117"/>
            <a:ext cx="1649942" cy="369332"/>
          </a:xfrm>
          <a:prstGeom prst="rect">
            <a:avLst/>
          </a:prstGeom>
          <a:noFill/>
        </p:spPr>
        <p:txBody>
          <a:bodyPr wrap="square" rtlCol="0">
            <a:spAutoFit/>
          </a:bodyPr>
          <a:lstStyle/>
          <a:p>
            <a:pPr algn="r"/>
            <a:r>
              <a:rPr lang="en-GB" dirty="0"/>
              <a:t>ALCOHOL</a:t>
            </a:r>
          </a:p>
        </p:txBody>
      </p:sp>
      <p:sp>
        <p:nvSpPr>
          <p:cNvPr id="21" name="TextBox 20"/>
          <p:cNvSpPr txBox="1"/>
          <p:nvPr/>
        </p:nvSpPr>
        <p:spPr>
          <a:xfrm>
            <a:off x="6478453" y="706551"/>
            <a:ext cx="1649942" cy="369332"/>
          </a:xfrm>
          <a:prstGeom prst="rect">
            <a:avLst/>
          </a:prstGeom>
          <a:noFill/>
        </p:spPr>
        <p:txBody>
          <a:bodyPr wrap="square" rtlCol="0">
            <a:spAutoFit/>
          </a:bodyPr>
          <a:lstStyle/>
          <a:p>
            <a:r>
              <a:rPr lang="en-GB" dirty="0"/>
              <a:t>‘OTHER’</a:t>
            </a:r>
          </a:p>
        </p:txBody>
      </p:sp>
      <p:sp>
        <p:nvSpPr>
          <p:cNvPr id="3" name="TextBox 2"/>
          <p:cNvSpPr txBox="1"/>
          <p:nvPr/>
        </p:nvSpPr>
        <p:spPr>
          <a:xfrm>
            <a:off x="6660232" y="4074514"/>
            <a:ext cx="2304256" cy="1938992"/>
          </a:xfrm>
          <a:prstGeom prst="rect">
            <a:avLst/>
          </a:prstGeom>
          <a:noFill/>
        </p:spPr>
        <p:txBody>
          <a:bodyPr wrap="square" rtlCol="0">
            <a:spAutoFit/>
          </a:bodyPr>
          <a:lstStyle/>
          <a:p>
            <a:pPr algn="ctr"/>
            <a:r>
              <a:rPr lang="en-GB" sz="2400" dirty="0"/>
              <a:t>LAND REQUIREMENTS OF ALL FOOD PRODUCTION FOR THE UK</a:t>
            </a:r>
          </a:p>
        </p:txBody>
      </p:sp>
    </p:spTree>
    <p:extLst>
      <p:ext uri="{BB962C8B-B14F-4D97-AF65-F5344CB8AC3E}">
        <p14:creationId xmlns:p14="http://schemas.microsoft.com/office/powerpoint/2010/main" val="347426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http://heritage-key.com/HKimages/002/interpreting_cave_art_main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bwMode="auto">
          <a:xfrm>
            <a:off x="4716016" y="375742"/>
            <a:ext cx="3965826" cy="3197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Content Placeholder 2"/>
          <p:cNvSpPr>
            <a:spLocks noGrp="1"/>
          </p:cNvSpPr>
          <p:nvPr>
            <p:ph idx="1"/>
          </p:nvPr>
        </p:nvSpPr>
        <p:spPr>
          <a:xfrm>
            <a:off x="251520" y="1268760"/>
            <a:ext cx="8435280" cy="5256584"/>
          </a:xfrm>
        </p:spPr>
        <p:txBody>
          <a:bodyPr>
            <a:normAutofit fontScale="85000" lnSpcReduction="10000"/>
          </a:bodyPr>
          <a:lstStyle/>
          <a:p>
            <a:r>
              <a:rPr lang="en-GB" dirty="0">
                <a:solidFill>
                  <a:schemeClr val="bg1"/>
                </a:solidFill>
              </a:rPr>
              <a:t>Hard to tell what is the ‘natural diet’ for human beings</a:t>
            </a:r>
          </a:p>
          <a:p>
            <a:r>
              <a:rPr lang="en-GB" dirty="0">
                <a:solidFill>
                  <a:schemeClr val="bg1"/>
                </a:solidFill>
              </a:rPr>
              <a:t>Gut and dentition suggest ‘</a:t>
            </a:r>
            <a:r>
              <a:rPr lang="en-GB" dirty="0" err="1">
                <a:solidFill>
                  <a:schemeClr val="bg1"/>
                </a:solidFill>
              </a:rPr>
              <a:t>omnivory</a:t>
            </a:r>
            <a:r>
              <a:rPr lang="en-GB" dirty="0">
                <a:solidFill>
                  <a:schemeClr val="bg1"/>
                </a:solidFill>
              </a:rPr>
              <a:t>’</a:t>
            </a:r>
          </a:p>
          <a:p>
            <a:pPr lvl="1"/>
            <a:r>
              <a:rPr lang="en-GB" dirty="0">
                <a:solidFill>
                  <a:schemeClr val="bg1"/>
                </a:solidFill>
              </a:rPr>
              <a:t>But this means ‘eat anything’ rather than ‘eat everything’</a:t>
            </a:r>
          </a:p>
          <a:p>
            <a:r>
              <a:rPr lang="en-GB" dirty="0">
                <a:solidFill>
                  <a:schemeClr val="bg1"/>
                </a:solidFill>
              </a:rPr>
              <a:t>There are examples of traditional cultures that are completely carnivorous, and others completely herbivorous</a:t>
            </a:r>
          </a:p>
          <a:p>
            <a:pPr lvl="1"/>
            <a:r>
              <a:rPr lang="en-GB" dirty="0">
                <a:solidFill>
                  <a:schemeClr val="bg1"/>
                </a:solidFill>
              </a:rPr>
              <a:t>So all combinations are physiologically possible</a:t>
            </a:r>
          </a:p>
          <a:p>
            <a:pPr lvl="1"/>
            <a:r>
              <a:rPr lang="en-GB" dirty="0">
                <a:solidFill>
                  <a:schemeClr val="bg1"/>
                </a:solidFill>
              </a:rPr>
              <a:t>But any diet must have all the basics</a:t>
            </a:r>
          </a:p>
          <a:p>
            <a:r>
              <a:rPr lang="en-GB" dirty="0">
                <a:solidFill>
                  <a:schemeClr val="bg1"/>
                </a:solidFill>
              </a:rPr>
              <a:t>Use of fire opened greater food options</a:t>
            </a:r>
          </a:p>
          <a:p>
            <a:pPr lvl="1"/>
            <a:r>
              <a:rPr lang="en-GB" dirty="0">
                <a:solidFill>
                  <a:schemeClr val="bg1"/>
                </a:solidFill>
              </a:rPr>
              <a:t>As a hunting tool</a:t>
            </a:r>
          </a:p>
          <a:p>
            <a:pPr lvl="1"/>
            <a:r>
              <a:rPr lang="en-GB" dirty="0">
                <a:solidFill>
                  <a:schemeClr val="bg1"/>
                </a:solidFill>
              </a:rPr>
              <a:t>As a habitat management tool, mostly to remove trees</a:t>
            </a:r>
          </a:p>
          <a:p>
            <a:pPr lvl="1"/>
            <a:r>
              <a:rPr lang="en-GB" dirty="0">
                <a:solidFill>
                  <a:schemeClr val="bg1"/>
                </a:solidFill>
              </a:rPr>
              <a:t>Cooking: might have affected our physical evolution</a:t>
            </a:r>
          </a:p>
        </p:txBody>
      </p:sp>
      <p:sp>
        <p:nvSpPr>
          <p:cNvPr id="2" name="Title 1"/>
          <p:cNvSpPr>
            <a:spLocks noGrp="1"/>
          </p:cNvSpPr>
          <p:nvPr>
            <p:ph type="title"/>
          </p:nvPr>
        </p:nvSpPr>
        <p:spPr>
          <a:xfrm>
            <a:off x="457200" y="44624"/>
            <a:ext cx="3898776" cy="1143000"/>
          </a:xfrm>
        </p:spPr>
        <p:txBody>
          <a:bodyPr/>
          <a:lstStyle/>
          <a:p>
            <a:r>
              <a:rPr lang="en-GB" dirty="0">
                <a:solidFill>
                  <a:schemeClr val="bg1"/>
                </a:solidFill>
              </a:rPr>
              <a:t>NATURAL DIET?</a:t>
            </a:r>
          </a:p>
        </p:txBody>
      </p:sp>
    </p:spTree>
    <p:extLst>
      <p:ext uri="{BB962C8B-B14F-4D97-AF65-F5344CB8AC3E}">
        <p14:creationId xmlns:p14="http://schemas.microsoft.com/office/powerpoint/2010/main" val="140934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COMPARE GORILLA DIET</a:t>
            </a:r>
            <a:br>
              <a:rPr lang="en-GB" dirty="0"/>
            </a:br>
            <a:r>
              <a:rPr lang="en-GB" sz="3600" dirty="0"/>
              <a:t>(Mountain gorilla </a:t>
            </a:r>
            <a:r>
              <a:rPr lang="en-GB" sz="3600" i="1" dirty="0" err="1"/>
              <a:t>Gorilla</a:t>
            </a:r>
            <a:r>
              <a:rPr lang="en-GB" sz="3600" i="1" dirty="0"/>
              <a:t> </a:t>
            </a:r>
            <a:r>
              <a:rPr lang="en-GB" sz="3600" i="1" dirty="0" err="1"/>
              <a:t>beringei</a:t>
            </a:r>
            <a:r>
              <a:rPr lang="en-GB" sz="3600" i="1" dirty="0"/>
              <a:t> </a:t>
            </a:r>
            <a:r>
              <a:rPr lang="en-GB" sz="3600" i="1" dirty="0" err="1"/>
              <a:t>beringei</a:t>
            </a:r>
            <a:r>
              <a:rPr lang="en-GB" sz="3600" dirty="0"/>
              <a:t>)</a:t>
            </a:r>
          </a:p>
        </p:txBody>
      </p:sp>
      <p:sp>
        <p:nvSpPr>
          <p:cNvPr id="3" name="Content Placeholder 2"/>
          <p:cNvSpPr>
            <a:spLocks noGrp="1"/>
          </p:cNvSpPr>
          <p:nvPr>
            <p:ph idx="1"/>
          </p:nvPr>
        </p:nvSpPr>
        <p:spPr>
          <a:xfrm>
            <a:off x="251520" y="1783357"/>
            <a:ext cx="5472608" cy="4525963"/>
          </a:xfrm>
        </p:spPr>
        <p:txBody>
          <a:bodyPr>
            <a:normAutofit fontScale="85000" lnSpcReduction="20000"/>
          </a:bodyPr>
          <a:lstStyle/>
          <a:p>
            <a:r>
              <a:rPr lang="en-GB" dirty="0"/>
              <a:t>Human equivalent of about 9kg a day</a:t>
            </a:r>
          </a:p>
          <a:p>
            <a:pPr lvl="1"/>
            <a:r>
              <a:rPr lang="en-GB" dirty="0"/>
              <a:t>As opposed to 0.5-1.5kg</a:t>
            </a:r>
          </a:p>
          <a:p>
            <a:r>
              <a:rPr lang="en-GB" dirty="0"/>
              <a:t>86% leaves, shoots and stems</a:t>
            </a:r>
          </a:p>
          <a:p>
            <a:pPr lvl="1"/>
            <a:r>
              <a:rPr lang="en-GB" dirty="0"/>
              <a:t>Most of which is indigestible</a:t>
            </a:r>
          </a:p>
          <a:p>
            <a:r>
              <a:rPr lang="en-GB" dirty="0"/>
              <a:t>7% roots, 5% flowers and fruit, 2% invertebrates</a:t>
            </a:r>
          </a:p>
          <a:p>
            <a:endParaRPr lang="en-GB" dirty="0"/>
          </a:p>
          <a:p>
            <a:r>
              <a:rPr lang="en-GB" dirty="0"/>
              <a:t>We prefer to use ‘concentrates’</a:t>
            </a:r>
          </a:p>
          <a:p>
            <a:r>
              <a:rPr lang="en-GB" dirty="0"/>
              <a:t>And increase availability of nutrients by cooking</a:t>
            </a:r>
          </a:p>
        </p:txBody>
      </p:sp>
      <p:sp>
        <p:nvSpPr>
          <p:cNvPr id="4" name="TextBox 3"/>
          <p:cNvSpPr txBox="1"/>
          <p:nvPr/>
        </p:nvSpPr>
        <p:spPr>
          <a:xfrm>
            <a:off x="5907114" y="5013176"/>
            <a:ext cx="3025672" cy="1384995"/>
          </a:xfrm>
          <a:prstGeom prst="rect">
            <a:avLst/>
          </a:prstGeom>
          <a:noFill/>
        </p:spPr>
        <p:txBody>
          <a:bodyPr wrap="square" rtlCol="0">
            <a:spAutoFit/>
          </a:bodyPr>
          <a:lstStyle/>
          <a:p>
            <a:r>
              <a:rPr lang="en-GB" sz="1400" u="sng" dirty="0">
                <a:hlinkClick r:id="rId2" tooltip="Colin Groves"/>
              </a:rPr>
              <a:t>Groves, C.</a:t>
            </a:r>
            <a:r>
              <a:rPr lang="en-GB" sz="1400" dirty="0"/>
              <a:t> (2005). Wilson, D. E.; Reeder, D. M. </a:t>
            </a:r>
            <a:r>
              <a:rPr lang="en-GB" sz="1400" dirty="0" err="1"/>
              <a:t>eds.</a:t>
            </a:r>
            <a:r>
              <a:rPr lang="en-GB" sz="1400" i="1" dirty="0" err="1">
                <a:hlinkClick r:id="rId3"/>
              </a:rPr>
              <a:t>Mammal</a:t>
            </a:r>
            <a:r>
              <a:rPr lang="en-GB" sz="1400" i="1" dirty="0">
                <a:hlinkClick r:id="rId3"/>
              </a:rPr>
              <a:t> Species of the World</a:t>
            </a:r>
            <a:r>
              <a:rPr lang="en-GB" sz="1400" dirty="0"/>
              <a:t> (3rd ed.). Baltimore: Johns Hopkins University Press. pp. 181–182.</a:t>
            </a:r>
            <a:r>
              <a:rPr lang="en-GB" sz="1400" dirty="0">
                <a:hlinkClick r:id="rId4" tooltip="Online Computer Library Center"/>
              </a:rPr>
              <a:t>OCLC</a:t>
            </a:r>
            <a:r>
              <a:rPr lang="en-GB" sz="1400" dirty="0"/>
              <a:t> </a:t>
            </a:r>
            <a:r>
              <a:rPr lang="en-GB" sz="1400" dirty="0">
                <a:hlinkClick r:id="rId5"/>
              </a:rPr>
              <a:t>62265494</a:t>
            </a:r>
            <a:r>
              <a:rPr lang="en-GB" sz="1400" dirty="0"/>
              <a:t>. </a:t>
            </a:r>
            <a:r>
              <a:rPr lang="en-GB" sz="1400" dirty="0">
                <a:hlinkClick r:id="rId6"/>
              </a:rPr>
              <a:t>ISBN 0-801-88221-4</a:t>
            </a:r>
            <a:r>
              <a:rPr lang="en-GB" sz="1400" dirty="0"/>
              <a:t>.</a:t>
            </a:r>
          </a:p>
        </p:txBody>
      </p:sp>
      <p:pic>
        <p:nvPicPr>
          <p:cNvPr id="3074" name="Picture 2" descr="http://upload.wikimedia.org/wikipedia/commons/thumb/a/a0/Susa_group%2C_mountain_gorilla.jpg/220px-Susa_group%2C_mountain_gorilla.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55900" y="1796552"/>
            <a:ext cx="2720556" cy="28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9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8659</TotalTime>
  <Words>3137</Words>
  <Application>Microsoft Office PowerPoint</Application>
  <PresentationFormat>On-screen Show (4:3)</PresentationFormat>
  <Paragraphs>513</Paragraphs>
  <Slides>73</Slides>
  <Notes>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73</vt:i4>
      </vt:variant>
    </vt:vector>
  </HeadingPairs>
  <TitlesOfParts>
    <vt:vector size="84" baseType="lpstr">
      <vt:lpstr>Arial</vt:lpstr>
      <vt:lpstr>Calibri</vt:lpstr>
      <vt:lpstr>Lucida Handwriting</vt:lpstr>
      <vt:lpstr>Times New Roman</vt:lpstr>
      <vt:lpstr>Trebuchet MS</vt:lpstr>
      <vt:lpstr>Office Theme</vt:lpstr>
      <vt:lpstr>1_Office Theme</vt:lpstr>
      <vt:lpstr>2_Office Theme</vt:lpstr>
      <vt:lpstr>4_Default Design</vt:lpstr>
      <vt:lpstr>3_Office Theme</vt:lpstr>
      <vt:lpstr>2_Default Design</vt:lpstr>
      <vt:lpstr>Sustainable Food and Natural Resources Ecosystems Module April 2018 FOOD  AND  FOOD SECURITY</vt:lpstr>
      <vt:lpstr>WHAT DOES ‘FOOD SECURITY’ REALLY MEAN?</vt:lpstr>
      <vt:lpstr>TWO ASPECTS OF ABSOLUTE SUPPLY</vt:lpstr>
      <vt:lpstr>GLOBAL IMPACT OF HUMAN DEMAND FOR FOOD</vt:lpstr>
      <vt:lpstr>SO: THE GREATEST LONG-TERM THREAT TO FOOD SECURITY COULD COME FROM THE FOOD SYSTEM ITSELF </vt:lpstr>
      <vt:lpstr>A CENTRAL HYPOTHESIS, SUPPORTED BY A GREAT DEAL OF EVIDENCE</vt:lpstr>
      <vt:lpstr>BASIC NUTRITIONAL NEEDS EACH CATEGORY NECESSARY BUT NOT SUFFICIENT</vt:lpstr>
      <vt:lpstr>NATURAL DIET?</vt:lpstr>
      <vt:lpstr>COMPARE GORILLA DIET (Mountain gorilla Gorilla beringei beringei)</vt:lpstr>
      <vt:lpstr>SOME EVOLUTIONARY PRESSURES</vt:lpstr>
      <vt:lpstr>THE RISE OF AGRICULTURE</vt:lpstr>
      <vt:lpstr>TRANSITION TO MODERN AGRICULTURE It’s so productive, it becomes almost invisible! </vt:lpstr>
      <vt:lpstr>RECENT AND PROJECTED CHANGES IN DIETARY PATTERNS TEND TO FOLLOW ‘EVOLUTIONARY HUNGERS’ </vt:lpstr>
      <vt:lpstr>THE GLOBALISED FOOD SYSTEM</vt:lpstr>
      <vt:lpstr>SOME GEO-POLITICAL ASPECTS The ‘South’ always seems to get the short straw</vt:lpstr>
      <vt:lpstr>FREQUENT PROBLEMS FOR FOOD IN THE SOUTH</vt:lpstr>
      <vt:lpstr>LIKELY SITUATION IN 2050</vt:lpstr>
      <vt:lpstr>HISTORICALLY, AGRICULTURAL CIVILISATIONS HAVE OFTEN ‘COLLAPSED’</vt:lpstr>
      <vt:lpstr>COULD IT HAPPEN NOW?</vt:lpstr>
      <vt:lpstr>THE IRISH FAMINE</vt:lpstr>
      <vt:lpstr>THE UK TODAY</vt:lpstr>
      <vt:lpstr>COULD THE UK FEED ITSELF?</vt:lpstr>
      <vt:lpstr>WHAT COULD THREATEN UK FOOD SECURITY IN NEXT TEN YEARS?</vt:lpstr>
      <vt:lpstr>ENERGY AND AGRICULTURE A PSEUDO-PROBLEM?</vt:lpstr>
      <vt:lpstr>BUT IMAGINE A WORST-CASE Simultaneous occurrence of:</vt:lpstr>
      <vt:lpstr>A more optimistic scenario: ZERO-CARBON BRITAIN 2030</vt:lpstr>
      <vt:lpstr>THE ZCB SCENARIO CLAIMS TO…</vt:lpstr>
      <vt:lpstr>OVERALL PROSPECTS FOR THE UK  IN THE ZCB2030 SCENARIO</vt:lpstr>
      <vt:lpstr>GROWING YOUR OWN</vt:lpstr>
      <vt:lpstr>THE PREPPER’S GARDEN</vt:lpstr>
      <vt:lpstr>PowerPoint Presentation</vt:lpstr>
      <vt:lpstr>FINALLY…FOOD QUALITY?</vt:lpstr>
      <vt:lpstr>WE HAVE BEEN TRYING TO FIND FOODS AND DIETS THAT MEET MANY DIFFERENT REQUIREMENTS</vt:lpstr>
      <vt:lpstr>BUT MOST PEOPLE CARE ABOUT DIFFERENT FACTORS</vt:lpstr>
      <vt:lpstr>INCOME AND MICRONUTRIENTS Andrieu E, Darmon N, Drewnowski A. Low-cost diets: more energy, fewer nutrients. Eur J Clin Nutr  2006;60:434–6.</vt:lpstr>
      <vt:lpstr>FOOD ITEM COSTS PER GDM Economically rational for poorer people to construct diets from the cheap end of the scale </vt:lpstr>
      <vt:lpstr>BROAD PATTERNS OF DIETARY COMPONENTS</vt:lpstr>
      <vt:lpstr>CLASS AND DIETS</vt:lpstr>
      <vt:lpstr>AND NOW</vt:lpstr>
      <vt:lpstr>PowerPoint Presentation</vt:lpstr>
      <vt:lpstr>PowerPoint Presentation</vt:lpstr>
      <vt:lpstr>Speculative plot of responses to increasing carbon price</vt:lpstr>
      <vt:lpstr>PowerPoint Presentation</vt:lpstr>
      <vt:lpstr>APPENDIX Some specific issues in food security</vt:lpstr>
      <vt:lpstr>CURRENT UK AND OVERSEAS LAND USE  Based on CAT (2013); Weighell (2011); and Audsley et al. (2010).  Each square 1 Mha</vt:lpstr>
      <vt:lpstr>PROPOSED LAND USE IN ZCB SCENARIO 2013 PLUS USE OF EXTRA-TERRITORIAL SINKS</vt:lpstr>
      <vt:lpstr>PowerPoint Presentation</vt:lpstr>
      <vt:lpstr>PowerPoint Presentation</vt:lpstr>
      <vt:lpstr>SOME OTHER ISSUES (will be cut if time is short, attached as an appendix)</vt:lpstr>
      <vt:lpstr>INDIRECT INTERNATIONAL IMPACTS</vt:lpstr>
      <vt:lpstr>SOYA PRODUCTION</vt:lpstr>
      <vt:lpstr>BIOFUELS?</vt:lpstr>
      <vt:lpstr>FOOD WASTE</vt:lpstr>
      <vt:lpstr>ARE ‘FOOD MILES’ A SIGNIFICANT FACTOR?</vt:lpstr>
      <vt:lpstr>FISH</vt:lpstr>
      <vt:lpstr>MORE FISH</vt:lpstr>
      <vt:lpstr>A GOOD EXAMPLE OF A TECHNICAL FIX TO MAINTAIN SUPPLY OF FISH</vt:lpstr>
      <vt:lpstr>SUPPLEMENTARY SLIDES Extra information related to food security</vt:lpstr>
      <vt:lpstr>FOOD QUALITY: ‘DOUBLE FOOD PYRAMID’ PROPOSED BY BARILLA CENTER http://www.barillacfn.com/images/download/positionpaper_barillacfn_double-pyramid.pdf </vt:lpstr>
      <vt:lpstr>‘DEFAULT MEAT PRODUCTION’</vt:lpstr>
      <vt:lpstr>Three planetary boundaries  under four diet/land-use scenarios N.Pelletier and P.Tyedmers (2010) www.pnas.org/cgi/doi/10.1073/pnas.1004659107</vt:lpstr>
      <vt:lpstr>UK FOOD BEFORE AND AFTER THE FARM GATE: AGRICULTURE TINY IN MOST RESPECTS, BUT ENVIRONMENTALLYVERY SIGNIFICANT</vt:lpstr>
      <vt:lpstr>SANKEY DIAGRAM OF BIOMASS FLOW IN THE UK</vt:lpstr>
      <vt:lpstr>LAND REQUIREMENTS FOR UK FOOD From Best Foot Forward</vt:lpstr>
      <vt:lpstr>DIETARY EMISSIONS UNDER DIFFERENT ASSUMPTIONS</vt:lpstr>
      <vt:lpstr>SHIFTING DIETS Beddington et al., 2012 </vt:lpstr>
      <vt:lpstr>TROPHIC PYRAMIDS What’s wrong with this classic diagram? J. M. Teal., Energy flow in the salt marsh ecosystem of Georgia.  Ecology, 43:614-624, 1962.</vt:lpstr>
      <vt:lpstr>Effect of moving up the trophic pyramid rather than down</vt:lpstr>
      <vt:lpstr>FOOD vs POPULATION On the whole, we are keeping up, but is it sustainable?</vt:lpstr>
      <vt:lpstr>EXTRA PRODUCTION Much going to livestock, much entailing unsustainable land use change</vt:lpstr>
      <vt:lpstr>THE UK:  FOOD AND LAND SYSTEM</vt:lpstr>
      <vt:lpstr>UK FOOD STATISTICS Recalculated from DEFRA Food Statistics Pocketbook, 2011 and Audsley et al., Food, Land and Greenhouse Gases, CCC 2011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Harper</dc:creator>
  <cp:lastModifiedBy>Peter Harper</cp:lastModifiedBy>
  <cp:revision>110</cp:revision>
  <dcterms:created xsi:type="dcterms:W3CDTF">2012-09-04T16:51:44Z</dcterms:created>
  <dcterms:modified xsi:type="dcterms:W3CDTF">2018-05-31T14:39:17Z</dcterms:modified>
</cp:coreProperties>
</file>