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15DCCF-6E3D-4EA5-B199-B5C1547B01AE}" type="datetimeFigureOut">
              <a:rPr lang="en-GB" smtClean="0"/>
              <a:t>05/11/2014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D05B3A-C82D-4706-A9C3-455077CF393B}" type="slidenum">
              <a:rPr lang="en-GB" smtClean="0"/>
              <a:t>‹#›</a:t>
            </a:fld>
            <a:endParaRPr lang="en-GB"/>
          </a:p>
        </p:txBody>
      </p:sp>
    </p:spTree>
    <p:extLst>
      <p:ext uri="{BB962C8B-B14F-4D97-AF65-F5344CB8AC3E}">
        <p14:creationId xmlns:p14="http://schemas.microsoft.com/office/powerpoint/2010/main" val="2224801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000000"/>
                </a:solidFill>
              </a:rPr>
              <a:t>There are lots of meetings (top left) but we try not to have more than are strictly necessary!  Big physical activities with lots of people (bottom left, delivering a pond liner) are always fun but do not seem to happen so often these days. Is this the way of the world? </a:t>
            </a:r>
          </a:p>
          <a:p>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a:solidFill>
                  <a:prstClr val="white"/>
                </a:solidFill>
              </a:rPr>
              <a:pPr/>
              <a:t>3</a:t>
            </a:fld>
            <a:endParaRPr lang="en-GB">
              <a:solidFill>
                <a:prstClr val="white"/>
              </a:solidFill>
            </a:endParaRPr>
          </a:p>
        </p:txBody>
      </p:sp>
    </p:spTree>
    <p:extLst>
      <p:ext uri="{BB962C8B-B14F-4D97-AF65-F5344CB8AC3E}">
        <p14:creationId xmlns:p14="http://schemas.microsoft.com/office/powerpoint/2010/main" val="2704998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200" dirty="0" smtClean="0">
                <a:solidFill>
                  <a:srgbClr val="000000"/>
                </a:solidFill>
              </a:rPr>
              <a:t>Getting green ideas across to people on holiday is a tricky number, and the message we intend does not always get through. We try a bit of everything.</a:t>
            </a:r>
          </a:p>
          <a:p>
            <a:pPr>
              <a:spcBef>
                <a:spcPct val="50000"/>
              </a:spcBef>
            </a:pPr>
            <a:r>
              <a:rPr lang="en-GB" sz="1200" dirty="0" smtClean="0">
                <a:solidFill>
                  <a:srgbClr val="000000"/>
                </a:solidFill>
              </a:rPr>
              <a:t>Top left: Pump operated by photovoltaic panels. With clouds on sticks you can make the pump </a:t>
            </a:r>
            <a:r>
              <a:rPr lang="en-GB" sz="1200" dirty="0" err="1" smtClean="0">
                <a:solidFill>
                  <a:srgbClr val="000000"/>
                </a:solidFill>
              </a:rPr>
              <a:t>stop,and</a:t>
            </a:r>
            <a:r>
              <a:rPr lang="en-GB" sz="1200" dirty="0" smtClean="0">
                <a:solidFill>
                  <a:srgbClr val="000000"/>
                </a:solidFill>
              </a:rPr>
              <a:t> then the penny drops.</a:t>
            </a:r>
          </a:p>
          <a:p>
            <a:pPr>
              <a:spcBef>
                <a:spcPct val="50000"/>
              </a:spcBef>
            </a:pPr>
            <a:r>
              <a:rPr lang="en-GB" sz="1200" dirty="0" smtClean="0">
                <a:solidFill>
                  <a:srgbClr val="000000"/>
                </a:solidFill>
              </a:rPr>
              <a:t>Top right: Simple demonstration of the physics of solar heat collection. White plate, black plate, black plate with insulation, black plate with insulation and transparent cover, each hotter to the touch than the previous one. </a:t>
            </a:r>
          </a:p>
          <a:p>
            <a:pPr>
              <a:spcBef>
                <a:spcPct val="50000"/>
              </a:spcBef>
            </a:pPr>
            <a:r>
              <a:rPr lang="en-GB" sz="1200" dirty="0" smtClean="0">
                <a:solidFill>
                  <a:srgbClr val="000000"/>
                </a:solidFill>
              </a:rPr>
              <a:t>Bottom right: Demonstration of how to get rid of a pernicious weed with a loose mulch. It was actually working right in front of your eyes.</a:t>
            </a:r>
          </a:p>
          <a:p>
            <a:pPr>
              <a:spcBef>
                <a:spcPct val="50000"/>
              </a:spcBef>
            </a:pPr>
            <a:r>
              <a:rPr lang="en-GB" sz="1200" dirty="0" smtClean="0">
                <a:solidFill>
                  <a:srgbClr val="000000"/>
                </a:solidFill>
              </a:rPr>
              <a:t>Bottom left: An on-view experiment to see whether water conditioned by laminar, </a:t>
            </a:r>
            <a:r>
              <a:rPr lang="en-GB" sz="1200" dirty="0" err="1" smtClean="0">
                <a:solidFill>
                  <a:srgbClr val="000000"/>
                </a:solidFill>
              </a:rPr>
              <a:t>lemniscate</a:t>
            </a:r>
            <a:r>
              <a:rPr lang="en-GB" sz="1200" dirty="0" smtClean="0">
                <a:solidFill>
                  <a:srgbClr val="000000"/>
                </a:solidFill>
              </a:rPr>
              <a:t> flow  in ‘flow-forms’ has any measurable difference from water which has undergone chaotic, turbulent  flow. </a:t>
            </a:r>
          </a:p>
          <a:p>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a:solidFill>
                  <a:prstClr val="white"/>
                </a:solidFill>
              </a:rPr>
              <a:pPr/>
              <a:t>15</a:t>
            </a:fld>
            <a:endParaRPr lang="en-GB">
              <a:solidFill>
                <a:prstClr val="white"/>
              </a:solidFill>
            </a:endParaRPr>
          </a:p>
        </p:txBody>
      </p:sp>
    </p:spTree>
    <p:extLst>
      <p:ext uri="{BB962C8B-B14F-4D97-AF65-F5344CB8AC3E}">
        <p14:creationId xmlns:p14="http://schemas.microsoft.com/office/powerpoint/2010/main" val="240735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200" dirty="0" smtClean="0">
                <a:solidFill>
                  <a:srgbClr val="000000"/>
                </a:solidFill>
              </a:rPr>
              <a:t>Many of the current staff and volunteers came to CAT as kids and never forgot it. It’s a great place for kids and we like to give them a good time.</a:t>
            </a:r>
          </a:p>
          <a:p>
            <a:pPr>
              <a:spcBef>
                <a:spcPct val="50000"/>
              </a:spcBef>
            </a:pPr>
            <a:endParaRPr lang="en-GB" sz="1200" dirty="0" smtClean="0">
              <a:solidFill>
                <a:srgbClr val="000000"/>
              </a:solidFill>
            </a:endParaRPr>
          </a:p>
          <a:p>
            <a:pPr>
              <a:spcBef>
                <a:spcPct val="50000"/>
              </a:spcBef>
            </a:pPr>
            <a:r>
              <a:rPr lang="en-GB" sz="1200" dirty="0" smtClean="0">
                <a:solidFill>
                  <a:srgbClr val="000000"/>
                </a:solidFill>
              </a:rPr>
              <a:t>Top left: Scrap-being photo-op.</a:t>
            </a:r>
          </a:p>
          <a:p>
            <a:pPr>
              <a:spcBef>
                <a:spcPct val="50000"/>
              </a:spcBef>
            </a:pPr>
            <a:r>
              <a:rPr lang="en-GB" sz="1200" dirty="0" smtClean="0">
                <a:solidFill>
                  <a:srgbClr val="000000"/>
                </a:solidFill>
              </a:rPr>
              <a:t>Top </a:t>
            </a:r>
            <a:r>
              <a:rPr lang="en-GB" sz="1200" dirty="0" err="1" smtClean="0">
                <a:solidFill>
                  <a:srgbClr val="000000"/>
                </a:solidFill>
              </a:rPr>
              <a:t>Centre:The</a:t>
            </a:r>
            <a:r>
              <a:rPr lang="en-GB" sz="1200" dirty="0" smtClean="0">
                <a:solidFill>
                  <a:srgbClr val="000000"/>
                </a:solidFill>
              </a:rPr>
              <a:t> ‘</a:t>
            </a:r>
            <a:r>
              <a:rPr lang="en-GB" sz="1200" dirty="0" err="1" smtClean="0">
                <a:solidFill>
                  <a:srgbClr val="000000"/>
                </a:solidFill>
              </a:rPr>
              <a:t>Gaiascope</a:t>
            </a:r>
            <a:r>
              <a:rPr lang="en-GB" sz="1200" dirty="0" smtClean="0">
                <a:solidFill>
                  <a:srgbClr val="000000"/>
                </a:solidFill>
              </a:rPr>
              <a:t>’ uses mirrors to present videos as kaleidoscopic images apparently on the surface of a 12 foot sphere. Kids are wowed by it.</a:t>
            </a:r>
          </a:p>
          <a:p>
            <a:pPr>
              <a:spcBef>
                <a:spcPct val="50000"/>
              </a:spcBef>
            </a:pPr>
            <a:endParaRPr lang="en-GB" sz="1200" dirty="0" smtClean="0">
              <a:solidFill>
                <a:srgbClr val="000000"/>
              </a:solidFill>
            </a:endParaRPr>
          </a:p>
          <a:p>
            <a:pPr>
              <a:spcBef>
                <a:spcPct val="50000"/>
              </a:spcBef>
            </a:pPr>
            <a:r>
              <a:rPr lang="en-GB" sz="1200" dirty="0" smtClean="0">
                <a:solidFill>
                  <a:srgbClr val="000000"/>
                </a:solidFill>
              </a:rPr>
              <a:t>Main pic: Activities with kids in the straw-bale theatre. The woman at left is Laura MacLennan whom we first saw as a three-year-old on her Dad’s knee. The woman at the right is the daughter of our head of fundraising, also with a drama degree. It’s often hard to get our kids to buzz off and go seek their fortunes in the Real World.</a:t>
            </a:r>
          </a:p>
          <a:p>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a:solidFill>
                  <a:prstClr val="white"/>
                </a:solidFill>
              </a:rPr>
              <a:pPr/>
              <a:t>16</a:t>
            </a:fld>
            <a:endParaRPr lang="en-GB">
              <a:solidFill>
                <a:prstClr val="white"/>
              </a:solidFill>
            </a:endParaRPr>
          </a:p>
        </p:txBody>
      </p:sp>
    </p:spTree>
    <p:extLst>
      <p:ext uri="{BB962C8B-B14F-4D97-AF65-F5344CB8AC3E}">
        <p14:creationId xmlns:p14="http://schemas.microsoft.com/office/powerpoint/2010/main" val="3507251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200" dirty="0" smtClean="0">
                <a:solidFill>
                  <a:srgbClr val="000000"/>
                </a:solidFill>
              </a:rPr>
              <a:t>The website is www.cat.org.uk and worth a visit or three.</a:t>
            </a:r>
          </a:p>
          <a:p>
            <a:pPr>
              <a:spcBef>
                <a:spcPct val="50000"/>
              </a:spcBef>
            </a:pPr>
            <a:r>
              <a:rPr lang="en-GB" sz="1200" dirty="0" smtClean="0">
                <a:solidFill>
                  <a:srgbClr val="000000"/>
                </a:solidFill>
              </a:rPr>
              <a:t>There are currently about 100 publications in print, ranging from one-page tip-sheets to chunky books which are often definitive in their field.</a:t>
            </a:r>
          </a:p>
          <a:p>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a:solidFill>
                  <a:prstClr val="white"/>
                </a:solidFill>
              </a:rPr>
              <a:pPr/>
              <a:t>17</a:t>
            </a:fld>
            <a:endParaRPr lang="en-GB">
              <a:solidFill>
                <a:prstClr val="white"/>
              </a:solidFill>
            </a:endParaRPr>
          </a:p>
        </p:txBody>
      </p:sp>
    </p:spTree>
    <p:extLst>
      <p:ext uri="{BB962C8B-B14F-4D97-AF65-F5344CB8AC3E}">
        <p14:creationId xmlns:p14="http://schemas.microsoft.com/office/powerpoint/2010/main" val="3526482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000000"/>
                </a:solidFill>
              </a:rPr>
              <a:t>The bottom two pictures show  how  the free consultancy system works, either through drop-in enquiries (right) or remotely via e-mail, post or telephone (left). We have a huge data-base. The Consultancy Service is not free, no sir!  We do all sorts of stuff. For example my bio-colleague Louise </a:t>
            </a:r>
            <a:r>
              <a:rPr lang="en-GB" sz="1200" dirty="0" err="1" smtClean="0">
                <a:solidFill>
                  <a:srgbClr val="000000"/>
                </a:solidFill>
              </a:rPr>
              <a:t>Halestrap</a:t>
            </a:r>
            <a:r>
              <a:rPr lang="en-GB" sz="1200" dirty="0" smtClean="0">
                <a:solidFill>
                  <a:srgbClr val="000000"/>
                </a:solidFill>
              </a:rPr>
              <a:t> has just completed a study of how to compost large quantities of </a:t>
            </a:r>
            <a:r>
              <a:rPr lang="en-GB" sz="1200" dirty="0" err="1" smtClean="0">
                <a:solidFill>
                  <a:srgbClr val="000000"/>
                </a:solidFill>
              </a:rPr>
              <a:t>dogshit</a:t>
            </a:r>
            <a:r>
              <a:rPr lang="en-GB" sz="1200" dirty="0" smtClean="0">
                <a:solidFill>
                  <a:srgbClr val="000000"/>
                </a:solidFill>
              </a:rPr>
              <a:t> for the National Canine Defence League (top). My last consultancy job was to help design an organic farm for a Japanese burger chain! </a:t>
            </a:r>
          </a:p>
          <a:p>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a:solidFill>
                  <a:prstClr val="white"/>
                </a:solidFill>
              </a:rPr>
              <a:pPr/>
              <a:t>18</a:t>
            </a:fld>
            <a:endParaRPr lang="en-GB">
              <a:solidFill>
                <a:prstClr val="white"/>
              </a:solidFill>
            </a:endParaRPr>
          </a:p>
        </p:txBody>
      </p:sp>
    </p:spTree>
    <p:extLst>
      <p:ext uri="{BB962C8B-B14F-4D97-AF65-F5344CB8AC3E}">
        <p14:creationId xmlns:p14="http://schemas.microsoft.com/office/powerpoint/2010/main" val="1829695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200" dirty="0" smtClean="0">
                <a:solidFill>
                  <a:srgbClr val="000000"/>
                </a:solidFill>
              </a:rPr>
              <a:t>Originally we concentrated on school children, but today the emphasis is increasingly on university and postgraduate students.</a:t>
            </a:r>
          </a:p>
          <a:p>
            <a:pPr>
              <a:spcBef>
                <a:spcPct val="50000"/>
              </a:spcBef>
            </a:pPr>
            <a:r>
              <a:rPr lang="en-GB" sz="1200" dirty="0" smtClean="0">
                <a:solidFill>
                  <a:srgbClr val="000000"/>
                </a:solidFill>
              </a:rPr>
              <a:t>We built the ‘</a:t>
            </a:r>
            <a:r>
              <a:rPr lang="en-GB" sz="1200" dirty="0" err="1" smtClean="0">
                <a:solidFill>
                  <a:srgbClr val="000000"/>
                </a:solidFill>
              </a:rPr>
              <a:t>Ecocabins</a:t>
            </a:r>
            <a:r>
              <a:rPr lang="en-GB" sz="1200" dirty="0" smtClean="0">
                <a:solidFill>
                  <a:srgbClr val="000000"/>
                </a:solidFill>
              </a:rPr>
              <a:t>’ (main picture) for school-age children to experience a week without mains services. They have their own water supply, sewage system, 24-V electricity from renewable sources; they have to cut their own wood for heating and cook for themselves.  8-year-olds find this really easy, but it seems to be harder for 15-year-olds.</a:t>
            </a:r>
          </a:p>
          <a:p>
            <a:pPr>
              <a:spcBef>
                <a:spcPct val="50000"/>
              </a:spcBef>
            </a:pPr>
            <a:r>
              <a:rPr lang="en-GB" sz="1200" dirty="0" smtClean="0">
                <a:solidFill>
                  <a:srgbClr val="000000"/>
                </a:solidFill>
              </a:rPr>
              <a:t> </a:t>
            </a:r>
            <a:r>
              <a:rPr lang="en-GB" sz="1200" dirty="0" err="1" smtClean="0">
                <a:solidFill>
                  <a:srgbClr val="000000"/>
                </a:solidFill>
              </a:rPr>
              <a:t>Increasdingly</a:t>
            </a:r>
            <a:r>
              <a:rPr lang="en-GB" sz="1200" dirty="0" smtClean="0">
                <a:solidFill>
                  <a:srgbClr val="000000"/>
                </a:solidFill>
              </a:rPr>
              <a:t> the </a:t>
            </a:r>
            <a:r>
              <a:rPr lang="en-GB" sz="1200" dirty="0" err="1" smtClean="0">
                <a:solidFill>
                  <a:srgbClr val="000000"/>
                </a:solidFill>
              </a:rPr>
              <a:t>Ecocabins</a:t>
            </a:r>
            <a:r>
              <a:rPr lang="en-GB" sz="1200" dirty="0" smtClean="0">
                <a:solidFill>
                  <a:srgbClr val="000000"/>
                </a:solidFill>
              </a:rPr>
              <a:t> are being used by adults. </a:t>
            </a:r>
            <a:r>
              <a:rPr lang="en-GB" sz="1200" dirty="0" err="1" smtClean="0">
                <a:solidFill>
                  <a:srgbClr val="000000"/>
                </a:solidFill>
              </a:rPr>
              <a:t>Ritsumaikan</a:t>
            </a:r>
            <a:r>
              <a:rPr lang="en-GB" sz="1200" dirty="0" smtClean="0">
                <a:solidFill>
                  <a:srgbClr val="000000"/>
                </a:solidFill>
              </a:rPr>
              <a:t> University in Japan sends a class of students for month every year (bottom right) .</a:t>
            </a:r>
          </a:p>
          <a:p>
            <a:pPr>
              <a:spcBef>
                <a:spcPct val="50000"/>
              </a:spcBef>
            </a:pPr>
            <a:r>
              <a:rPr lang="en-GB" sz="1200" dirty="0" smtClean="0">
                <a:solidFill>
                  <a:srgbClr val="000000"/>
                </a:solidFill>
              </a:rPr>
              <a:t>We are also running a master’s level course in Sustainable Building in collaboration with the architecture department of one of the London Universities (bottom left). This is almost too popular, attracting 60 students in 2001-2.</a:t>
            </a:r>
          </a:p>
          <a:p>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a:solidFill>
                  <a:prstClr val="white"/>
                </a:solidFill>
              </a:rPr>
              <a:pPr/>
              <a:t>19</a:t>
            </a:fld>
            <a:endParaRPr lang="en-GB">
              <a:solidFill>
                <a:prstClr val="white"/>
              </a:solidFill>
            </a:endParaRPr>
          </a:p>
        </p:txBody>
      </p:sp>
    </p:spTree>
    <p:extLst>
      <p:ext uri="{BB962C8B-B14F-4D97-AF65-F5344CB8AC3E}">
        <p14:creationId xmlns:p14="http://schemas.microsoft.com/office/powerpoint/2010/main" val="3861150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200" dirty="0" smtClean="0">
                <a:solidFill>
                  <a:srgbClr val="000000"/>
                </a:solidFill>
              </a:rPr>
              <a:t>We are not well-endowed with fancy equipment for research. We tend to take the eighteenth-century Ben Franklin approach, that you can do an awful lot with simple bits of kit if you choose the right sort of problems.</a:t>
            </a:r>
          </a:p>
          <a:p>
            <a:pPr>
              <a:spcBef>
                <a:spcPct val="50000"/>
              </a:spcBef>
            </a:pPr>
            <a:r>
              <a:rPr lang="en-GB" sz="1200" dirty="0" smtClean="0">
                <a:solidFill>
                  <a:srgbClr val="000000"/>
                </a:solidFill>
              </a:rPr>
              <a:t>We like to pick topics that for one reason or other are not being done elsewhere.</a:t>
            </a:r>
          </a:p>
          <a:p>
            <a:pPr>
              <a:spcBef>
                <a:spcPct val="50000"/>
              </a:spcBef>
            </a:pPr>
            <a:r>
              <a:rPr lang="en-GB" sz="1200" dirty="0" smtClean="0">
                <a:solidFill>
                  <a:srgbClr val="000000"/>
                </a:solidFill>
              </a:rPr>
              <a:t>Clockwise from top left:</a:t>
            </a:r>
          </a:p>
          <a:p>
            <a:pPr>
              <a:spcBef>
                <a:spcPct val="50000"/>
              </a:spcBef>
            </a:pPr>
            <a:r>
              <a:rPr lang="en-GB" sz="1200" dirty="0" smtClean="0">
                <a:solidFill>
                  <a:srgbClr val="000000"/>
                </a:solidFill>
              </a:rPr>
              <a:t>Leeks grown in </a:t>
            </a:r>
            <a:r>
              <a:rPr lang="en-GB" sz="1200" dirty="0" err="1" smtClean="0">
                <a:solidFill>
                  <a:srgbClr val="000000"/>
                </a:solidFill>
              </a:rPr>
              <a:t>papermill</a:t>
            </a:r>
            <a:r>
              <a:rPr lang="en-GB" sz="1200" dirty="0" smtClean="0">
                <a:solidFill>
                  <a:srgbClr val="000000"/>
                </a:solidFill>
              </a:rPr>
              <a:t> de-inking sludge, a non-toxic industrial waste material in search of a function. Without extra fertilisation you get healthy but tiny leeks about the size of scallions for which we are sure there is a market in gourmet cuisine. If you want big leeks, just irrigate with diluted human urine. Delicious!</a:t>
            </a:r>
          </a:p>
          <a:p>
            <a:pPr>
              <a:spcBef>
                <a:spcPct val="50000"/>
              </a:spcBef>
            </a:pPr>
            <a:r>
              <a:rPr lang="en-GB" sz="1200" dirty="0" smtClean="0">
                <a:solidFill>
                  <a:srgbClr val="000000"/>
                </a:solidFill>
              </a:rPr>
              <a:t>Making a bran-based microbial culture from an extract developed in Japan. Makes compost smell like </a:t>
            </a:r>
            <a:r>
              <a:rPr lang="en-GB" sz="1200" dirty="0" err="1" smtClean="0">
                <a:solidFill>
                  <a:srgbClr val="000000"/>
                </a:solidFill>
              </a:rPr>
              <a:t>shoyu</a:t>
            </a:r>
            <a:r>
              <a:rPr lang="en-GB" sz="1200" dirty="0" smtClean="0">
                <a:solidFill>
                  <a:srgbClr val="000000"/>
                </a:solidFill>
              </a:rPr>
              <a:t>, and has many applications.</a:t>
            </a:r>
          </a:p>
          <a:p>
            <a:pPr>
              <a:spcBef>
                <a:spcPct val="50000"/>
              </a:spcBef>
            </a:pPr>
            <a:r>
              <a:rPr lang="en-GB" sz="1200" dirty="0" smtClean="0">
                <a:solidFill>
                  <a:srgbClr val="000000"/>
                </a:solidFill>
              </a:rPr>
              <a:t>Renewable-powered DC refrigerator for medical use in remote locations. Uses 15W instead of 200W and can withstand a 24-hour interruption of supply.</a:t>
            </a:r>
          </a:p>
          <a:p>
            <a:pPr>
              <a:spcBef>
                <a:spcPct val="50000"/>
              </a:spcBef>
            </a:pPr>
            <a:r>
              <a:rPr lang="en-GB" sz="1200" dirty="0" smtClean="0">
                <a:solidFill>
                  <a:srgbClr val="000000"/>
                </a:solidFill>
              </a:rPr>
              <a:t>Results of a study of temperature variations at different levels in a house, relative to comfort zones and heat sources, and the subjective reports of the occupants.</a:t>
            </a:r>
          </a:p>
          <a:p>
            <a:pPr>
              <a:spcBef>
                <a:spcPct val="50000"/>
              </a:spcBef>
            </a:pPr>
            <a:r>
              <a:rPr lang="en-GB" sz="1200" dirty="0" smtClean="0">
                <a:solidFill>
                  <a:srgbClr val="000000"/>
                </a:solidFill>
              </a:rPr>
              <a:t>Prototype modular recycled-plastic compost system with different sizes and aspect ratios that can be mixed and matched to fit different gardens, families and organic waste streams.</a:t>
            </a:r>
          </a:p>
          <a:p>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a:solidFill>
                  <a:prstClr val="white"/>
                </a:solidFill>
              </a:rPr>
              <a:pPr/>
              <a:t>20</a:t>
            </a:fld>
            <a:endParaRPr lang="en-GB">
              <a:solidFill>
                <a:prstClr val="white"/>
              </a:solidFill>
            </a:endParaRPr>
          </a:p>
        </p:txBody>
      </p:sp>
    </p:spTree>
    <p:extLst>
      <p:ext uri="{BB962C8B-B14F-4D97-AF65-F5344CB8AC3E}">
        <p14:creationId xmlns:p14="http://schemas.microsoft.com/office/powerpoint/2010/main" val="1042234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200" dirty="0" smtClean="0">
                <a:solidFill>
                  <a:srgbClr val="000000"/>
                </a:solidFill>
              </a:rPr>
              <a:t>Pic at left shows our former electronics department, now proudly independent and occupying the first unit of the new  eco-business park in the nearby town. The structure in the foreground is a bicycle shed with PV roof.</a:t>
            </a:r>
          </a:p>
          <a:p>
            <a:pPr>
              <a:spcBef>
                <a:spcPct val="50000"/>
              </a:spcBef>
            </a:pPr>
            <a:r>
              <a:rPr lang="en-GB" sz="1200" dirty="0" smtClean="0">
                <a:solidFill>
                  <a:srgbClr val="000000"/>
                </a:solidFill>
              </a:rPr>
              <a:t>Top right shows one of our shops in the same town. This one seems separate but remains part of the general CAT economy.</a:t>
            </a:r>
          </a:p>
          <a:p>
            <a:pPr>
              <a:spcBef>
                <a:spcPct val="50000"/>
              </a:spcBef>
            </a:pPr>
            <a:r>
              <a:rPr lang="en-GB" sz="1200" dirty="0" smtClean="0">
                <a:solidFill>
                  <a:srgbClr val="000000"/>
                </a:solidFill>
              </a:rPr>
              <a:t>Bottom right shows the Biomass Monitor (or ‘</a:t>
            </a:r>
            <a:r>
              <a:rPr lang="en-GB" sz="1200" dirty="0" err="1" smtClean="0">
                <a:solidFill>
                  <a:srgbClr val="000000"/>
                </a:solidFill>
              </a:rPr>
              <a:t>Bugmeter</a:t>
            </a:r>
            <a:r>
              <a:rPr lang="en-GB" sz="1200" dirty="0" smtClean="0">
                <a:solidFill>
                  <a:srgbClr val="000000"/>
                </a:solidFill>
              </a:rPr>
              <a:t>’ as everyone calls it) developed by our daughter company Aber Instruments. It electronically measures the volume of live cells in a fluid and is useful in applications like anaerobic digestion, breweries, pharmaceuticals etc.</a:t>
            </a:r>
          </a:p>
          <a:p>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a:solidFill>
                  <a:prstClr val="white"/>
                </a:solidFill>
              </a:rPr>
              <a:pPr/>
              <a:t>21</a:t>
            </a:fld>
            <a:endParaRPr lang="en-GB">
              <a:solidFill>
                <a:prstClr val="white"/>
              </a:solidFill>
            </a:endParaRPr>
          </a:p>
        </p:txBody>
      </p:sp>
    </p:spTree>
    <p:extLst>
      <p:ext uri="{BB962C8B-B14F-4D97-AF65-F5344CB8AC3E}">
        <p14:creationId xmlns:p14="http://schemas.microsoft.com/office/powerpoint/2010/main" val="1414583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solidFill>
                  <a:srgbClr val="000000"/>
                </a:solidFill>
              </a:rPr>
              <a:t>Bottom right shows the community house and top left what happens there every lunch time. We used to take it in turns to cook staff meals but the results were erratic and now we prefer to employ someone who knows what they’re doing</a:t>
            </a:r>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a:solidFill>
                  <a:prstClr val="white"/>
                </a:solidFill>
              </a:rPr>
              <a:pPr/>
              <a:t>4</a:t>
            </a:fld>
            <a:endParaRPr lang="en-GB">
              <a:solidFill>
                <a:prstClr val="white"/>
              </a:solidFill>
            </a:endParaRPr>
          </a:p>
        </p:txBody>
      </p:sp>
    </p:spTree>
    <p:extLst>
      <p:ext uri="{BB962C8B-B14F-4D97-AF65-F5344CB8AC3E}">
        <p14:creationId xmlns:p14="http://schemas.microsoft.com/office/powerpoint/2010/main" val="1597358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000000"/>
                </a:solidFill>
              </a:rPr>
              <a:t>The new shop and information centre completed in 2001features rammed earth as the structural material, and processed sheep’s wool for wall insulation. An unusual feature of this large building is that no cement or concrete was used.</a:t>
            </a:r>
          </a:p>
          <a:p>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a:solidFill>
                  <a:prstClr val="white"/>
                </a:solidFill>
              </a:rPr>
              <a:pPr/>
              <a:t>7</a:t>
            </a:fld>
            <a:endParaRPr lang="en-GB">
              <a:solidFill>
                <a:prstClr val="white"/>
              </a:solidFill>
            </a:endParaRPr>
          </a:p>
        </p:txBody>
      </p:sp>
    </p:spTree>
    <p:extLst>
      <p:ext uri="{BB962C8B-B14F-4D97-AF65-F5344CB8AC3E}">
        <p14:creationId xmlns:p14="http://schemas.microsoft.com/office/powerpoint/2010/main" val="3890597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200" dirty="0" smtClean="0">
                <a:solidFill>
                  <a:srgbClr val="000000"/>
                </a:solidFill>
              </a:rPr>
              <a:t>Left: A European adaptation of the Australian DOWMUS dry-toilet system. The pedestal is a neat ceramic bell occupying a clear space uncluttered by pipes, cisterns and drains.</a:t>
            </a:r>
          </a:p>
          <a:p>
            <a:pPr>
              <a:spcBef>
                <a:spcPct val="50000"/>
              </a:spcBef>
            </a:pPr>
            <a:r>
              <a:rPr lang="en-GB" sz="1200" dirty="0" smtClean="0">
                <a:solidFill>
                  <a:srgbClr val="000000"/>
                </a:solidFill>
              </a:rPr>
              <a:t>Right: One of the two aquatic pant treatment systems for site sewage.</a:t>
            </a:r>
          </a:p>
          <a:p>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a:solidFill>
                  <a:prstClr val="white"/>
                </a:solidFill>
              </a:rPr>
              <a:pPr/>
              <a:t>8</a:t>
            </a:fld>
            <a:endParaRPr lang="en-GB">
              <a:solidFill>
                <a:prstClr val="white"/>
              </a:solidFill>
            </a:endParaRPr>
          </a:p>
        </p:txBody>
      </p:sp>
    </p:spTree>
    <p:extLst>
      <p:ext uri="{BB962C8B-B14F-4D97-AF65-F5344CB8AC3E}">
        <p14:creationId xmlns:p14="http://schemas.microsoft.com/office/powerpoint/2010/main" val="472253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200" dirty="0" smtClean="0">
                <a:solidFill>
                  <a:srgbClr val="000000"/>
                </a:solidFill>
              </a:rPr>
              <a:t>We are crazy about experimental toilets, but there are always more problems to solve .</a:t>
            </a:r>
          </a:p>
          <a:p>
            <a:pPr>
              <a:spcBef>
                <a:spcPct val="50000"/>
              </a:spcBef>
            </a:pPr>
            <a:r>
              <a:rPr lang="en-GB" sz="1200" dirty="0" smtClean="0">
                <a:solidFill>
                  <a:srgbClr val="000000"/>
                </a:solidFill>
              </a:rPr>
              <a:t>Top centre: An </a:t>
            </a:r>
            <a:r>
              <a:rPr lang="en-GB" sz="1200" dirty="0" err="1" smtClean="0">
                <a:solidFill>
                  <a:srgbClr val="000000"/>
                </a:solidFill>
              </a:rPr>
              <a:t>experiemntal</a:t>
            </a:r>
            <a:r>
              <a:rPr lang="en-GB" sz="1200" dirty="0" smtClean="0">
                <a:solidFill>
                  <a:srgbClr val="000000"/>
                </a:solidFill>
              </a:rPr>
              <a:t> un-</a:t>
            </a:r>
            <a:r>
              <a:rPr lang="en-GB" sz="1200" dirty="0" err="1" smtClean="0">
                <a:solidFill>
                  <a:srgbClr val="000000"/>
                </a:solidFill>
              </a:rPr>
              <a:t>missable</a:t>
            </a:r>
            <a:r>
              <a:rPr lang="en-GB" sz="1200" dirty="0" smtClean="0">
                <a:solidFill>
                  <a:srgbClr val="000000"/>
                </a:solidFill>
              </a:rPr>
              <a:t> (?!!!) urinal set-up being installed in a state-of-the-art twin-vault composting toilet system. Perhaps we are too far ahead of our public here….</a:t>
            </a:r>
          </a:p>
          <a:p>
            <a:pPr>
              <a:spcBef>
                <a:spcPct val="50000"/>
              </a:spcBef>
            </a:pPr>
            <a:r>
              <a:rPr lang="en-GB" sz="1200" dirty="0" smtClean="0">
                <a:solidFill>
                  <a:srgbClr val="000000"/>
                </a:solidFill>
              </a:rPr>
              <a:t>Bottom right: Poo heroine </a:t>
            </a:r>
            <a:r>
              <a:rPr lang="en-GB" sz="1200" dirty="0" err="1" smtClean="0">
                <a:solidFill>
                  <a:srgbClr val="000000"/>
                </a:solidFill>
              </a:rPr>
              <a:t>Dr.</a:t>
            </a:r>
            <a:r>
              <a:rPr lang="en-GB" sz="1200" dirty="0" smtClean="0">
                <a:solidFill>
                  <a:srgbClr val="000000"/>
                </a:solidFill>
              </a:rPr>
              <a:t> Judith Thornton struggling with two tons of semi-composted sewage solids.</a:t>
            </a:r>
          </a:p>
          <a:p>
            <a:pPr>
              <a:spcBef>
                <a:spcPct val="50000"/>
              </a:spcBef>
            </a:pPr>
            <a:r>
              <a:rPr lang="en-GB" sz="1200" dirty="0" smtClean="0">
                <a:solidFill>
                  <a:srgbClr val="000000"/>
                </a:solidFill>
              </a:rPr>
              <a:t>Bottom left: The white hour-glass-shaped object is a cunning device that centrifugally separates solids and liquids from a WC. Liquids are run off for separate treatment, while solids fall into the composting chambers. Alex, one of the Biology </a:t>
            </a:r>
            <a:r>
              <a:rPr lang="en-GB" sz="1200" dirty="0" err="1" smtClean="0">
                <a:solidFill>
                  <a:srgbClr val="000000"/>
                </a:solidFill>
              </a:rPr>
              <a:t>Depts’s</a:t>
            </a:r>
            <a:r>
              <a:rPr lang="en-GB" sz="1200" dirty="0" smtClean="0">
                <a:solidFill>
                  <a:srgbClr val="000000"/>
                </a:solidFill>
              </a:rPr>
              <a:t> volunteers, is carrying out the somehow archetypal process of ‘knocking the peak’, that is pushing over the steep-sided stalagmite of sticky solids so they do not foul the separation device.</a:t>
            </a:r>
          </a:p>
          <a:p>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a:solidFill>
                  <a:prstClr val="white"/>
                </a:solidFill>
              </a:rPr>
              <a:pPr/>
              <a:t>9</a:t>
            </a:fld>
            <a:endParaRPr lang="en-GB">
              <a:solidFill>
                <a:prstClr val="white"/>
              </a:solidFill>
            </a:endParaRPr>
          </a:p>
        </p:txBody>
      </p:sp>
    </p:spTree>
    <p:extLst>
      <p:ext uri="{BB962C8B-B14F-4D97-AF65-F5344CB8AC3E}">
        <p14:creationId xmlns:p14="http://schemas.microsoft.com/office/powerpoint/2010/main" val="4257720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200" dirty="0" smtClean="0">
                <a:solidFill>
                  <a:srgbClr val="000000"/>
                </a:solidFill>
              </a:rPr>
              <a:t>By now we know  what works and what is worth the effort put into it.</a:t>
            </a:r>
          </a:p>
          <a:p>
            <a:pPr>
              <a:spcBef>
                <a:spcPct val="50000"/>
              </a:spcBef>
            </a:pPr>
            <a:r>
              <a:rPr lang="en-GB" sz="1200" dirty="0" smtClean="0">
                <a:solidFill>
                  <a:srgbClr val="000000"/>
                </a:solidFill>
              </a:rPr>
              <a:t>Clockwise from top left:</a:t>
            </a:r>
          </a:p>
          <a:p>
            <a:pPr>
              <a:spcBef>
                <a:spcPct val="50000"/>
              </a:spcBef>
            </a:pPr>
            <a:r>
              <a:rPr lang="en-GB" sz="1200" dirty="0" smtClean="0">
                <a:solidFill>
                  <a:srgbClr val="000000"/>
                </a:solidFill>
              </a:rPr>
              <a:t>The largest roof-integrated PV array in the UK (so far, still a </a:t>
            </a:r>
            <a:r>
              <a:rPr lang="en-GB" sz="1200" dirty="0" err="1" smtClean="0">
                <a:solidFill>
                  <a:srgbClr val="000000"/>
                </a:solidFill>
              </a:rPr>
              <a:t>tiddler</a:t>
            </a:r>
            <a:r>
              <a:rPr lang="en-GB" sz="1200" dirty="0" smtClean="0">
                <a:solidFill>
                  <a:srgbClr val="000000"/>
                </a:solidFill>
              </a:rPr>
              <a:t> relative to what’s needed). This is a 13kW(p) installation with optional grid-connection. It fills an important hole in our supply system, which otherwise tends to function best in winter and in rainy weather. The more different sources of renewable energy you have the more likely there will be an adequate supply, and the less backup is required. </a:t>
            </a:r>
          </a:p>
          <a:p>
            <a:pPr>
              <a:spcBef>
                <a:spcPct val="50000"/>
              </a:spcBef>
            </a:pPr>
            <a:r>
              <a:rPr lang="en-GB" sz="1200" dirty="0" smtClean="0">
                <a:solidFill>
                  <a:srgbClr val="000000"/>
                </a:solidFill>
              </a:rPr>
              <a:t>Engineer Clive Newman setting the day’s ‘rules’ for matching electricity supply and demand. Energy </a:t>
            </a:r>
            <a:r>
              <a:rPr lang="en-GB" sz="1200" i="1" dirty="0" smtClean="0">
                <a:solidFill>
                  <a:srgbClr val="000000"/>
                </a:solidFill>
              </a:rPr>
              <a:t>management </a:t>
            </a:r>
            <a:r>
              <a:rPr lang="en-GB" sz="1200" dirty="0" smtClean="0">
                <a:solidFill>
                  <a:srgbClr val="000000"/>
                </a:solidFill>
              </a:rPr>
              <a:t>is as important a part of sustainable energy as renewable sources and efficiency.</a:t>
            </a:r>
          </a:p>
          <a:p>
            <a:pPr>
              <a:spcBef>
                <a:spcPct val="50000"/>
              </a:spcBef>
            </a:pPr>
            <a:r>
              <a:rPr lang="en-GB" sz="1200" dirty="0" smtClean="0">
                <a:solidFill>
                  <a:srgbClr val="000000"/>
                </a:solidFill>
              </a:rPr>
              <a:t>Chipping for winter fuel. Our heating is divided approximately equally between solar, wood and conventional gas. Solar does most of the spring/summer/autumn; wood chips do most of the winter. Heat is distributed as hot water through a heat main.</a:t>
            </a:r>
          </a:p>
          <a:p>
            <a:pPr>
              <a:spcBef>
                <a:spcPct val="50000"/>
              </a:spcBef>
            </a:pPr>
            <a:r>
              <a:rPr lang="en-GB" sz="1200" dirty="0" smtClean="0">
                <a:solidFill>
                  <a:srgbClr val="000000"/>
                </a:solidFill>
              </a:rPr>
              <a:t>The MS4 turbine is a prototype downwind 600kW machine and has proved to be another British lemon. Good try, but we shall soon replace it with a sensible Danish turbine. The machine is connected only to the grid and we currently use it for teaching as well as selling electricity.</a:t>
            </a:r>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a:solidFill>
                  <a:prstClr val="white"/>
                </a:solidFill>
              </a:rPr>
              <a:pPr/>
              <a:t>10</a:t>
            </a:fld>
            <a:endParaRPr lang="en-GB">
              <a:solidFill>
                <a:prstClr val="white"/>
              </a:solidFill>
            </a:endParaRPr>
          </a:p>
        </p:txBody>
      </p:sp>
    </p:spTree>
    <p:extLst>
      <p:ext uri="{BB962C8B-B14F-4D97-AF65-F5344CB8AC3E}">
        <p14:creationId xmlns:p14="http://schemas.microsoft.com/office/powerpoint/2010/main" val="2825095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200" dirty="0" smtClean="0">
                <a:solidFill>
                  <a:srgbClr val="000000"/>
                </a:solidFill>
              </a:rPr>
              <a:t>We don’t do much ‘landscaping’ for its own sake.  It’s more a matter of taking an aesthetic approach to functional requirements.</a:t>
            </a:r>
          </a:p>
          <a:p>
            <a:pPr>
              <a:spcBef>
                <a:spcPct val="50000"/>
              </a:spcBef>
            </a:pPr>
            <a:r>
              <a:rPr lang="en-GB" sz="1200" dirty="0" smtClean="0">
                <a:solidFill>
                  <a:srgbClr val="000000"/>
                </a:solidFill>
              </a:rPr>
              <a:t>Top left shows a display greenhouse with mostly edible plants.</a:t>
            </a:r>
          </a:p>
          <a:p>
            <a:pPr>
              <a:spcBef>
                <a:spcPct val="50000"/>
              </a:spcBef>
            </a:pPr>
            <a:r>
              <a:rPr lang="en-GB" sz="1200" dirty="0" smtClean="0">
                <a:solidFill>
                  <a:srgbClr val="000000"/>
                </a:solidFill>
              </a:rPr>
              <a:t>Far right shows the lake constructed to provide a reservoir to run the Cliff Railway, and which also contains edible fish and many habitats.</a:t>
            </a:r>
          </a:p>
          <a:p>
            <a:pPr>
              <a:spcBef>
                <a:spcPct val="50000"/>
              </a:spcBef>
            </a:pPr>
            <a:r>
              <a:rPr lang="en-GB" sz="1200" dirty="0" smtClean="0">
                <a:solidFill>
                  <a:srgbClr val="000000"/>
                </a:solidFill>
              </a:rPr>
              <a:t>Bottom left shows the point at which the water from the lake enters the railway system, through a grille to exclude debris mounted in an arch of dressed slate. Above the arch is a chute through which water can be recirculated back into the lake, powered by the excess energy from the regenerative hydraulic braking system.</a:t>
            </a:r>
          </a:p>
          <a:p>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a:solidFill>
                  <a:prstClr val="white"/>
                </a:solidFill>
              </a:rPr>
              <a:pPr/>
              <a:t>11</a:t>
            </a:fld>
            <a:endParaRPr lang="en-GB">
              <a:solidFill>
                <a:prstClr val="white"/>
              </a:solidFill>
            </a:endParaRPr>
          </a:p>
        </p:txBody>
      </p:sp>
    </p:spTree>
    <p:extLst>
      <p:ext uri="{BB962C8B-B14F-4D97-AF65-F5344CB8AC3E}">
        <p14:creationId xmlns:p14="http://schemas.microsoft.com/office/powerpoint/2010/main" val="1525924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200" dirty="0" smtClean="0">
                <a:solidFill>
                  <a:srgbClr val="000000"/>
                </a:solidFill>
              </a:rPr>
              <a:t>But sometimes we cannot resist an element of whimsy. </a:t>
            </a:r>
          </a:p>
          <a:p>
            <a:pPr>
              <a:spcBef>
                <a:spcPct val="50000"/>
              </a:spcBef>
            </a:pPr>
            <a:r>
              <a:rPr lang="en-GB" sz="1200" dirty="0" smtClean="0">
                <a:solidFill>
                  <a:srgbClr val="000000"/>
                </a:solidFill>
              </a:rPr>
              <a:t>Clockwise from left:</a:t>
            </a:r>
          </a:p>
          <a:p>
            <a:pPr>
              <a:spcBef>
                <a:spcPct val="50000"/>
              </a:spcBef>
            </a:pPr>
            <a:r>
              <a:rPr lang="en-GB" sz="1200" dirty="0" smtClean="0">
                <a:solidFill>
                  <a:srgbClr val="000000"/>
                </a:solidFill>
              </a:rPr>
              <a:t>The clawed hand of the giant mole who astonishes children in the underground ‘mole-hole’.</a:t>
            </a:r>
          </a:p>
          <a:p>
            <a:pPr>
              <a:spcBef>
                <a:spcPct val="50000"/>
              </a:spcBef>
            </a:pPr>
            <a:r>
              <a:rPr lang="en-GB" sz="1200" dirty="0" smtClean="0">
                <a:solidFill>
                  <a:srgbClr val="000000"/>
                </a:solidFill>
              </a:rPr>
              <a:t>Some of the subterranean decomposer creatures who inhabit the mole-hole.</a:t>
            </a:r>
          </a:p>
          <a:p>
            <a:pPr>
              <a:spcBef>
                <a:spcPct val="50000"/>
              </a:spcBef>
            </a:pPr>
            <a:r>
              <a:rPr lang="en-GB" sz="1200" dirty="0" smtClean="0">
                <a:solidFill>
                  <a:srgbClr val="000000"/>
                </a:solidFill>
              </a:rPr>
              <a:t>Water-turbine runner decorated and archly relabelled as a pre-Cambrian fossil.</a:t>
            </a:r>
          </a:p>
          <a:p>
            <a:pPr>
              <a:spcBef>
                <a:spcPct val="50000"/>
              </a:spcBef>
            </a:pPr>
            <a:r>
              <a:rPr lang="en-GB" sz="1200" dirty="0" smtClean="0">
                <a:solidFill>
                  <a:srgbClr val="000000"/>
                </a:solidFill>
              </a:rPr>
              <a:t>‘Green Man’ gargoyle carved by a visiting sculptress.</a:t>
            </a:r>
          </a:p>
          <a:p>
            <a:pPr>
              <a:spcBef>
                <a:spcPct val="50000"/>
              </a:spcBef>
            </a:pPr>
            <a:r>
              <a:rPr lang="en-GB" sz="1200" dirty="0" smtClean="0">
                <a:solidFill>
                  <a:srgbClr val="000000"/>
                </a:solidFill>
              </a:rPr>
              <a:t>Pond in greenhouse using unused drainage pipes.</a:t>
            </a:r>
          </a:p>
          <a:p>
            <a:pPr>
              <a:spcBef>
                <a:spcPct val="50000"/>
              </a:spcBef>
            </a:pPr>
            <a:r>
              <a:rPr lang="en-GB" sz="1200" dirty="0" smtClean="0">
                <a:solidFill>
                  <a:srgbClr val="000000"/>
                </a:solidFill>
              </a:rPr>
              <a:t>Secret Victorian tile seen through a hole in the stonework.</a:t>
            </a:r>
          </a:p>
          <a:p>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a:solidFill>
                  <a:prstClr val="white"/>
                </a:solidFill>
              </a:rPr>
              <a:pPr/>
              <a:t>12</a:t>
            </a:fld>
            <a:endParaRPr lang="en-GB">
              <a:solidFill>
                <a:prstClr val="white"/>
              </a:solidFill>
            </a:endParaRPr>
          </a:p>
        </p:txBody>
      </p:sp>
    </p:spTree>
    <p:extLst>
      <p:ext uri="{BB962C8B-B14F-4D97-AF65-F5344CB8AC3E}">
        <p14:creationId xmlns:p14="http://schemas.microsoft.com/office/powerpoint/2010/main" val="1198974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solidFill>
                  <a:srgbClr val="000000"/>
                </a:solidFill>
              </a:rPr>
              <a:t>The two bottom pictures show the latest state of the engine-shed building seen at the beginning of the show. The upper pictures show  the exterior and interior of the new  earth-column building</a:t>
            </a:r>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a:solidFill>
                  <a:prstClr val="white"/>
                </a:solidFill>
              </a:rPr>
              <a:pPr/>
              <a:t>14</a:t>
            </a:fld>
            <a:endParaRPr lang="en-GB">
              <a:solidFill>
                <a:prstClr val="white"/>
              </a:solidFill>
            </a:endParaRPr>
          </a:p>
        </p:txBody>
      </p:sp>
    </p:spTree>
    <p:extLst>
      <p:ext uri="{BB962C8B-B14F-4D97-AF65-F5344CB8AC3E}">
        <p14:creationId xmlns:p14="http://schemas.microsoft.com/office/powerpoint/2010/main" val="3871715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98C1A9C-651E-486B-A8EF-40570EBA386F}" type="datetimeFigureOut">
              <a:rPr lang="en-GB" smtClean="0"/>
              <a:t>05/11/2014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64F7A0-74AE-423F-B346-70568F029908}" type="slidenum">
              <a:rPr lang="en-GB" smtClean="0"/>
              <a:t>‹#›</a:t>
            </a:fld>
            <a:endParaRPr lang="en-GB"/>
          </a:p>
        </p:txBody>
      </p:sp>
    </p:spTree>
    <p:extLst>
      <p:ext uri="{BB962C8B-B14F-4D97-AF65-F5344CB8AC3E}">
        <p14:creationId xmlns:p14="http://schemas.microsoft.com/office/powerpoint/2010/main" val="2579066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98C1A9C-651E-486B-A8EF-40570EBA386F}" type="datetimeFigureOut">
              <a:rPr lang="en-GB" smtClean="0"/>
              <a:t>05/11/2014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64F7A0-74AE-423F-B346-70568F029908}" type="slidenum">
              <a:rPr lang="en-GB" smtClean="0"/>
              <a:t>‹#›</a:t>
            </a:fld>
            <a:endParaRPr lang="en-GB"/>
          </a:p>
        </p:txBody>
      </p:sp>
    </p:spTree>
    <p:extLst>
      <p:ext uri="{BB962C8B-B14F-4D97-AF65-F5344CB8AC3E}">
        <p14:creationId xmlns:p14="http://schemas.microsoft.com/office/powerpoint/2010/main" val="2932288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98C1A9C-651E-486B-A8EF-40570EBA386F}" type="datetimeFigureOut">
              <a:rPr lang="en-GB" smtClean="0"/>
              <a:t>05/11/2014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64F7A0-74AE-423F-B346-70568F029908}" type="slidenum">
              <a:rPr lang="en-GB" smtClean="0"/>
              <a:t>‹#›</a:t>
            </a:fld>
            <a:endParaRPr lang="en-GB"/>
          </a:p>
        </p:txBody>
      </p:sp>
    </p:spTree>
    <p:extLst>
      <p:ext uri="{BB962C8B-B14F-4D97-AF65-F5344CB8AC3E}">
        <p14:creationId xmlns:p14="http://schemas.microsoft.com/office/powerpoint/2010/main" val="2596109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BE66BE-9D75-41B5-A0CB-12A09A4882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6115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03DF17-8130-444C-A466-935B2F2E0C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223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1E0882-FA53-424E-9CE3-B486FD1ED3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9820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0B08E7-69F1-49A9-ACE7-52792E180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2746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3C43D7C-831D-4573-871F-A427CB5684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3346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CE1995-4A0B-4954-B035-CA29683B67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0425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DBA2BB-C2B5-43D8-A00D-6C701F38C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8340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686250-EF90-4AC3-9A43-B57D9192F3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7125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98C1A9C-651E-486B-A8EF-40570EBA386F}" type="datetimeFigureOut">
              <a:rPr lang="en-GB" smtClean="0"/>
              <a:t>05/11/2014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64F7A0-74AE-423F-B346-70568F029908}" type="slidenum">
              <a:rPr lang="en-GB" smtClean="0"/>
              <a:t>‹#›</a:t>
            </a:fld>
            <a:endParaRPr lang="en-GB"/>
          </a:p>
        </p:txBody>
      </p:sp>
    </p:spTree>
    <p:extLst>
      <p:ext uri="{BB962C8B-B14F-4D97-AF65-F5344CB8AC3E}">
        <p14:creationId xmlns:p14="http://schemas.microsoft.com/office/powerpoint/2010/main" val="1549803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F6A96E-8ED1-487E-88B2-108E845BDD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0886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C0DB3A-1CAB-4407-BF0B-72E3B75A74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3888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ED88A2-1E65-4CD8-99DE-6C9D2D83B3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5147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8C1A9C-651E-486B-A8EF-40570EBA386F}" type="datetimeFigureOut">
              <a:rPr lang="en-GB" smtClean="0"/>
              <a:t>05/11/2014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64F7A0-74AE-423F-B346-70568F029908}" type="slidenum">
              <a:rPr lang="en-GB" smtClean="0"/>
              <a:t>‹#›</a:t>
            </a:fld>
            <a:endParaRPr lang="en-GB"/>
          </a:p>
        </p:txBody>
      </p:sp>
    </p:spTree>
    <p:extLst>
      <p:ext uri="{BB962C8B-B14F-4D97-AF65-F5344CB8AC3E}">
        <p14:creationId xmlns:p14="http://schemas.microsoft.com/office/powerpoint/2010/main" val="1940494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98C1A9C-651E-486B-A8EF-40570EBA386F}" type="datetimeFigureOut">
              <a:rPr lang="en-GB" smtClean="0"/>
              <a:t>05/11/2014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64F7A0-74AE-423F-B346-70568F029908}" type="slidenum">
              <a:rPr lang="en-GB" smtClean="0"/>
              <a:t>‹#›</a:t>
            </a:fld>
            <a:endParaRPr lang="en-GB"/>
          </a:p>
        </p:txBody>
      </p:sp>
    </p:spTree>
    <p:extLst>
      <p:ext uri="{BB962C8B-B14F-4D97-AF65-F5344CB8AC3E}">
        <p14:creationId xmlns:p14="http://schemas.microsoft.com/office/powerpoint/2010/main" val="2863749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98C1A9C-651E-486B-A8EF-40570EBA386F}" type="datetimeFigureOut">
              <a:rPr lang="en-GB" smtClean="0"/>
              <a:t>05/11/2014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C64F7A0-74AE-423F-B346-70568F029908}" type="slidenum">
              <a:rPr lang="en-GB" smtClean="0"/>
              <a:t>‹#›</a:t>
            </a:fld>
            <a:endParaRPr lang="en-GB"/>
          </a:p>
        </p:txBody>
      </p:sp>
    </p:spTree>
    <p:extLst>
      <p:ext uri="{BB962C8B-B14F-4D97-AF65-F5344CB8AC3E}">
        <p14:creationId xmlns:p14="http://schemas.microsoft.com/office/powerpoint/2010/main" val="2787005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98C1A9C-651E-486B-A8EF-40570EBA386F}" type="datetimeFigureOut">
              <a:rPr lang="en-GB" smtClean="0"/>
              <a:t>05/11/2014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C64F7A0-74AE-423F-B346-70568F029908}" type="slidenum">
              <a:rPr lang="en-GB" smtClean="0"/>
              <a:t>‹#›</a:t>
            </a:fld>
            <a:endParaRPr lang="en-GB"/>
          </a:p>
        </p:txBody>
      </p:sp>
    </p:spTree>
    <p:extLst>
      <p:ext uri="{BB962C8B-B14F-4D97-AF65-F5344CB8AC3E}">
        <p14:creationId xmlns:p14="http://schemas.microsoft.com/office/powerpoint/2010/main" val="2417431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8C1A9C-651E-486B-A8EF-40570EBA386F}" type="datetimeFigureOut">
              <a:rPr lang="en-GB" smtClean="0"/>
              <a:t>05/11/2014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C64F7A0-74AE-423F-B346-70568F029908}" type="slidenum">
              <a:rPr lang="en-GB" smtClean="0"/>
              <a:t>‹#›</a:t>
            </a:fld>
            <a:endParaRPr lang="en-GB"/>
          </a:p>
        </p:txBody>
      </p:sp>
    </p:spTree>
    <p:extLst>
      <p:ext uri="{BB962C8B-B14F-4D97-AF65-F5344CB8AC3E}">
        <p14:creationId xmlns:p14="http://schemas.microsoft.com/office/powerpoint/2010/main" val="1032867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C1A9C-651E-486B-A8EF-40570EBA386F}" type="datetimeFigureOut">
              <a:rPr lang="en-GB" smtClean="0"/>
              <a:t>05/11/2014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64F7A0-74AE-423F-B346-70568F029908}" type="slidenum">
              <a:rPr lang="en-GB" smtClean="0"/>
              <a:t>‹#›</a:t>
            </a:fld>
            <a:endParaRPr lang="en-GB"/>
          </a:p>
        </p:txBody>
      </p:sp>
    </p:spTree>
    <p:extLst>
      <p:ext uri="{BB962C8B-B14F-4D97-AF65-F5344CB8AC3E}">
        <p14:creationId xmlns:p14="http://schemas.microsoft.com/office/powerpoint/2010/main" val="1510164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C1A9C-651E-486B-A8EF-40570EBA386F}" type="datetimeFigureOut">
              <a:rPr lang="en-GB" smtClean="0"/>
              <a:t>05/11/2014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64F7A0-74AE-423F-B346-70568F029908}" type="slidenum">
              <a:rPr lang="en-GB" smtClean="0"/>
              <a:t>‹#›</a:t>
            </a:fld>
            <a:endParaRPr lang="en-GB"/>
          </a:p>
        </p:txBody>
      </p:sp>
    </p:spTree>
    <p:extLst>
      <p:ext uri="{BB962C8B-B14F-4D97-AF65-F5344CB8AC3E}">
        <p14:creationId xmlns:p14="http://schemas.microsoft.com/office/powerpoint/2010/main" val="1902524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8C1A9C-651E-486B-A8EF-40570EBA386F}" type="datetimeFigureOut">
              <a:rPr lang="en-GB" smtClean="0"/>
              <a:t>05/11/2014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64F7A0-74AE-423F-B346-70568F029908}" type="slidenum">
              <a:rPr lang="en-GB" smtClean="0"/>
              <a:t>‹#›</a:t>
            </a:fld>
            <a:endParaRPr lang="en-GB"/>
          </a:p>
        </p:txBody>
      </p:sp>
    </p:spTree>
    <p:extLst>
      <p:ext uri="{BB962C8B-B14F-4D97-AF65-F5344CB8AC3E}">
        <p14:creationId xmlns:p14="http://schemas.microsoft.com/office/powerpoint/2010/main" val="3822968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mn-lt"/>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chemeClr val="tx1"/>
                </a:solidFill>
                <a:latin typeface="+mn-lt"/>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mn-lt"/>
              </a:defRPr>
            </a:lvl1pPr>
          </a:lstStyle>
          <a:p>
            <a:pPr eaLnBrk="0" fontAlgn="base" hangingPunct="0">
              <a:spcBef>
                <a:spcPct val="0"/>
              </a:spcBef>
              <a:spcAft>
                <a:spcPct val="0"/>
              </a:spcAft>
              <a:defRPr/>
            </a:pPr>
            <a:fld id="{1FA4E8F6-5D70-40D6-82B9-03FF3ED17419}"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94030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41.jpe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54.jpe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15.xml"/><Relationship Id="rId7" Type="http://schemas.openxmlformats.org/officeDocument/2006/relationships/image" Target="../media/image57.pn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55.wmf"/><Relationship Id="rId5" Type="http://schemas.openxmlformats.org/officeDocument/2006/relationships/oleObject" Target="../embeddings/Microsoft_Word_97_-_2003_Document1.doc"/><Relationship Id="rId4" Type="http://schemas.openxmlformats.org/officeDocument/2006/relationships/image" Target="../media/image56.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62.jpeg"/><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CAT SHOW PART 2</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2992315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C:\My Photos\CAT site\History 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752600"/>
            <a:ext cx="41148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2"/>
          <p:cNvSpPr>
            <a:spLocks noChangeArrowheads="1"/>
          </p:cNvSpPr>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eaLnBrk="0" fontAlgn="base" hangingPunct="0">
              <a:spcBef>
                <a:spcPct val="0"/>
              </a:spcBef>
              <a:spcAft>
                <a:spcPct val="0"/>
              </a:spcAft>
            </a:pPr>
            <a:r>
              <a:rPr lang="en-GB" sz="4400">
                <a:solidFill>
                  <a:srgbClr val="FFFFFF"/>
                </a:solidFill>
                <a:latin typeface="Arial" pitchFamily="34" charset="0"/>
              </a:rPr>
              <a:t>SMALL SCALE RENEWABLE ENERGY </a:t>
            </a:r>
            <a:r>
              <a:rPr lang="en-GB" sz="4000">
                <a:solidFill>
                  <a:srgbClr val="FFFFFF"/>
                </a:solidFill>
                <a:latin typeface="Arial" pitchFamily="34" charset="0"/>
              </a:rPr>
              <a:t>(‘2nd generation’)</a:t>
            </a:r>
            <a:endParaRPr lang="en-GB" sz="4400">
              <a:solidFill>
                <a:srgbClr val="FFFFFF"/>
              </a:solidFill>
              <a:latin typeface="Arial" pitchFamily="34" charset="0"/>
            </a:endParaRPr>
          </a:p>
        </p:txBody>
      </p:sp>
      <p:pic>
        <p:nvPicPr>
          <p:cNvPr id="31748" name="Picture 3" descr="C:\My Photos\CAT site\Chipping woodfue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76600" y="3382963"/>
            <a:ext cx="586740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C:\My Photos\CAT site\History 1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86400" y="1752600"/>
            <a:ext cx="3657600"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C:\December docs\Images\MSD4-600 windturbine.hqx"/>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3429000"/>
            <a:ext cx="1881188"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 Box 7"/>
          <p:cNvSpPr txBox="1">
            <a:spLocks noChangeArrowheads="1"/>
          </p:cNvSpPr>
          <p:nvPr/>
        </p:nvSpPr>
        <p:spPr bwMode="auto">
          <a:xfrm>
            <a:off x="2743200" y="3200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eaLnBrk="0" fontAlgn="base" hangingPunct="0">
              <a:spcBef>
                <a:spcPct val="50000"/>
              </a:spcBef>
              <a:spcAft>
                <a:spcPct val="0"/>
              </a:spcAft>
            </a:pPr>
            <a:r>
              <a:rPr lang="en-GB">
                <a:solidFill>
                  <a:srgbClr val="FFFFFF"/>
                </a:solidFill>
              </a:rPr>
              <a:t>Photovoltaics</a:t>
            </a:r>
          </a:p>
        </p:txBody>
      </p:sp>
      <p:sp>
        <p:nvSpPr>
          <p:cNvPr id="31752" name="Text Box 8"/>
          <p:cNvSpPr txBox="1">
            <a:spLocks noChangeArrowheads="1"/>
          </p:cNvSpPr>
          <p:nvPr/>
        </p:nvSpPr>
        <p:spPr bwMode="auto">
          <a:xfrm>
            <a:off x="1066800" y="47244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eaLnBrk="0" fontAlgn="base" hangingPunct="0">
              <a:spcBef>
                <a:spcPct val="50000"/>
              </a:spcBef>
              <a:spcAft>
                <a:spcPct val="0"/>
              </a:spcAft>
            </a:pPr>
            <a:r>
              <a:rPr lang="en-GB">
                <a:solidFill>
                  <a:srgbClr val="FFFFFF"/>
                </a:solidFill>
              </a:rPr>
              <a:t>Grid-linked wind turbines</a:t>
            </a:r>
          </a:p>
        </p:txBody>
      </p:sp>
      <p:sp>
        <p:nvSpPr>
          <p:cNvPr id="31753" name="Text Box 9"/>
          <p:cNvSpPr txBox="1">
            <a:spLocks noChangeArrowheads="1"/>
          </p:cNvSpPr>
          <p:nvPr/>
        </p:nvSpPr>
        <p:spPr bwMode="auto">
          <a:xfrm>
            <a:off x="3733800" y="57912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eaLnBrk="0" fontAlgn="base" hangingPunct="0">
              <a:spcBef>
                <a:spcPct val="50000"/>
              </a:spcBef>
              <a:spcAft>
                <a:spcPct val="0"/>
              </a:spcAft>
            </a:pPr>
            <a:r>
              <a:rPr lang="en-GB">
                <a:solidFill>
                  <a:srgbClr val="FFFFFF"/>
                </a:solidFill>
              </a:rPr>
              <a:t>Biofuels</a:t>
            </a:r>
          </a:p>
        </p:txBody>
      </p:sp>
      <p:sp>
        <p:nvSpPr>
          <p:cNvPr id="31754" name="Text Box 10"/>
          <p:cNvSpPr txBox="1">
            <a:spLocks noChangeArrowheads="1"/>
          </p:cNvSpPr>
          <p:nvPr/>
        </p:nvSpPr>
        <p:spPr bwMode="auto">
          <a:xfrm>
            <a:off x="5181600" y="3200400"/>
            <a:ext cx="1447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eaLnBrk="0" fontAlgn="base" hangingPunct="0">
              <a:spcBef>
                <a:spcPct val="50000"/>
              </a:spcBef>
              <a:spcAft>
                <a:spcPct val="0"/>
              </a:spcAft>
            </a:pPr>
            <a:r>
              <a:rPr lang="en-GB">
                <a:solidFill>
                  <a:srgbClr val="FFFFFF"/>
                </a:solidFill>
              </a:rPr>
              <a:t>Control systems</a:t>
            </a:r>
          </a:p>
        </p:txBody>
      </p:sp>
    </p:spTree>
    <p:extLst>
      <p:ext uri="{BB962C8B-B14F-4D97-AF65-F5344CB8AC3E}">
        <p14:creationId xmlns:p14="http://schemas.microsoft.com/office/powerpoint/2010/main" val="2028333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eaLnBrk="0" fontAlgn="base" hangingPunct="0">
              <a:spcBef>
                <a:spcPct val="0"/>
              </a:spcBef>
              <a:spcAft>
                <a:spcPct val="0"/>
              </a:spcAft>
            </a:pPr>
            <a:r>
              <a:rPr lang="en-GB" sz="4400">
                <a:solidFill>
                  <a:srgbClr val="FFFFFF"/>
                </a:solidFill>
                <a:latin typeface="Arial" pitchFamily="34" charset="0"/>
              </a:rPr>
              <a:t>FUNCTIONAL LANDSCAPES</a:t>
            </a:r>
          </a:p>
        </p:txBody>
      </p:sp>
      <p:pic>
        <p:nvPicPr>
          <p:cNvPr id="32771" name="Picture 4" descr="C:\My Photos\CAT site\Polytunne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3" y="1454150"/>
            <a:ext cx="5468938"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descr="C:\My Photos\CAT site\View over lake.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59413" y="1412875"/>
            <a:ext cx="3743325"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3" descr="C:\My Photos\CAT site\Cliff Rail feed pool.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90600" y="4122738"/>
            <a:ext cx="4572000" cy="27352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449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0" y="381000"/>
            <a:ext cx="7391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eaLnBrk="0" fontAlgn="base" hangingPunct="0">
              <a:spcBef>
                <a:spcPct val="0"/>
              </a:spcBef>
              <a:spcAft>
                <a:spcPct val="0"/>
              </a:spcAft>
            </a:pPr>
            <a:r>
              <a:rPr lang="en-GB" sz="4000">
                <a:solidFill>
                  <a:srgbClr val="FFFFFF"/>
                </a:solidFill>
                <a:latin typeface="Arial" pitchFamily="34" charset="0"/>
              </a:rPr>
              <a:t>WITH ART AND FUN</a:t>
            </a:r>
            <a:endParaRPr lang="en-GB" sz="4400">
              <a:solidFill>
                <a:srgbClr val="FFFFFF"/>
              </a:solidFill>
              <a:latin typeface="Arial" pitchFamily="34" charset="0"/>
            </a:endParaRPr>
          </a:p>
        </p:txBody>
      </p:sp>
      <p:pic>
        <p:nvPicPr>
          <p:cNvPr id="33795" name="Picture 3" descr="C:\My Photos\CAT site\Dome pon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6788" y="3857625"/>
            <a:ext cx="2998787"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5" descr="C:\My Pictures\Propella high re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6800" y="2133600"/>
            <a:ext cx="2173288"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7" descr="C:\My Photos\CAT site\Megan's hand.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524000"/>
            <a:ext cx="28305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8" descr="C:\My Photos\CAT site\Gargoyle.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78588" y="228600"/>
            <a:ext cx="240823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2" descr="C:\My Photos\CAT site\Hidden tile.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47800" y="4648200"/>
            <a:ext cx="2057400"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6" descr="C:\My Photos\CAT site\Bolognese community.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971800" y="2057400"/>
            <a:ext cx="2382838"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5510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457200" y="457200"/>
            <a:ext cx="36576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eaLnBrk="0" fontAlgn="base" hangingPunct="0">
              <a:spcBef>
                <a:spcPct val="0"/>
              </a:spcBef>
              <a:spcAft>
                <a:spcPct val="0"/>
              </a:spcAft>
            </a:pPr>
            <a:r>
              <a:rPr lang="en-GB" sz="3200">
                <a:solidFill>
                  <a:srgbClr val="FFFFFF"/>
                </a:solidFill>
                <a:latin typeface="Arial" pitchFamily="34" charset="0"/>
              </a:rPr>
              <a:t>AND (occasionally) DISTINGUISHED VISITORS</a:t>
            </a:r>
            <a:endParaRPr lang="en-GB" sz="4400">
              <a:solidFill>
                <a:srgbClr val="FFFFFF"/>
              </a:solidFill>
              <a:latin typeface="Arial" pitchFamily="34" charset="0"/>
            </a:endParaRPr>
          </a:p>
        </p:txBody>
      </p:sp>
      <p:pic>
        <p:nvPicPr>
          <p:cNvPr id="34819" name="Picture 3" descr="C:\My Pictures\Prince Charle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32288" y="0"/>
            <a:ext cx="4903787" cy="695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6353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December docs\Images\Outside Restauran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25" y="2678113"/>
            <a:ext cx="662940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C:\December docs\Images\Serving in Res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99238" y="3230563"/>
            <a:ext cx="2592387"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C:\December docs\Images\shop.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65650" y="814388"/>
            <a:ext cx="4648200"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C:\December docs\Images\AtEIC (front).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43200" y="1219200"/>
            <a:ext cx="2362200" cy="1981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5846" name="Text Box 6"/>
          <p:cNvSpPr txBox="1">
            <a:spLocks noChangeArrowheads="1"/>
          </p:cNvSpPr>
          <p:nvPr/>
        </p:nvSpPr>
        <p:spPr bwMode="auto">
          <a:xfrm>
            <a:off x="0" y="0"/>
            <a:ext cx="4495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eaLnBrk="0" fontAlgn="base" hangingPunct="0">
              <a:spcBef>
                <a:spcPct val="50000"/>
              </a:spcBef>
              <a:spcAft>
                <a:spcPct val="0"/>
              </a:spcAft>
            </a:pPr>
            <a:r>
              <a:rPr lang="en-GB" sz="3600">
                <a:solidFill>
                  <a:srgbClr val="FFFFFF"/>
                </a:solidFill>
              </a:rPr>
              <a:t>NEW SHOP AND RESTAURANT</a:t>
            </a:r>
            <a:endParaRPr lang="en-GB">
              <a:solidFill>
                <a:srgbClr val="FFFFFF"/>
              </a:solidFill>
            </a:endParaRPr>
          </a:p>
        </p:txBody>
      </p:sp>
    </p:spTree>
    <p:extLst>
      <p:ext uri="{BB962C8B-B14F-4D97-AF65-F5344CB8AC3E}">
        <p14:creationId xmlns:p14="http://schemas.microsoft.com/office/powerpoint/2010/main" val="3207542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eaLnBrk="0" fontAlgn="base" hangingPunct="0">
              <a:spcBef>
                <a:spcPct val="0"/>
              </a:spcBef>
              <a:spcAft>
                <a:spcPct val="0"/>
              </a:spcAft>
            </a:pPr>
            <a:r>
              <a:rPr lang="en-GB" sz="4400">
                <a:solidFill>
                  <a:srgbClr val="FFFFFF"/>
                </a:solidFill>
                <a:latin typeface="Arial" pitchFamily="34" charset="0"/>
              </a:rPr>
              <a:t>ENLIGHTENING DISPLAYS</a:t>
            </a:r>
          </a:p>
        </p:txBody>
      </p:sp>
      <p:pic>
        <p:nvPicPr>
          <p:cNvPr id="36867" name="Picture 4" descr="C:\My Photos\CAT site\Solar absorption display.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0200" y="2286000"/>
            <a:ext cx="37338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descr="C:\December docs\Images\CAT - PV pump.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371600"/>
            <a:ext cx="5472113"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3" descr="C:\My Photos\CAT site\Ground elder trial.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86200" y="4471988"/>
            <a:ext cx="5345113"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C:\December docs\Images\Flowforms.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95400" y="4495800"/>
            <a:ext cx="3330575" cy="20462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98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C:\December docs\Images\Play in theatr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1857375"/>
            <a:ext cx="79248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 y="0"/>
            <a:ext cx="3175000" cy="46482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8" descr="C:\My Photos\CAT site\Pics for Peter H\Gaiscope.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62200" y="685800"/>
            <a:ext cx="3124200" cy="23987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7893" name="Text Box 10"/>
          <p:cNvSpPr txBox="1">
            <a:spLocks noChangeArrowheads="1"/>
          </p:cNvSpPr>
          <p:nvPr/>
        </p:nvSpPr>
        <p:spPr bwMode="auto">
          <a:xfrm>
            <a:off x="5638800" y="228600"/>
            <a:ext cx="3276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algn="ctr" eaLnBrk="0" fontAlgn="base" hangingPunct="0">
              <a:spcBef>
                <a:spcPct val="50000"/>
              </a:spcBef>
              <a:spcAft>
                <a:spcPct val="0"/>
              </a:spcAft>
            </a:pPr>
            <a:r>
              <a:rPr lang="en-GB" sz="4000">
                <a:solidFill>
                  <a:srgbClr val="FFFFFF"/>
                </a:solidFill>
              </a:rPr>
              <a:t>STUFF FOR KIDS</a:t>
            </a:r>
            <a:endParaRPr lang="en-GB">
              <a:solidFill>
                <a:srgbClr val="FFFFFF"/>
              </a:solidFill>
            </a:endParaRPr>
          </a:p>
        </p:txBody>
      </p:sp>
    </p:spTree>
    <p:extLst>
      <p:ext uri="{BB962C8B-B14F-4D97-AF65-F5344CB8AC3E}">
        <p14:creationId xmlns:p14="http://schemas.microsoft.com/office/powerpoint/2010/main" val="1014362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C:\December docs\OldWebsit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9400" y="1447800"/>
            <a:ext cx="5410200" cy="5157788"/>
          </a:xfrm>
          <a:prstGeom prst="rect">
            <a:avLst/>
          </a:prstGeom>
          <a:noFill/>
          <a:ln w="95250">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7961" dir="2700000" algn="ctr" rotWithShape="0">
                    <a:srgbClr val="993D00"/>
                  </a:outerShdw>
                </a:effectLst>
              </a14:hiddenEffects>
            </a:ext>
          </a:extLst>
        </p:spPr>
      </p:pic>
      <p:pic>
        <p:nvPicPr>
          <p:cNvPr id="38915" name="Picture 8" descr="C:\December docs\Images\OOTW.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40600" y="0"/>
            <a:ext cx="1803400" cy="24638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chemeClr val="tx1"/>
                </a:solidFill>
                <a:miter lim="800000"/>
                <a:headEnd/>
                <a:tailEnd/>
              </a14:hiddenLine>
            </a:ext>
          </a:extLst>
        </p:spPr>
      </p:pic>
      <p:pic>
        <p:nvPicPr>
          <p:cNvPr id="38916" name="Picture 2" descr="C:\December docs\Images\Lifting.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43600" y="685800"/>
            <a:ext cx="1617663" cy="2438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chemeClr val="tx1"/>
                </a:solidFill>
                <a:miter lim="800000"/>
                <a:headEnd/>
                <a:tailEnd/>
              </a14:hiddenLine>
            </a:ext>
          </a:extLst>
        </p:spPr>
      </p:pic>
      <p:pic>
        <p:nvPicPr>
          <p:cNvPr id="38917" name="Picture 6" descr="C:\December docs\Images\Careers.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05000" y="3124200"/>
            <a:ext cx="1549400" cy="23241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chemeClr val="tx1"/>
                </a:solidFill>
                <a:miter lim="800000"/>
                <a:headEnd/>
                <a:tailEnd/>
              </a14:hiddenLine>
            </a:ext>
          </a:extLst>
        </p:spPr>
      </p:pic>
      <p:pic>
        <p:nvPicPr>
          <p:cNvPr id="38918" name="Picture 7" descr="C:\December docs\Images\Windy.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72000" y="1295400"/>
            <a:ext cx="1617663" cy="2438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chemeClr val="tx1"/>
                </a:solidFill>
                <a:miter lim="800000"/>
                <a:headEnd/>
                <a:tailEnd/>
              </a14:hiddenLine>
            </a:ext>
          </a:extLst>
        </p:spPr>
      </p:pic>
      <p:pic>
        <p:nvPicPr>
          <p:cNvPr id="38919" name="Picture 9" descr="C:\December docs\Images\SS.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33400" y="4038600"/>
            <a:ext cx="1701800" cy="2565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chemeClr val="tx1"/>
                </a:solidFill>
                <a:miter lim="800000"/>
                <a:headEnd/>
                <a:tailEnd/>
              </a14:hiddenLine>
            </a:ext>
          </a:extLst>
        </p:spPr>
      </p:pic>
      <p:pic>
        <p:nvPicPr>
          <p:cNvPr id="38920" name="Picture 3" descr="C:\December docs\Images\WHB.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124200" y="2590800"/>
            <a:ext cx="1803400" cy="21717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chemeClr val="tx1"/>
                </a:solidFill>
                <a:miter lim="800000"/>
                <a:headEnd/>
                <a:tailEnd/>
              </a14:hiddenLine>
            </a:ext>
          </a:extLst>
        </p:spPr>
      </p:pic>
      <p:sp>
        <p:nvSpPr>
          <p:cNvPr id="38921" name="Text Box 12"/>
          <p:cNvSpPr txBox="1">
            <a:spLocks noChangeArrowheads="1"/>
          </p:cNvSpPr>
          <p:nvPr/>
        </p:nvSpPr>
        <p:spPr bwMode="auto">
          <a:xfrm>
            <a:off x="228600" y="228600"/>
            <a:ext cx="3733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eaLnBrk="0" fontAlgn="base" hangingPunct="0">
              <a:spcBef>
                <a:spcPct val="50000"/>
              </a:spcBef>
              <a:spcAft>
                <a:spcPct val="0"/>
              </a:spcAft>
            </a:pPr>
            <a:r>
              <a:rPr lang="en-GB" sz="3600">
                <a:solidFill>
                  <a:srgbClr val="FFFFFF"/>
                </a:solidFill>
              </a:rPr>
              <a:t>PUBLICATIONS AND WEB SITE</a:t>
            </a:r>
            <a:endParaRPr lang="en-GB">
              <a:solidFill>
                <a:srgbClr val="FFFFFF"/>
              </a:solidFill>
            </a:endParaRPr>
          </a:p>
        </p:txBody>
      </p:sp>
    </p:spTree>
    <p:extLst>
      <p:ext uri="{BB962C8B-B14F-4D97-AF65-F5344CB8AC3E}">
        <p14:creationId xmlns:p14="http://schemas.microsoft.com/office/powerpoint/2010/main" val="3373228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December docs\Images\iNFO OFFIC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3" y="3868738"/>
            <a:ext cx="4572001"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8" descr="C:\December docs\Images\dAVE zAM ON DESK.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06925" y="3767138"/>
            <a:ext cx="4660900" cy="31623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940" name="Picture 6" descr="C:\December docs\Images\hero biologist.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47800" y="1295400"/>
            <a:ext cx="43434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9"/>
          <p:cNvSpPr txBox="1">
            <a:spLocks noChangeArrowheads="1"/>
          </p:cNvSpPr>
          <p:nvPr/>
        </p:nvSpPr>
        <p:spPr bwMode="auto">
          <a:xfrm>
            <a:off x="1600200" y="0"/>
            <a:ext cx="6781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eaLnBrk="0" fontAlgn="base" hangingPunct="0">
              <a:spcBef>
                <a:spcPct val="50000"/>
              </a:spcBef>
              <a:spcAft>
                <a:spcPct val="0"/>
              </a:spcAft>
            </a:pPr>
            <a:r>
              <a:rPr lang="en-GB" sz="4000">
                <a:solidFill>
                  <a:srgbClr val="FFFFFF"/>
                </a:solidFill>
              </a:rPr>
              <a:t>INFORMATION AND CONSULTANCY SERVICE</a:t>
            </a:r>
          </a:p>
        </p:txBody>
      </p:sp>
    </p:spTree>
    <p:extLst>
      <p:ext uri="{BB962C8B-B14F-4D97-AF65-F5344CB8AC3E}">
        <p14:creationId xmlns:p14="http://schemas.microsoft.com/office/powerpoint/2010/main" val="1038525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9144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eaLnBrk="0" fontAlgn="base" hangingPunct="0">
              <a:spcBef>
                <a:spcPct val="0"/>
              </a:spcBef>
              <a:spcAft>
                <a:spcPct val="0"/>
              </a:spcAft>
            </a:pPr>
            <a:r>
              <a:rPr lang="en-GB" sz="3600">
                <a:solidFill>
                  <a:srgbClr val="FFFFFF"/>
                </a:solidFill>
                <a:latin typeface="Arial" pitchFamily="34" charset="0"/>
              </a:rPr>
              <a:t>HIGHER EDUCATION COURSES</a:t>
            </a:r>
            <a:endParaRPr lang="en-GB" sz="4400">
              <a:solidFill>
                <a:srgbClr val="FFFFFF"/>
              </a:solidFill>
              <a:latin typeface="Arial" pitchFamily="34" charset="0"/>
            </a:endParaRPr>
          </a:p>
        </p:txBody>
      </p:sp>
      <p:pic>
        <p:nvPicPr>
          <p:cNvPr id="40963" name="Picture 3" descr="C:\My Photos\CAT site\The cabin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1131888"/>
            <a:ext cx="7924800"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C:\My Photos\CAT site\Rits Students 0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62600" y="4333875"/>
            <a:ext cx="3241675" cy="252412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0965" name="Picture 5" descr="C:\December docs\Images\The MSc Course.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6225" y="2368550"/>
            <a:ext cx="2857500" cy="426720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98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eaLnBrk="0" fontAlgn="base" hangingPunct="0">
              <a:spcBef>
                <a:spcPct val="0"/>
              </a:spcBef>
              <a:spcAft>
                <a:spcPct val="0"/>
              </a:spcAft>
            </a:pPr>
            <a:r>
              <a:rPr lang="en-GB" sz="4400">
                <a:solidFill>
                  <a:srgbClr val="000000"/>
                </a:solidFill>
                <a:latin typeface="Arial" pitchFamily="34" charset="0"/>
              </a:rPr>
              <a:t>SOME OF THE THINGS</a:t>
            </a:r>
            <a:br>
              <a:rPr lang="en-GB" sz="4400">
                <a:solidFill>
                  <a:srgbClr val="000000"/>
                </a:solidFill>
                <a:latin typeface="Arial" pitchFamily="34" charset="0"/>
              </a:rPr>
            </a:br>
            <a:r>
              <a:rPr lang="en-GB" sz="4400">
                <a:solidFill>
                  <a:srgbClr val="000000"/>
                </a:solidFill>
                <a:latin typeface="Arial" pitchFamily="34" charset="0"/>
              </a:rPr>
              <a:t> WE DO NOW</a:t>
            </a:r>
            <a:endParaRPr lang="en-GB" sz="4000">
              <a:solidFill>
                <a:srgbClr val="000000"/>
              </a:solidFill>
            </a:endParaRPr>
          </a:p>
        </p:txBody>
      </p:sp>
      <p:sp>
        <p:nvSpPr>
          <p:cNvPr id="23555" name="Rectangle 3"/>
          <p:cNvSpPr>
            <a:spLocks noChangeArrowheads="1"/>
          </p:cNvSpPr>
          <p:nvPr/>
        </p:nvSpPr>
        <p:spPr bwMode="auto">
          <a:xfrm>
            <a:off x="2286000" y="1828800"/>
            <a:ext cx="64770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eaLnBrk="0" fontAlgn="base" hangingPunct="0">
              <a:spcBef>
                <a:spcPct val="20000"/>
              </a:spcBef>
              <a:spcAft>
                <a:spcPct val="0"/>
              </a:spcAft>
              <a:buFont typeface="Monotype Sorts" pitchFamily="2" charset="2"/>
              <a:buChar char="l"/>
            </a:pPr>
            <a:r>
              <a:rPr lang="en-GB" sz="2000" b="1">
                <a:solidFill>
                  <a:srgbClr val="000000"/>
                </a:solidFill>
              </a:rPr>
              <a:t>Green Buildings</a:t>
            </a:r>
          </a:p>
          <a:p>
            <a:pPr marL="342900" indent="-342900" eaLnBrk="0" fontAlgn="base" hangingPunct="0">
              <a:spcBef>
                <a:spcPct val="20000"/>
              </a:spcBef>
              <a:spcAft>
                <a:spcPct val="0"/>
              </a:spcAft>
              <a:buFont typeface="Monotype Sorts" pitchFamily="2" charset="2"/>
              <a:buChar char="l"/>
            </a:pPr>
            <a:r>
              <a:rPr lang="en-GB" sz="2000" b="1">
                <a:solidFill>
                  <a:srgbClr val="000000"/>
                </a:solidFill>
              </a:rPr>
              <a:t>Renewable Energy</a:t>
            </a:r>
          </a:p>
          <a:p>
            <a:pPr marL="342900" indent="-342900" eaLnBrk="0" fontAlgn="base" hangingPunct="0">
              <a:spcBef>
                <a:spcPct val="20000"/>
              </a:spcBef>
              <a:spcAft>
                <a:spcPct val="0"/>
              </a:spcAft>
              <a:buFont typeface="Monotype Sorts" pitchFamily="2" charset="2"/>
              <a:buChar char="l"/>
            </a:pPr>
            <a:r>
              <a:rPr lang="en-GB" sz="2000" b="1">
                <a:solidFill>
                  <a:srgbClr val="000000"/>
                </a:solidFill>
              </a:rPr>
              <a:t>Sustainable waste treatment</a:t>
            </a:r>
          </a:p>
          <a:p>
            <a:pPr marL="342900" indent="-342900" eaLnBrk="0" fontAlgn="base" hangingPunct="0">
              <a:spcBef>
                <a:spcPct val="20000"/>
              </a:spcBef>
              <a:spcAft>
                <a:spcPct val="0"/>
              </a:spcAft>
              <a:buFont typeface="Monotype Sorts" pitchFamily="2" charset="2"/>
              <a:buChar char="l"/>
            </a:pPr>
            <a:r>
              <a:rPr lang="en-GB" sz="2000" b="1">
                <a:solidFill>
                  <a:srgbClr val="000000"/>
                </a:solidFill>
              </a:rPr>
              <a:t>Functional eco-friendly landscapes</a:t>
            </a:r>
          </a:p>
          <a:p>
            <a:pPr marL="342900" indent="-342900" eaLnBrk="0" fontAlgn="base" hangingPunct="0">
              <a:spcBef>
                <a:spcPct val="20000"/>
              </a:spcBef>
              <a:spcAft>
                <a:spcPct val="0"/>
              </a:spcAft>
              <a:buFont typeface="Monotype Sorts" pitchFamily="2" charset="2"/>
              <a:buChar char="l"/>
            </a:pPr>
            <a:r>
              <a:rPr lang="en-GB" sz="2000" b="1">
                <a:solidFill>
                  <a:srgbClr val="000000"/>
                </a:solidFill>
              </a:rPr>
              <a:t>Eco-tourism</a:t>
            </a:r>
          </a:p>
          <a:p>
            <a:pPr marL="342900" indent="-342900" eaLnBrk="0" fontAlgn="base" hangingPunct="0">
              <a:spcBef>
                <a:spcPct val="20000"/>
              </a:spcBef>
              <a:spcAft>
                <a:spcPct val="0"/>
              </a:spcAft>
              <a:buFont typeface="Monotype Sorts" pitchFamily="2" charset="2"/>
              <a:buChar char="l"/>
            </a:pPr>
            <a:r>
              <a:rPr lang="en-GB" sz="2000" b="1">
                <a:solidFill>
                  <a:srgbClr val="000000"/>
                </a:solidFill>
              </a:rPr>
              <a:t>Green trading activities</a:t>
            </a:r>
          </a:p>
          <a:p>
            <a:pPr marL="342900" indent="-342900" eaLnBrk="0" fontAlgn="base" hangingPunct="0">
              <a:spcBef>
                <a:spcPct val="20000"/>
              </a:spcBef>
              <a:spcAft>
                <a:spcPct val="0"/>
              </a:spcAft>
              <a:buFont typeface="Monotype Sorts" pitchFamily="2" charset="2"/>
              <a:buChar char="l"/>
            </a:pPr>
            <a:r>
              <a:rPr lang="en-GB" sz="2000" b="1">
                <a:solidFill>
                  <a:srgbClr val="000000"/>
                </a:solidFill>
              </a:rPr>
              <a:t>Education</a:t>
            </a:r>
          </a:p>
          <a:p>
            <a:pPr marL="342900" indent="-342900" eaLnBrk="0" fontAlgn="base" hangingPunct="0">
              <a:spcBef>
                <a:spcPct val="20000"/>
              </a:spcBef>
              <a:spcAft>
                <a:spcPct val="0"/>
              </a:spcAft>
              <a:buFont typeface="Monotype Sorts" pitchFamily="2" charset="2"/>
              <a:buChar char="l"/>
            </a:pPr>
            <a:r>
              <a:rPr lang="en-GB" sz="2000" b="1">
                <a:solidFill>
                  <a:srgbClr val="000000"/>
                </a:solidFill>
              </a:rPr>
              <a:t>Publications</a:t>
            </a:r>
          </a:p>
          <a:p>
            <a:pPr marL="342900" indent="-342900" eaLnBrk="0" fontAlgn="base" hangingPunct="0">
              <a:spcBef>
                <a:spcPct val="20000"/>
              </a:spcBef>
              <a:spcAft>
                <a:spcPct val="0"/>
              </a:spcAft>
              <a:buFont typeface="Monotype Sorts" pitchFamily="2" charset="2"/>
              <a:buChar char="l"/>
            </a:pPr>
            <a:r>
              <a:rPr lang="en-GB" sz="2000" b="1">
                <a:solidFill>
                  <a:srgbClr val="000000"/>
                </a:solidFill>
              </a:rPr>
              <a:t>Information service</a:t>
            </a:r>
          </a:p>
          <a:p>
            <a:pPr marL="342900" indent="-342900" eaLnBrk="0" fontAlgn="base" hangingPunct="0">
              <a:spcBef>
                <a:spcPct val="20000"/>
              </a:spcBef>
              <a:spcAft>
                <a:spcPct val="0"/>
              </a:spcAft>
              <a:buFont typeface="Monotype Sorts" pitchFamily="2" charset="2"/>
              <a:buChar char="l"/>
            </a:pPr>
            <a:r>
              <a:rPr lang="en-GB" sz="2000" b="1">
                <a:solidFill>
                  <a:srgbClr val="000000"/>
                </a:solidFill>
              </a:rPr>
              <a:t>Consultancy</a:t>
            </a:r>
          </a:p>
          <a:p>
            <a:pPr marL="342900" indent="-342900" eaLnBrk="0" fontAlgn="base" hangingPunct="0">
              <a:spcBef>
                <a:spcPct val="20000"/>
              </a:spcBef>
              <a:spcAft>
                <a:spcPct val="0"/>
              </a:spcAft>
              <a:buFont typeface="Monotype Sorts" pitchFamily="2" charset="2"/>
              <a:buChar char="l"/>
            </a:pPr>
            <a:r>
              <a:rPr lang="en-GB" sz="2000" b="1">
                <a:solidFill>
                  <a:srgbClr val="000000"/>
                </a:solidFill>
              </a:rPr>
              <a:t>Research</a:t>
            </a:r>
          </a:p>
          <a:p>
            <a:pPr marL="342900" indent="-342900" eaLnBrk="0" fontAlgn="base" hangingPunct="0">
              <a:spcBef>
                <a:spcPct val="20000"/>
              </a:spcBef>
              <a:spcAft>
                <a:spcPct val="0"/>
              </a:spcAft>
              <a:buFont typeface="Monotype Sorts" pitchFamily="2" charset="2"/>
              <a:buChar char="l"/>
            </a:pPr>
            <a:r>
              <a:rPr lang="en-GB" sz="2000" b="1">
                <a:solidFill>
                  <a:srgbClr val="000000"/>
                </a:solidFill>
              </a:rPr>
              <a:t>Starting new enterprises</a:t>
            </a:r>
            <a:endParaRPr lang="en-GB" sz="3200">
              <a:solidFill>
                <a:srgbClr val="000000"/>
              </a:solidFill>
            </a:endParaRPr>
          </a:p>
          <a:p>
            <a:pPr marL="342900" indent="-342900" eaLnBrk="0" fontAlgn="base" hangingPunct="0">
              <a:spcBef>
                <a:spcPct val="20000"/>
              </a:spcBef>
              <a:spcAft>
                <a:spcPct val="0"/>
              </a:spcAft>
              <a:buFontTx/>
              <a:buChar char="•"/>
            </a:pPr>
            <a:endParaRPr lang="en-GB" sz="3200">
              <a:solidFill>
                <a:srgbClr val="000000"/>
              </a:solidFill>
            </a:endParaRPr>
          </a:p>
        </p:txBody>
      </p:sp>
    </p:spTree>
    <p:extLst>
      <p:ext uri="{BB962C8B-B14F-4D97-AF65-F5344CB8AC3E}">
        <p14:creationId xmlns:p14="http://schemas.microsoft.com/office/powerpoint/2010/main" val="1310911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C:\My Photos\Compost\Ziggurat se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8750" y="2749550"/>
            <a:ext cx="5438775" cy="42322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1987" name="Object 8"/>
          <p:cNvGraphicFramePr>
            <a:graphicFrameLocks noChangeAspect="1"/>
          </p:cNvGraphicFramePr>
          <p:nvPr/>
        </p:nvGraphicFramePr>
        <p:xfrm>
          <a:off x="4800600" y="3798888"/>
          <a:ext cx="4552950" cy="3152775"/>
        </p:xfrm>
        <a:graphic>
          <a:graphicData uri="http://schemas.openxmlformats.org/presentationml/2006/ole">
            <mc:AlternateContent xmlns:mc="http://schemas.openxmlformats.org/markup-compatibility/2006">
              <mc:Choice xmlns:v="urn:schemas-microsoft-com:vml" Requires="v">
                <p:oleObj spid="_x0000_s1026" name="Document" r:id="rId5" imgW="6534912" imgH="4599432" progId="Word.Document.8">
                  <p:embed/>
                </p:oleObj>
              </mc:Choice>
              <mc:Fallback>
                <p:oleObj name="Document" r:id="rId5" imgW="6534912" imgH="459943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798888"/>
                        <a:ext cx="4552950"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8" name="Rectangle 2"/>
          <p:cNvSpPr>
            <a:spLocks noChangeArrowheads="1"/>
          </p:cNvSpPr>
          <p:nvPr/>
        </p:nvSpPr>
        <p:spPr bwMode="auto">
          <a:xfrm>
            <a:off x="9144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eaLnBrk="0" fontAlgn="base" hangingPunct="0">
              <a:spcBef>
                <a:spcPct val="0"/>
              </a:spcBef>
              <a:spcAft>
                <a:spcPct val="0"/>
              </a:spcAft>
            </a:pPr>
            <a:r>
              <a:rPr lang="en-GB" sz="4400">
                <a:solidFill>
                  <a:srgbClr val="FFFFFF"/>
                </a:solidFill>
                <a:latin typeface="Arial" pitchFamily="34" charset="0"/>
              </a:rPr>
              <a:t>RESEARCH</a:t>
            </a:r>
          </a:p>
        </p:txBody>
      </p:sp>
      <p:pic>
        <p:nvPicPr>
          <p:cNvPr id="41989" name="Picture 6" descr="C:\My Photos\CAT site\Low energy fridge.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16538" y="1143000"/>
            <a:ext cx="3265487" cy="3581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1990" name="Picture 7" descr="C:\My Photos\CAT site\Toilets\Research leeks.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0638" y="1146175"/>
            <a:ext cx="2166937" cy="30892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1991" name="Picture 5" descr="C:\My Photos\bokashi test.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209800" y="1143000"/>
            <a:ext cx="3295650" cy="2057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475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C:\December docs\Images\Dula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05038"/>
            <a:ext cx="67056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4" descr="C:\December docs\Images\Q Shop.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72200" y="1752600"/>
            <a:ext cx="32004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descr="C:\December docs\Images\product range 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72200" y="4062413"/>
            <a:ext cx="32004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6"/>
          <p:cNvSpPr txBox="1">
            <a:spLocks noChangeArrowheads="1"/>
          </p:cNvSpPr>
          <p:nvPr/>
        </p:nvSpPr>
        <p:spPr bwMode="auto">
          <a:xfrm>
            <a:off x="838200" y="304800"/>
            <a:ext cx="53340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eaLnBrk="0" fontAlgn="base" hangingPunct="0">
              <a:spcBef>
                <a:spcPct val="50000"/>
              </a:spcBef>
              <a:spcAft>
                <a:spcPct val="0"/>
              </a:spcAft>
            </a:pPr>
            <a:r>
              <a:rPr lang="en-GB" sz="4400">
                <a:solidFill>
                  <a:srgbClr val="FFFFFF"/>
                </a:solidFill>
              </a:rPr>
              <a:t>NEW ENTERPRISES</a:t>
            </a:r>
            <a:endParaRPr lang="en-GB">
              <a:solidFill>
                <a:srgbClr val="FFFFFF"/>
              </a:solidFill>
            </a:endParaRPr>
          </a:p>
        </p:txBody>
      </p:sp>
    </p:spTree>
    <p:extLst>
      <p:ext uri="{BB962C8B-B14F-4D97-AF65-F5344CB8AC3E}">
        <p14:creationId xmlns:p14="http://schemas.microsoft.com/office/powerpoint/2010/main" val="536523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rgbClr val="FFFF66"/>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GB" smtClean="0">
                <a:latin typeface="Arial" pitchFamily="34" charset="0"/>
              </a:rPr>
              <a:t>NEXT?</a:t>
            </a:r>
          </a:p>
        </p:txBody>
      </p:sp>
      <p:sp>
        <p:nvSpPr>
          <p:cNvPr id="49155" name="Rectangle 3"/>
          <p:cNvSpPr>
            <a:spLocks noGrp="1" noChangeArrowheads="1"/>
          </p:cNvSpPr>
          <p:nvPr>
            <p:ph type="body" idx="1"/>
          </p:nvPr>
        </p:nvSpPr>
        <p:spPr/>
        <p:txBody>
          <a:bodyPr/>
          <a:lstStyle/>
          <a:p>
            <a:pPr algn="ctr">
              <a:spcBef>
                <a:spcPct val="50000"/>
              </a:spcBef>
            </a:pPr>
            <a:r>
              <a:rPr lang="en-GB" smtClean="0">
                <a:latin typeface="Arial" pitchFamily="34" charset="0"/>
              </a:rPr>
              <a:t>A major new development incorporating conference centre, accommodation, seminar rooms and laboratories.</a:t>
            </a:r>
          </a:p>
          <a:p>
            <a:pPr algn="ctr">
              <a:spcBef>
                <a:spcPct val="50000"/>
              </a:spcBef>
            </a:pPr>
            <a:endParaRPr lang="en-GB" smtClean="0">
              <a:latin typeface="Arial" pitchFamily="34" charset="0"/>
            </a:endParaRPr>
          </a:p>
          <a:p>
            <a:pPr algn="ctr">
              <a:spcBef>
                <a:spcPct val="50000"/>
              </a:spcBef>
            </a:pPr>
            <a:r>
              <a:rPr lang="en-GB" smtClean="0">
                <a:latin typeface="Arial" pitchFamily="34" charset="0"/>
              </a:rPr>
              <a:t>AND AFTER THAT?</a:t>
            </a:r>
          </a:p>
          <a:p>
            <a:pPr algn="ctr">
              <a:spcBef>
                <a:spcPct val="50000"/>
              </a:spcBef>
            </a:pPr>
            <a:r>
              <a:rPr lang="en-GB" sz="4000" smtClean="0">
                <a:solidFill>
                  <a:srgbClr val="FF3300"/>
                </a:solidFill>
                <a:latin typeface="Arial" pitchFamily="34" charset="0"/>
              </a:rPr>
              <a:t>Who knows?</a:t>
            </a:r>
            <a:endParaRPr lang="en-GB" smtClean="0">
              <a:solidFill>
                <a:schemeClr val="bg1"/>
              </a:solidFill>
              <a:latin typeface="Arial" pitchFamily="34" charset="0"/>
            </a:endParaRPr>
          </a:p>
          <a:p>
            <a:pPr algn="ctr"/>
            <a:endParaRPr lang="en-GB" smtClean="0">
              <a:latin typeface="Arial" pitchFamily="34" charset="0"/>
            </a:endParaRPr>
          </a:p>
        </p:txBody>
      </p:sp>
    </p:spTree>
    <p:extLst>
      <p:ext uri="{BB962C8B-B14F-4D97-AF65-F5344CB8AC3E}">
        <p14:creationId xmlns:p14="http://schemas.microsoft.com/office/powerpoint/2010/main" val="738009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91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15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1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91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autoUpdateAnimBg="0"/>
      <p:bldP spid="49155"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2" descr="C:\December docs\Images\Logo.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1600" y="0"/>
            <a:ext cx="682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p:cNvSpPr txBox="1">
            <a:spLocks noChangeArrowheads="1"/>
          </p:cNvSpPr>
          <p:nvPr/>
        </p:nvSpPr>
        <p:spPr bwMode="auto">
          <a:xfrm>
            <a:off x="1828800" y="990600"/>
            <a:ext cx="6248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eaLnBrk="0" fontAlgn="base" hangingPunct="0">
              <a:spcBef>
                <a:spcPct val="50000"/>
              </a:spcBef>
              <a:spcAft>
                <a:spcPct val="0"/>
              </a:spcAft>
            </a:pPr>
            <a:r>
              <a:rPr lang="en-GB" sz="4800" b="1" i="1">
                <a:solidFill>
                  <a:srgbClr val="FF3300"/>
                </a:solidFill>
              </a:rPr>
              <a:t>COME AND SEE US</a:t>
            </a:r>
            <a:endParaRPr lang="en-GB" sz="4800" b="1">
              <a:solidFill>
                <a:srgbClr val="FF3300"/>
              </a:solidFill>
            </a:endParaRPr>
          </a:p>
        </p:txBody>
      </p:sp>
      <p:sp>
        <p:nvSpPr>
          <p:cNvPr id="45060" name="Text Box 4"/>
          <p:cNvSpPr txBox="1">
            <a:spLocks noChangeArrowheads="1"/>
          </p:cNvSpPr>
          <p:nvPr/>
        </p:nvSpPr>
        <p:spPr bwMode="auto">
          <a:xfrm>
            <a:off x="1600200" y="2590800"/>
            <a:ext cx="6553200" cy="192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algn="ctr" eaLnBrk="0" fontAlgn="base" hangingPunct="0">
              <a:spcBef>
                <a:spcPct val="50000"/>
              </a:spcBef>
              <a:spcAft>
                <a:spcPct val="0"/>
              </a:spcAft>
            </a:pPr>
            <a:r>
              <a:rPr lang="en-GB" sz="4800">
                <a:solidFill>
                  <a:srgbClr val="000000"/>
                </a:solidFill>
                <a:latin typeface="Lucida Handwriting" pitchFamily="66" charset="0"/>
              </a:rPr>
              <a:t>And</a:t>
            </a:r>
          </a:p>
          <a:p>
            <a:pPr algn="ctr" eaLnBrk="0" fontAlgn="base" hangingPunct="0">
              <a:spcBef>
                <a:spcPct val="50000"/>
              </a:spcBef>
              <a:spcAft>
                <a:spcPct val="0"/>
              </a:spcAft>
            </a:pPr>
            <a:r>
              <a:rPr lang="en-GB" sz="4800">
                <a:solidFill>
                  <a:srgbClr val="000000"/>
                </a:solidFill>
                <a:latin typeface="Lucida Handwriting" pitchFamily="66" charset="0"/>
              </a:rPr>
              <a:t> visit the web site</a:t>
            </a:r>
            <a:endParaRPr lang="en-GB">
              <a:solidFill>
                <a:srgbClr val="000000"/>
              </a:solidFill>
            </a:endParaRPr>
          </a:p>
        </p:txBody>
      </p:sp>
      <p:sp>
        <p:nvSpPr>
          <p:cNvPr id="45061" name="Rectangle 5"/>
          <p:cNvSpPr>
            <a:spLocks noChangeArrowheads="1"/>
          </p:cNvSpPr>
          <p:nvPr/>
        </p:nvSpPr>
        <p:spPr bwMode="auto">
          <a:xfrm>
            <a:off x="1838325" y="22256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endParaRPr lang="en-GB" sz="2400">
              <a:solidFill>
                <a:srgbClr val="FFFFFF"/>
              </a:solidFill>
              <a:latin typeface="Arial" pitchFamily="34" charset="0"/>
            </a:endParaRPr>
          </a:p>
        </p:txBody>
      </p:sp>
      <p:sp>
        <p:nvSpPr>
          <p:cNvPr id="45062" name="Text Box 6"/>
          <p:cNvSpPr txBox="1">
            <a:spLocks noChangeArrowheads="1"/>
          </p:cNvSpPr>
          <p:nvPr/>
        </p:nvSpPr>
        <p:spPr bwMode="auto">
          <a:xfrm>
            <a:off x="1981200" y="5029200"/>
            <a:ext cx="60960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eaLnBrk="0" fontAlgn="base" hangingPunct="0">
              <a:spcBef>
                <a:spcPct val="50000"/>
              </a:spcBef>
              <a:spcAft>
                <a:spcPct val="0"/>
              </a:spcAft>
            </a:pPr>
            <a:r>
              <a:rPr lang="en-GB" sz="6600" u="sng">
                <a:solidFill>
                  <a:srgbClr val="CC0000"/>
                </a:solidFill>
              </a:rPr>
              <a:t>www.cat.org.uk</a:t>
            </a:r>
            <a:endParaRPr lang="en-GB">
              <a:solidFill>
                <a:srgbClr val="FFFFFF"/>
              </a:solidFill>
            </a:endParaRPr>
          </a:p>
        </p:txBody>
      </p:sp>
    </p:spTree>
    <p:extLst>
      <p:ext uri="{BB962C8B-B14F-4D97-AF65-F5344CB8AC3E}">
        <p14:creationId xmlns:p14="http://schemas.microsoft.com/office/powerpoint/2010/main" val="3391916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eaLnBrk="0" fontAlgn="base" hangingPunct="0">
              <a:spcBef>
                <a:spcPct val="0"/>
              </a:spcBef>
              <a:spcAft>
                <a:spcPct val="0"/>
              </a:spcAft>
            </a:pPr>
            <a:r>
              <a:rPr lang="en-GB" sz="4400">
                <a:solidFill>
                  <a:srgbClr val="FFFFFF"/>
                </a:solidFill>
                <a:latin typeface="Arial" pitchFamily="34" charset="0"/>
              </a:rPr>
              <a:t>WORKPLACE DEMOCRACY</a:t>
            </a:r>
          </a:p>
        </p:txBody>
      </p:sp>
      <p:pic>
        <p:nvPicPr>
          <p:cNvPr id="24579" name="Picture 3" descr="C:\My Photos\CAT site\Moving the lin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3975" y="2773363"/>
            <a:ext cx="7007225" cy="439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C:\My Photos\CAT site\Meeting.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676400"/>
            <a:ext cx="41910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339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eaLnBrk="0" fontAlgn="base" hangingPunct="0">
              <a:spcBef>
                <a:spcPct val="0"/>
              </a:spcBef>
              <a:spcAft>
                <a:spcPct val="0"/>
              </a:spcAft>
            </a:pPr>
            <a:r>
              <a:rPr lang="en-GB" sz="4400">
                <a:solidFill>
                  <a:srgbClr val="FFFFFF"/>
                </a:solidFill>
                <a:latin typeface="Arial" pitchFamily="34" charset="0"/>
              </a:rPr>
              <a:t>WE STILL EAT TOGETHER</a:t>
            </a:r>
          </a:p>
        </p:txBody>
      </p:sp>
      <p:pic>
        <p:nvPicPr>
          <p:cNvPr id="25603" name="Picture 3" descr="C:\My Photos\CAT site\Teaches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84438" y="2454275"/>
            <a:ext cx="6800850"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C:\December docs\Images\eATING in Tches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52600"/>
            <a:ext cx="3810000"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8973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My Photos\CAT site\Wates under constructio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600200"/>
            <a:ext cx="536733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p:cNvSpPr>
            <a:spLocks noChangeArrowheads="1"/>
          </p:cNvSpPr>
          <p:nvPr/>
        </p:nvSpPr>
        <p:spPr bwMode="auto">
          <a:xfrm>
            <a:off x="9144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eaLnBrk="0" fontAlgn="base" hangingPunct="0">
              <a:spcBef>
                <a:spcPct val="0"/>
              </a:spcBef>
              <a:spcAft>
                <a:spcPct val="0"/>
              </a:spcAft>
            </a:pPr>
            <a:r>
              <a:rPr lang="en-GB" sz="4400">
                <a:solidFill>
                  <a:srgbClr val="FFFFFF"/>
                </a:solidFill>
                <a:latin typeface="Arial" pitchFamily="34" charset="0"/>
              </a:rPr>
              <a:t>GREEN BUILDING</a:t>
            </a:r>
            <a:br>
              <a:rPr lang="en-GB" sz="4400">
                <a:solidFill>
                  <a:srgbClr val="FFFFFF"/>
                </a:solidFill>
                <a:latin typeface="Arial" pitchFamily="34" charset="0"/>
              </a:rPr>
            </a:br>
            <a:r>
              <a:rPr lang="en-GB" sz="2400">
                <a:solidFill>
                  <a:srgbClr val="FFFFFF"/>
                </a:solidFill>
                <a:latin typeface="Arial" pitchFamily="34" charset="0"/>
              </a:rPr>
              <a:t>The three little pigs in reverse?</a:t>
            </a:r>
            <a:endParaRPr lang="en-GB" sz="4400">
              <a:solidFill>
                <a:srgbClr val="FFFFFF"/>
              </a:solidFill>
            </a:endParaRPr>
          </a:p>
        </p:txBody>
      </p:sp>
      <p:pic>
        <p:nvPicPr>
          <p:cNvPr id="26628" name="Picture 4" descr="C:\My Photos\CAT site\Segal frame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65700" y="3030538"/>
            <a:ext cx="4267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5"/>
          <p:cNvSpPr txBox="1">
            <a:spLocks noChangeArrowheads="1"/>
          </p:cNvSpPr>
          <p:nvPr/>
        </p:nvSpPr>
        <p:spPr bwMode="auto">
          <a:xfrm>
            <a:off x="5181600" y="1524000"/>
            <a:ext cx="2667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algn="ctr" eaLnBrk="0" fontAlgn="base" hangingPunct="0">
              <a:spcBef>
                <a:spcPct val="50000"/>
              </a:spcBef>
              <a:spcAft>
                <a:spcPct val="0"/>
              </a:spcAft>
            </a:pPr>
            <a:r>
              <a:rPr lang="en-GB" sz="1800">
                <a:solidFill>
                  <a:srgbClr val="FFFFFF"/>
                </a:solidFill>
                <a:latin typeface="Times New Roman" pitchFamily="18" charset="0"/>
              </a:rPr>
              <a:t>The 1970s: Building with brick and stone</a:t>
            </a:r>
          </a:p>
        </p:txBody>
      </p:sp>
      <p:sp>
        <p:nvSpPr>
          <p:cNvPr id="26630" name="Text Box 6"/>
          <p:cNvSpPr txBox="1">
            <a:spLocks noChangeArrowheads="1"/>
          </p:cNvSpPr>
          <p:nvPr/>
        </p:nvSpPr>
        <p:spPr bwMode="auto">
          <a:xfrm>
            <a:off x="3200400" y="5257800"/>
            <a:ext cx="182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eaLnBrk="0" fontAlgn="base" hangingPunct="0">
              <a:spcBef>
                <a:spcPct val="50000"/>
              </a:spcBef>
              <a:spcAft>
                <a:spcPct val="0"/>
              </a:spcAft>
            </a:pPr>
            <a:r>
              <a:rPr lang="en-GB" sz="1800">
                <a:solidFill>
                  <a:srgbClr val="FFFFFF"/>
                </a:solidFill>
                <a:latin typeface="Times New Roman" pitchFamily="18" charset="0"/>
              </a:rPr>
              <a:t>The 1980s: Building in wood</a:t>
            </a:r>
          </a:p>
        </p:txBody>
      </p:sp>
      <p:sp>
        <p:nvSpPr>
          <p:cNvPr id="26631" name="Text Box 7"/>
          <p:cNvSpPr txBox="1">
            <a:spLocks noChangeArrowheads="1"/>
          </p:cNvSpPr>
          <p:nvPr/>
        </p:nvSpPr>
        <p:spPr bwMode="auto">
          <a:xfrm>
            <a:off x="6477000" y="5943600"/>
            <a:ext cx="2362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eaLnBrk="0" fontAlgn="base" hangingPunct="0">
              <a:spcBef>
                <a:spcPct val="0"/>
              </a:spcBef>
              <a:spcAft>
                <a:spcPct val="0"/>
              </a:spcAft>
            </a:pPr>
            <a:r>
              <a:rPr lang="en-GB" sz="1800">
                <a:solidFill>
                  <a:srgbClr val="FFFFFF"/>
                </a:solidFill>
                <a:latin typeface="Times New Roman" pitchFamily="18" charset="0"/>
              </a:rPr>
              <a:t>What about the 1990s? </a:t>
            </a:r>
          </a:p>
          <a:p>
            <a:pPr eaLnBrk="0" fontAlgn="base" hangingPunct="0">
              <a:spcBef>
                <a:spcPct val="0"/>
              </a:spcBef>
              <a:spcAft>
                <a:spcPct val="0"/>
              </a:spcAft>
            </a:pPr>
            <a:r>
              <a:rPr lang="en-GB" sz="1800">
                <a:solidFill>
                  <a:srgbClr val="FFFFFF"/>
                </a:solidFill>
                <a:latin typeface="Times New Roman" pitchFamily="18" charset="0"/>
              </a:rPr>
              <a:t>                 Surely not...</a:t>
            </a:r>
          </a:p>
        </p:txBody>
      </p:sp>
    </p:spTree>
    <p:extLst>
      <p:ext uri="{BB962C8B-B14F-4D97-AF65-F5344CB8AC3E}">
        <p14:creationId xmlns:p14="http://schemas.microsoft.com/office/powerpoint/2010/main" val="3817989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eaLnBrk="0" fontAlgn="base" hangingPunct="0">
              <a:spcBef>
                <a:spcPct val="0"/>
              </a:spcBef>
              <a:spcAft>
                <a:spcPct val="0"/>
              </a:spcAft>
            </a:pPr>
            <a:r>
              <a:rPr lang="en-GB" sz="4400">
                <a:solidFill>
                  <a:srgbClr val="FFFFFF"/>
                </a:solidFill>
                <a:latin typeface="Arial" pitchFamily="34" charset="0"/>
              </a:rPr>
              <a:t>Straw!</a:t>
            </a:r>
            <a:endParaRPr lang="en-GB" sz="4400">
              <a:solidFill>
                <a:srgbClr val="FFFFFF"/>
              </a:solidFill>
            </a:endParaRPr>
          </a:p>
        </p:txBody>
      </p:sp>
      <p:pic>
        <p:nvPicPr>
          <p:cNvPr id="27651" name="Picture 3" descr="C:\My Photos\CAT site\Straw-bale she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24000"/>
            <a:ext cx="4876800" cy="33845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7652" name="Picture 4" descr="C:\My Photos\CAT site\Strawbale rendere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18013" y="3643313"/>
            <a:ext cx="4725987" cy="32146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536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eaLnBrk="0" fontAlgn="base" hangingPunct="0">
              <a:spcBef>
                <a:spcPct val="0"/>
              </a:spcBef>
              <a:spcAft>
                <a:spcPct val="0"/>
              </a:spcAft>
            </a:pPr>
            <a:r>
              <a:rPr lang="en-GB" sz="4400">
                <a:solidFill>
                  <a:srgbClr val="FFFFFF"/>
                </a:solidFill>
                <a:latin typeface="Arial" pitchFamily="34" charset="0"/>
              </a:rPr>
              <a:t>2000:  EARTH AND WOOL</a:t>
            </a:r>
            <a:endParaRPr lang="en-GB" sz="5400">
              <a:solidFill>
                <a:srgbClr val="FFFFFF"/>
              </a:solidFill>
              <a:latin typeface="Arial" pitchFamily="34" charset="0"/>
            </a:endParaRPr>
          </a:p>
        </p:txBody>
      </p:sp>
      <p:pic>
        <p:nvPicPr>
          <p:cNvPr id="28675" name="Picture 3" descr="C:\My Photos\CAT site\Ateic colum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2800" y="1606550"/>
            <a:ext cx="3352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C:\My Photos\CAT site\Wool and earth wall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91000" y="3733800"/>
            <a:ext cx="44958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C:\My Photos\CAT site\Wool insulation.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81400" y="2312988"/>
            <a:ext cx="2362200" cy="18510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956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609600" y="457200"/>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eaLnBrk="0" fontAlgn="base" hangingPunct="0">
              <a:spcBef>
                <a:spcPct val="0"/>
              </a:spcBef>
              <a:spcAft>
                <a:spcPct val="0"/>
              </a:spcAft>
            </a:pPr>
            <a:r>
              <a:rPr lang="en-GB" sz="4000">
                <a:solidFill>
                  <a:srgbClr val="FFFFFF"/>
                </a:solidFill>
                <a:latin typeface="Arial" pitchFamily="34" charset="0"/>
              </a:rPr>
              <a:t>BIOLOGICAL TOILET SYSTEMS</a:t>
            </a:r>
            <a:r>
              <a:rPr lang="en-GB" sz="4000">
                <a:solidFill>
                  <a:srgbClr val="FFFFFF"/>
                </a:solidFill>
              </a:rPr>
              <a:t>...</a:t>
            </a:r>
            <a:endParaRPr lang="en-GB" sz="4400">
              <a:solidFill>
                <a:srgbClr val="FFFFFF"/>
              </a:solidFill>
            </a:endParaRPr>
          </a:p>
        </p:txBody>
      </p:sp>
      <p:sp>
        <p:nvSpPr>
          <p:cNvPr id="29699" name="Text Box 3"/>
          <p:cNvSpPr txBox="1">
            <a:spLocks noChangeArrowheads="1"/>
          </p:cNvSpPr>
          <p:nvPr/>
        </p:nvSpPr>
        <p:spPr bwMode="auto">
          <a:xfrm>
            <a:off x="2971800" y="16764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eaLnBrk="0" fontAlgn="base" hangingPunct="0">
              <a:spcBef>
                <a:spcPct val="50000"/>
              </a:spcBef>
              <a:spcAft>
                <a:spcPct val="0"/>
              </a:spcAft>
            </a:pPr>
            <a:r>
              <a:rPr lang="en-GB">
                <a:solidFill>
                  <a:srgbClr val="FFFFFF"/>
                </a:solidFill>
                <a:latin typeface="Times New Roman" pitchFamily="18" charset="0"/>
              </a:rPr>
              <a:t>Can be picturesque</a:t>
            </a:r>
            <a:endParaRPr lang="en-GB" sz="1800">
              <a:solidFill>
                <a:srgbClr val="FFFFFF"/>
              </a:solidFill>
              <a:latin typeface="Times New Roman" pitchFamily="18" charset="0"/>
            </a:endParaRPr>
          </a:p>
        </p:txBody>
      </p:sp>
      <p:pic>
        <p:nvPicPr>
          <p:cNvPr id="29700" name="Picture 4" descr="C:\My Photos\CAT site\Dowmu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97100" y="2133600"/>
            <a:ext cx="3336925"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C:\My Photos\CAT site\Cabins Reed Bed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62600" y="1600200"/>
            <a:ext cx="3630613"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4205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066800" y="912813"/>
            <a:ext cx="787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solidFill>
                  <a:srgbClr val="FFFFFF"/>
                </a:solidFill>
                <a:latin typeface="Arial" pitchFamily="34" charset="0"/>
              </a:rPr>
              <a:t>…</a:t>
            </a:r>
            <a:r>
              <a:rPr lang="en-GB" sz="2400">
                <a:solidFill>
                  <a:srgbClr val="FFFFFF"/>
                </a:solidFill>
                <a:latin typeface="Arial" pitchFamily="34" charset="0"/>
              </a:rPr>
              <a:t>but can also be technically (and physically!) demanding</a:t>
            </a:r>
            <a:endParaRPr lang="en-GB">
              <a:solidFill>
                <a:srgbClr val="FFFFFF"/>
              </a:solidFill>
              <a:latin typeface="Arial" pitchFamily="34" charset="0"/>
            </a:endParaRPr>
          </a:p>
        </p:txBody>
      </p:sp>
      <p:pic>
        <p:nvPicPr>
          <p:cNvPr id="30723" name="Picture 4" descr="C:\My Photos\CAT site\Toilets\Judith and the shit oni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18038" y="3600450"/>
            <a:ext cx="459740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descr="C:\December docs\Images\Toilet systems\Aquatron chamber.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513" y="3630613"/>
            <a:ext cx="4822826"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3" descr="C:\December docs\Water &amp; Sewage\Image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9400" y="1676400"/>
            <a:ext cx="3886200" cy="26019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2097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T presentations template">
  <a:themeElements>
    <a:clrScheme name="CAT presentations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T presentations templat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charset="0"/>
          </a:defRPr>
        </a:defPPr>
      </a:lstStyle>
    </a:lnDef>
  </a:objectDefaults>
  <a:extraClrSchemeLst>
    <a:extraClrScheme>
      <a:clrScheme name="CAT presentations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AT presentations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AT presentations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AT presentations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AT presentations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AT presentations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AT presentations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1911</Words>
  <Application>Microsoft Office PowerPoint</Application>
  <PresentationFormat>On-screen Show (4:3)</PresentationFormat>
  <Paragraphs>124</Paragraphs>
  <Slides>23</Slides>
  <Notes>16</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26" baseType="lpstr">
      <vt:lpstr>Office Theme</vt:lpstr>
      <vt:lpstr>CAT presentations template</vt:lpstr>
      <vt:lpstr>Microsoft Word 97 - 2003 Document</vt:lpstr>
      <vt:lpstr>CAT SHOW PART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 SHOW PART 2</dc:title>
  <dc:creator>Peter Harper</dc:creator>
  <cp:lastModifiedBy>Peter Harper</cp:lastModifiedBy>
  <cp:revision>1</cp:revision>
  <dcterms:created xsi:type="dcterms:W3CDTF">2014-11-05T18:23:35Z</dcterms:created>
  <dcterms:modified xsi:type="dcterms:W3CDTF">2014-11-05T18:25:06Z</dcterms:modified>
</cp:coreProperties>
</file>