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mn-ea"/>
        <a:cs typeface="+mn-cs"/>
      </a:defRPr>
    </a:lvl5pPr>
    <a:lvl6pPr marL="2286000" algn="l" defTabSz="914400" rtl="0" eaLnBrk="1" latinLnBrk="0" hangingPunct="1">
      <a:defRPr sz="2400" kern="1200">
        <a:solidFill>
          <a:schemeClr val="bg1"/>
        </a:solidFill>
        <a:latin typeface="Arial" pitchFamily="34" charset="0"/>
        <a:ea typeface="+mn-ea"/>
        <a:cs typeface="+mn-cs"/>
      </a:defRPr>
    </a:lvl6pPr>
    <a:lvl7pPr marL="2743200" algn="l" defTabSz="914400" rtl="0" eaLnBrk="1" latinLnBrk="0" hangingPunct="1">
      <a:defRPr sz="2400" kern="1200">
        <a:solidFill>
          <a:schemeClr val="bg1"/>
        </a:solidFill>
        <a:latin typeface="Arial" pitchFamily="34" charset="0"/>
        <a:ea typeface="+mn-ea"/>
        <a:cs typeface="+mn-cs"/>
      </a:defRPr>
    </a:lvl7pPr>
    <a:lvl8pPr marL="3200400" algn="l" defTabSz="914400" rtl="0" eaLnBrk="1" latinLnBrk="0" hangingPunct="1">
      <a:defRPr sz="2400" kern="1200">
        <a:solidFill>
          <a:schemeClr val="bg1"/>
        </a:solidFill>
        <a:latin typeface="Arial" pitchFamily="34" charset="0"/>
        <a:ea typeface="+mn-ea"/>
        <a:cs typeface="+mn-cs"/>
      </a:defRPr>
    </a:lvl8pPr>
    <a:lvl9pPr marL="3657600" algn="l" defTabSz="914400" rtl="0" eaLnBrk="1" latinLnBrk="0" hangingPunct="1">
      <a:defRPr sz="2400" kern="1200">
        <a:solidFill>
          <a:schemeClr val="bg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Harper" initials="P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0000"/>
    <a:srgbClr val="FF3300"/>
    <a:srgbClr val="FFFF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1-05T18:13:43.647" idx="2">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3FCA4D-C94A-4F49-9450-06B44AE66E3C}" type="datetimeFigureOut">
              <a:rPr lang="en-GB" smtClean="0"/>
              <a:t>05/11/2014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6FA35D-70E8-4C8A-A162-C6ADE686E2E9}" type="slidenum">
              <a:rPr lang="en-GB" smtClean="0"/>
              <a:t>‹#›</a:t>
            </a:fld>
            <a:endParaRPr lang="en-GB"/>
          </a:p>
        </p:txBody>
      </p:sp>
    </p:spTree>
    <p:extLst>
      <p:ext uri="{BB962C8B-B14F-4D97-AF65-F5344CB8AC3E}">
        <p14:creationId xmlns:p14="http://schemas.microsoft.com/office/powerpoint/2010/main" val="200644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This is the bilingual sign directing visitors to the Centre</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2</a:t>
            </a:fld>
            <a:endParaRPr lang="en-GB"/>
          </a:p>
        </p:txBody>
      </p:sp>
    </p:spTree>
    <p:extLst>
      <p:ext uri="{BB962C8B-B14F-4D97-AF65-F5344CB8AC3E}">
        <p14:creationId xmlns:p14="http://schemas.microsoft.com/office/powerpoint/2010/main" val="2389729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The bill-board size painting greeted visitors on their arrival. The inset photo shows the appearance of the site from above in 1982.</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15</a:t>
            </a:fld>
            <a:endParaRPr lang="en-GB"/>
          </a:p>
        </p:txBody>
      </p:sp>
    </p:spTree>
    <p:extLst>
      <p:ext uri="{BB962C8B-B14F-4D97-AF65-F5344CB8AC3E}">
        <p14:creationId xmlns:p14="http://schemas.microsoft.com/office/powerpoint/2010/main" val="11841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At top left you see the framework of the ‘upper station’ and the winding drum that connects two railway cars. At lower left is the appearance of the finished complex which included offices, lecture hall and sales points for snacks and drinks. At right the upper station is seen from the car-park side, on top of the ‘plateau’ of slate waste. We designed and built almost everything ourselves.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17</a:t>
            </a:fld>
            <a:endParaRPr lang="en-GB"/>
          </a:p>
        </p:txBody>
      </p:sp>
    </p:spTree>
    <p:extLst>
      <p:ext uri="{BB962C8B-B14F-4D97-AF65-F5344CB8AC3E}">
        <p14:creationId xmlns:p14="http://schemas.microsoft.com/office/powerpoint/2010/main" val="30476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0000"/>
                </a:solidFill>
              </a:rPr>
              <a:t>This pie-chart shows the large variety of income-streams that support the enterprise. Those that derive directly from tourism are exploded and are still the largest sectors. However these sectors are in relative decline and diversification continues</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20</a:t>
            </a:fld>
            <a:endParaRPr lang="en-GB"/>
          </a:p>
        </p:txBody>
      </p:sp>
    </p:spTree>
    <p:extLst>
      <p:ext uri="{BB962C8B-B14F-4D97-AF65-F5344CB8AC3E}">
        <p14:creationId xmlns:p14="http://schemas.microsoft.com/office/powerpoint/2010/main" val="112797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The site is a slate quarry that operated from the mid-19th century until 1951. Picture at left shows a view into the huge hole that still exists at one end of the site.</a:t>
            </a:r>
          </a:p>
          <a:p>
            <a:pPr>
              <a:spcBef>
                <a:spcPct val="50000"/>
              </a:spcBef>
            </a:pPr>
            <a:r>
              <a:rPr lang="en-GB" sz="1200" dirty="0" smtClean="0">
                <a:solidFill>
                  <a:srgbClr val="000000"/>
                </a:solidFill>
              </a:rPr>
              <a:t>The waste material from quarrying was dumped to create an artificial plateau extending into the main valley, of about 5 acres, 100 foot high at its edge. Most of our developments have been on this plateau.</a:t>
            </a:r>
          </a:p>
          <a:p>
            <a:pPr>
              <a:spcBef>
                <a:spcPct val="50000"/>
              </a:spcBef>
            </a:pPr>
            <a:r>
              <a:rPr lang="en-GB" sz="1200" dirty="0" smtClean="0">
                <a:solidFill>
                  <a:srgbClr val="000000"/>
                </a:solidFill>
              </a:rPr>
              <a:t>Between 1951 and the beginnings of CAT in 1974 there was extensive </a:t>
            </a:r>
            <a:r>
              <a:rPr lang="en-GB" sz="1200" dirty="0" err="1" smtClean="0">
                <a:solidFill>
                  <a:srgbClr val="000000"/>
                </a:solidFill>
              </a:rPr>
              <a:t>recolonisation</a:t>
            </a:r>
            <a:r>
              <a:rPr lang="en-GB" sz="1200" dirty="0" smtClean="0">
                <a:solidFill>
                  <a:srgbClr val="000000"/>
                </a:solidFill>
              </a:rPr>
              <a:t> by (mostly) wild plants. The rather distinctive succession process can be seen in the photo at right, with lichens, mosses and ferns creating a thin fertile layer in which tree seedlings can germinate and become established. Here you can see the </a:t>
            </a:r>
            <a:r>
              <a:rPr lang="en-GB" sz="1200" dirty="0" err="1" smtClean="0">
                <a:solidFill>
                  <a:srgbClr val="000000"/>
                </a:solidFill>
              </a:rPr>
              <a:t>the</a:t>
            </a:r>
            <a:r>
              <a:rPr lang="en-GB" sz="1200" dirty="0" smtClean="0">
                <a:solidFill>
                  <a:srgbClr val="000000"/>
                </a:solidFill>
              </a:rPr>
              <a:t> nitrogen-fixing </a:t>
            </a:r>
            <a:r>
              <a:rPr lang="en-GB" sz="1200" i="1" dirty="0" err="1" smtClean="0">
                <a:solidFill>
                  <a:srgbClr val="000000"/>
                </a:solidFill>
              </a:rPr>
              <a:t>Calluna</a:t>
            </a:r>
            <a:r>
              <a:rPr lang="en-GB" sz="1200" i="1" dirty="0" smtClean="0">
                <a:solidFill>
                  <a:srgbClr val="000000"/>
                </a:solidFill>
              </a:rPr>
              <a:t> vulgaris</a:t>
            </a:r>
            <a:r>
              <a:rPr lang="en-GB" sz="1200" dirty="0" smtClean="0">
                <a:solidFill>
                  <a:srgbClr val="000000"/>
                </a:solidFill>
              </a:rPr>
              <a:t>, the pioneer tree species </a:t>
            </a:r>
            <a:r>
              <a:rPr lang="en-GB" sz="1200" i="1" dirty="0" err="1" smtClean="0">
                <a:solidFill>
                  <a:srgbClr val="000000"/>
                </a:solidFill>
              </a:rPr>
              <a:t>Betula</a:t>
            </a:r>
            <a:r>
              <a:rPr lang="en-GB" sz="1200" i="1" dirty="0" smtClean="0">
                <a:solidFill>
                  <a:srgbClr val="000000"/>
                </a:solidFill>
              </a:rPr>
              <a:t> </a:t>
            </a:r>
            <a:r>
              <a:rPr lang="en-GB" sz="1200" i="1" dirty="0" err="1" smtClean="0">
                <a:solidFill>
                  <a:srgbClr val="000000"/>
                </a:solidFill>
              </a:rPr>
              <a:t>pubescens</a:t>
            </a:r>
            <a:r>
              <a:rPr lang="en-GB" sz="1200" i="1" dirty="0" smtClean="0">
                <a:solidFill>
                  <a:srgbClr val="000000"/>
                </a:solidFill>
              </a:rPr>
              <a:t>,  </a:t>
            </a:r>
            <a:r>
              <a:rPr lang="en-GB" sz="1200" dirty="0" smtClean="0">
                <a:solidFill>
                  <a:srgbClr val="000000"/>
                </a:solidFill>
              </a:rPr>
              <a:t>and at rear the raucous re-invader (native here 2m years ago before the ice-age cycle) </a:t>
            </a:r>
            <a:r>
              <a:rPr lang="en-GB" sz="1200" i="1" dirty="0" smtClean="0">
                <a:solidFill>
                  <a:srgbClr val="000000"/>
                </a:solidFill>
              </a:rPr>
              <a:t>Rhododendron </a:t>
            </a:r>
            <a:r>
              <a:rPr lang="en-GB" sz="1200" i="1" dirty="0" err="1" smtClean="0">
                <a:solidFill>
                  <a:srgbClr val="000000"/>
                </a:solidFill>
              </a:rPr>
              <a:t>ponticum</a:t>
            </a:r>
            <a:r>
              <a:rPr lang="en-GB" sz="1200" i="1" dirty="0" smtClean="0">
                <a:solidFill>
                  <a:srgbClr val="000000"/>
                </a:solidFill>
              </a:rPr>
              <a:t>.</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5</a:t>
            </a:fld>
            <a:endParaRPr lang="en-GB"/>
          </a:p>
        </p:txBody>
      </p:sp>
    </p:spTree>
    <p:extLst>
      <p:ext uri="{BB962C8B-B14F-4D97-AF65-F5344CB8AC3E}">
        <p14:creationId xmlns:p14="http://schemas.microsoft.com/office/powerpoint/2010/main" val="206248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Many of the original slate-working buildings had sound walls, and a few even had roofs. The one on the left was the shed where the small railway engines used to pull the slate wagons had been stored. It became the temporary kitchen, store-room, dining room, workshop, reception parlour, concert-hall and debating chamber. It was later rebuilt as the Restaurant and lecture-room, with dormitory accommodation above.</a:t>
            </a:r>
          </a:p>
          <a:p>
            <a:pPr>
              <a:spcBef>
                <a:spcPct val="50000"/>
              </a:spcBef>
            </a:pPr>
            <a:r>
              <a:rPr lang="en-GB" sz="1200" dirty="0" smtClean="0">
                <a:solidFill>
                  <a:srgbClr val="000000"/>
                </a:solidFill>
              </a:rPr>
              <a:t>At right are the remains of the slate cutting sheds. The sound roof trusses were retained and the building became the main office and exhibition space.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6</a:t>
            </a:fld>
            <a:endParaRPr lang="en-GB"/>
          </a:p>
        </p:txBody>
      </p:sp>
    </p:spTree>
    <p:extLst>
      <p:ext uri="{BB962C8B-B14F-4D97-AF65-F5344CB8AC3E}">
        <p14:creationId xmlns:p14="http://schemas.microsoft.com/office/powerpoint/2010/main" val="32534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In February 1974 there were no buildings remotely fit to live in. There were old cottages, but they all had roofs like that shown on the left. Most staff opted for static caravans, but a few covered the old roofs with tarpaulins and camped in the </a:t>
            </a:r>
            <a:r>
              <a:rPr lang="en-GB" sz="1200" dirty="0" err="1" smtClean="0">
                <a:solidFill>
                  <a:srgbClr val="000000"/>
                </a:solidFill>
              </a:rPr>
              <a:t>the</a:t>
            </a:r>
            <a:r>
              <a:rPr lang="en-GB" sz="1200" dirty="0" smtClean="0">
                <a:solidFill>
                  <a:srgbClr val="000000"/>
                </a:solidFill>
              </a:rPr>
              <a:t> buildings until repairs were complete.</a:t>
            </a:r>
          </a:p>
          <a:p>
            <a:pPr>
              <a:spcBef>
                <a:spcPct val="50000"/>
              </a:spcBef>
            </a:pPr>
            <a:r>
              <a:rPr lang="en-GB" sz="1200" dirty="0" smtClean="0">
                <a:solidFill>
                  <a:srgbClr val="000000"/>
                </a:solidFill>
              </a:rPr>
              <a:t>The weather was (and is) usually awful.</a:t>
            </a:r>
          </a:p>
          <a:p>
            <a:pPr>
              <a:spcBef>
                <a:spcPct val="50000"/>
              </a:spcBef>
            </a:pPr>
            <a:r>
              <a:rPr lang="en-GB" sz="1200" dirty="0" smtClean="0">
                <a:solidFill>
                  <a:srgbClr val="000000"/>
                </a:solidFill>
              </a:rPr>
              <a:t>There was very little money.</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7</a:t>
            </a:fld>
            <a:endParaRPr lang="en-GB"/>
          </a:p>
        </p:txBody>
      </p:sp>
    </p:spTree>
    <p:extLst>
      <p:ext uri="{BB962C8B-B14F-4D97-AF65-F5344CB8AC3E}">
        <p14:creationId xmlns:p14="http://schemas.microsoft.com/office/powerpoint/2010/main" val="252096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Milking a Jersey cow  was one of the principal touchstones for having made it to Utopia. Perhaps it still is.</a:t>
            </a:r>
          </a:p>
          <a:p>
            <a:pPr>
              <a:spcBef>
                <a:spcPct val="50000"/>
              </a:spcBef>
            </a:pPr>
            <a:r>
              <a:rPr lang="en-GB" sz="1200" dirty="0" smtClean="0">
                <a:solidFill>
                  <a:srgbClr val="000000"/>
                </a:solidFill>
              </a:rPr>
              <a:t>The person at right surrounded by children is Roger MacLennan, who still works the gardens a whole generation later. Roger and his wife Christine brought up four kids on the site.  Daughter Laura in his lap is now  a  theatre professional and has been responsible for setting up the summer children’s </a:t>
            </a:r>
            <a:r>
              <a:rPr lang="en-GB" sz="1200" dirty="0" err="1" smtClean="0">
                <a:solidFill>
                  <a:srgbClr val="000000"/>
                </a:solidFill>
              </a:rPr>
              <a:t>thaatre</a:t>
            </a:r>
            <a:r>
              <a:rPr lang="en-GB" sz="1200" dirty="0" smtClean="0">
                <a:solidFill>
                  <a:srgbClr val="000000"/>
                </a:solidFill>
              </a:rPr>
              <a:t> programmes. She reappears as a grown-up later in this slide show.   </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9</a:t>
            </a:fld>
            <a:endParaRPr lang="en-GB"/>
          </a:p>
        </p:txBody>
      </p:sp>
    </p:spTree>
    <p:extLst>
      <p:ext uri="{BB962C8B-B14F-4D97-AF65-F5344CB8AC3E}">
        <p14:creationId xmlns:p14="http://schemas.microsoft.com/office/powerpoint/2010/main" val="83495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The seventies was period when anything seemed possible. From bottom left, clockwise:</a:t>
            </a:r>
          </a:p>
          <a:p>
            <a:pPr>
              <a:spcBef>
                <a:spcPct val="50000"/>
              </a:spcBef>
            </a:pPr>
            <a:r>
              <a:rPr lang="en-GB" sz="1200" dirty="0" smtClean="0">
                <a:solidFill>
                  <a:srgbClr val="000000"/>
                </a:solidFill>
              </a:rPr>
              <a:t>Roger White established the forge, a metalworking workshop and foundry. Although now with an independent business in Scotland, he still returns every year to re-commission the Cliff Railway and run the very popular blacksmithing courses.</a:t>
            </a:r>
          </a:p>
          <a:p>
            <a:pPr>
              <a:spcBef>
                <a:spcPct val="50000"/>
              </a:spcBef>
            </a:pPr>
            <a:r>
              <a:rPr lang="en-GB" sz="1200" dirty="0" smtClean="0">
                <a:solidFill>
                  <a:srgbClr val="000000"/>
                </a:solidFill>
              </a:rPr>
              <a:t>Putting the liner into a 100 cubic metre insulated tank to provide </a:t>
            </a:r>
            <a:r>
              <a:rPr lang="en-GB" sz="1200" dirty="0" err="1" smtClean="0">
                <a:solidFill>
                  <a:srgbClr val="000000"/>
                </a:solidFill>
              </a:rPr>
              <a:t>interseasonal</a:t>
            </a:r>
            <a:r>
              <a:rPr lang="en-GB" sz="1200" dirty="0" smtClean="0">
                <a:solidFill>
                  <a:srgbClr val="000000"/>
                </a:solidFill>
              </a:rPr>
              <a:t> solar heat storage. A very ambitious project for 1977.</a:t>
            </a:r>
          </a:p>
          <a:p>
            <a:pPr>
              <a:spcBef>
                <a:spcPct val="50000"/>
              </a:spcBef>
            </a:pPr>
            <a:r>
              <a:rPr lang="en-GB" sz="1200" dirty="0" smtClean="0">
                <a:solidFill>
                  <a:srgbClr val="000000"/>
                </a:solidFill>
              </a:rPr>
              <a:t>‘Cretan’ style wind generator using cloth sails and car parts for the dynamo and yawing mechanism. The striking shapes became an important icon for the young organisation. The Cretan nicely sums up the funky low-tech approach favoured in those days.</a:t>
            </a:r>
          </a:p>
          <a:p>
            <a:pPr>
              <a:spcBef>
                <a:spcPct val="50000"/>
              </a:spcBef>
            </a:pPr>
            <a:r>
              <a:rPr lang="en-GB" sz="1200" dirty="0" smtClean="0">
                <a:solidFill>
                  <a:srgbClr val="000000"/>
                </a:solidFill>
              </a:rPr>
              <a:t>The alternator for the first hydro-system being installed on a cold and frosty morning. This is 1977 I think</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10</a:t>
            </a:fld>
            <a:endParaRPr lang="en-GB"/>
          </a:p>
        </p:txBody>
      </p:sp>
    </p:spTree>
    <p:extLst>
      <p:ext uri="{BB962C8B-B14F-4D97-AF65-F5344CB8AC3E}">
        <p14:creationId xmlns:p14="http://schemas.microsoft.com/office/powerpoint/2010/main" val="408769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200" dirty="0" smtClean="0">
                <a:solidFill>
                  <a:srgbClr val="000000"/>
                </a:solidFill>
              </a:rPr>
              <a:t>It went on into the eighties. Clockwise from left:</a:t>
            </a:r>
          </a:p>
          <a:p>
            <a:pPr>
              <a:spcBef>
                <a:spcPct val="50000"/>
              </a:spcBef>
            </a:pPr>
            <a:r>
              <a:rPr lang="en-GB" sz="1200" dirty="0" smtClean="0">
                <a:solidFill>
                  <a:srgbClr val="000000"/>
                </a:solidFill>
              </a:rPr>
              <a:t>The </a:t>
            </a:r>
            <a:r>
              <a:rPr lang="en-GB" sz="1200" dirty="0" err="1" smtClean="0">
                <a:solidFill>
                  <a:srgbClr val="000000"/>
                </a:solidFill>
              </a:rPr>
              <a:t>pelton</a:t>
            </a:r>
            <a:r>
              <a:rPr lang="en-GB" sz="1200" dirty="0" smtClean="0">
                <a:solidFill>
                  <a:srgbClr val="000000"/>
                </a:solidFill>
              </a:rPr>
              <a:t> turbine that was being installed in the last slide can be seen at the back, in a glass-walled shed. It generated about 1.5kW and was the backbone of the on-site electricity system for many years. Meanwhile the original water-wheel pit built in the 19th century had been cleaned out and by way of demonstration a model overshot wheel was built out of wood. This was never intended to generate any useful power, but its size and rustic charm persuaded most visitors that it was highly effective.</a:t>
            </a:r>
          </a:p>
          <a:p>
            <a:pPr>
              <a:spcBef>
                <a:spcPct val="50000"/>
              </a:spcBef>
            </a:pPr>
            <a:r>
              <a:rPr lang="en-GB" sz="1200" dirty="0" smtClean="0">
                <a:solidFill>
                  <a:srgbClr val="000000"/>
                </a:solidFill>
              </a:rPr>
              <a:t>The vertical axis ‘</a:t>
            </a:r>
            <a:r>
              <a:rPr lang="en-GB" sz="1200" dirty="0" err="1" smtClean="0">
                <a:solidFill>
                  <a:srgbClr val="000000"/>
                </a:solidFill>
              </a:rPr>
              <a:t>Savonius</a:t>
            </a:r>
            <a:r>
              <a:rPr lang="en-GB" sz="1200" dirty="0" smtClean="0">
                <a:solidFill>
                  <a:srgbClr val="000000"/>
                </a:solidFill>
              </a:rPr>
              <a:t> Rotor’ made of a split oil drum was another icon of the seventies, </a:t>
            </a:r>
            <a:r>
              <a:rPr lang="en-GB" sz="1200" i="1" dirty="0" smtClean="0">
                <a:solidFill>
                  <a:srgbClr val="000000"/>
                </a:solidFill>
              </a:rPr>
              <a:t>de </a:t>
            </a:r>
            <a:r>
              <a:rPr lang="en-GB" sz="1200" i="1" dirty="0" err="1" smtClean="0">
                <a:solidFill>
                  <a:srgbClr val="000000"/>
                </a:solidFill>
              </a:rPr>
              <a:t>rgueur</a:t>
            </a:r>
            <a:r>
              <a:rPr lang="en-GB" sz="1200" dirty="0" smtClean="0">
                <a:solidFill>
                  <a:srgbClr val="000000"/>
                </a:solidFill>
              </a:rPr>
              <a:t> for any self-respecting alternative community. Like the water wheel, it never did anything useful.</a:t>
            </a:r>
          </a:p>
          <a:p>
            <a:pPr>
              <a:spcBef>
                <a:spcPct val="50000"/>
              </a:spcBef>
            </a:pPr>
            <a:r>
              <a:rPr lang="en-GB" sz="1200" dirty="0" smtClean="0">
                <a:solidFill>
                  <a:srgbClr val="000000"/>
                </a:solidFill>
              </a:rPr>
              <a:t>A retort designed to generate gas from wood-chips, with the air-cooled engine and generator for turning wood-gas into electricity. Great idea but of low efficiency and a lot of hard work on this scale, so soon abandoned by busy engineers.</a:t>
            </a:r>
          </a:p>
          <a:p>
            <a:pPr>
              <a:spcBef>
                <a:spcPct val="50000"/>
              </a:spcBef>
            </a:pPr>
            <a:r>
              <a:rPr lang="en-GB" sz="1200" dirty="0" smtClean="0">
                <a:solidFill>
                  <a:srgbClr val="000000"/>
                </a:solidFill>
              </a:rPr>
              <a:t>Array of sun-tracking, concentrating mirrors, with heat-resistant glass tubes at the focus. Water was fed along the tubes to generate steam which was run to small steam- engine running a dynamo. Needing direct sunlight, it rarely performed in the cloudy climate of mid-Wales, and when it did was calculated to operate at an efficiency of about 0.5%. Still, it looked terrific.</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11</a:t>
            </a:fld>
            <a:endParaRPr lang="en-GB"/>
          </a:p>
        </p:txBody>
      </p:sp>
    </p:spTree>
    <p:extLst>
      <p:ext uri="{BB962C8B-B14F-4D97-AF65-F5344CB8AC3E}">
        <p14:creationId xmlns:p14="http://schemas.microsoft.com/office/powerpoint/2010/main" val="78533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00000"/>
                </a:solidFill>
              </a:rPr>
              <a:t>The engine-shed building was rebuilt and housed the restaurant (bottom left) and the bookshop (centre). These were both operational by 1980. In 1985 an adventure playground was constructed from on-site timber and ropes found on the seashore. These three items, plus car-park and toilets, are the cornerstone of any successful tourist attraction</a:t>
            </a:r>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13</a:t>
            </a:fld>
            <a:endParaRPr lang="en-GB"/>
          </a:p>
        </p:txBody>
      </p:sp>
    </p:spTree>
    <p:extLst>
      <p:ext uri="{BB962C8B-B14F-4D97-AF65-F5344CB8AC3E}">
        <p14:creationId xmlns:p14="http://schemas.microsoft.com/office/powerpoint/2010/main" val="164068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0000"/>
                </a:solidFill>
              </a:rPr>
              <a:t>We started running courses for the general public in the late seventies. At left you see Roger White teaching the elements of metal-bashing. By 1982 we had two full-time education officers and started programmes for visiting schools.</a:t>
            </a:r>
          </a:p>
          <a:p>
            <a:endParaRPr lang="en-GB" dirty="0"/>
          </a:p>
        </p:txBody>
      </p:sp>
      <p:sp>
        <p:nvSpPr>
          <p:cNvPr id="4" name="Slide Number Placeholder 3"/>
          <p:cNvSpPr>
            <a:spLocks noGrp="1"/>
          </p:cNvSpPr>
          <p:nvPr>
            <p:ph type="sldNum" sz="quarter" idx="10"/>
          </p:nvPr>
        </p:nvSpPr>
        <p:spPr/>
        <p:txBody>
          <a:bodyPr/>
          <a:lstStyle/>
          <a:p>
            <a:fld id="{D56FA35D-70E8-4C8A-A162-C6ADE686E2E9}" type="slidenum">
              <a:rPr lang="en-GB" smtClean="0"/>
              <a:t>14</a:t>
            </a:fld>
            <a:endParaRPr lang="en-GB"/>
          </a:p>
        </p:txBody>
      </p:sp>
    </p:spTree>
    <p:extLst>
      <p:ext uri="{BB962C8B-B14F-4D97-AF65-F5344CB8AC3E}">
        <p14:creationId xmlns:p14="http://schemas.microsoft.com/office/powerpoint/2010/main" val="427769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E66BE-9D75-41B5-A0CB-12A09A48823A}" type="slidenum">
              <a:rPr lang="en-US"/>
              <a:pPr>
                <a:defRPr/>
              </a:pPr>
              <a:t>‹#›</a:t>
            </a:fld>
            <a:endParaRPr lang="en-US"/>
          </a:p>
        </p:txBody>
      </p:sp>
    </p:spTree>
    <p:extLst>
      <p:ext uri="{BB962C8B-B14F-4D97-AF65-F5344CB8AC3E}">
        <p14:creationId xmlns:p14="http://schemas.microsoft.com/office/powerpoint/2010/main" val="315979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0DB3A-1CAB-4407-BF0B-72E3B75A74CA}" type="slidenum">
              <a:rPr lang="en-US"/>
              <a:pPr>
                <a:defRPr/>
              </a:pPr>
              <a:t>‹#›</a:t>
            </a:fld>
            <a:endParaRPr lang="en-US"/>
          </a:p>
        </p:txBody>
      </p:sp>
    </p:spTree>
    <p:extLst>
      <p:ext uri="{BB962C8B-B14F-4D97-AF65-F5344CB8AC3E}">
        <p14:creationId xmlns:p14="http://schemas.microsoft.com/office/powerpoint/2010/main" val="283387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D88A2-1E65-4CD8-99DE-6C9D2D83B3E5}" type="slidenum">
              <a:rPr lang="en-US"/>
              <a:pPr>
                <a:defRPr/>
              </a:pPr>
              <a:t>‹#›</a:t>
            </a:fld>
            <a:endParaRPr lang="en-US"/>
          </a:p>
        </p:txBody>
      </p:sp>
    </p:spTree>
    <p:extLst>
      <p:ext uri="{BB962C8B-B14F-4D97-AF65-F5344CB8AC3E}">
        <p14:creationId xmlns:p14="http://schemas.microsoft.com/office/powerpoint/2010/main" val="194442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03DF17-8130-444C-A466-935B2F2E0C17}" type="slidenum">
              <a:rPr lang="en-US"/>
              <a:pPr>
                <a:defRPr/>
              </a:pPr>
              <a:t>‹#›</a:t>
            </a:fld>
            <a:endParaRPr lang="en-US"/>
          </a:p>
        </p:txBody>
      </p:sp>
    </p:spTree>
    <p:extLst>
      <p:ext uri="{BB962C8B-B14F-4D97-AF65-F5344CB8AC3E}">
        <p14:creationId xmlns:p14="http://schemas.microsoft.com/office/powerpoint/2010/main" val="346008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E0882-FA53-424E-9CE3-B486FD1ED344}" type="slidenum">
              <a:rPr lang="en-US"/>
              <a:pPr>
                <a:defRPr/>
              </a:pPr>
              <a:t>‹#›</a:t>
            </a:fld>
            <a:endParaRPr lang="en-US"/>
          </a:p>
        </p:txBody>
      </p:sp>
    </p:spTree>
    <p:extLst>
      <p:ext uri="{BB962C8B-B14F-4D97-AF65-F5344CB8AC3E}">
        <p14:creationId xmlns:p14="http://schemas.microsoft.com/office/powerpoint/2010/main" val="105106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B08E7-69F1-49A9-ACE7-52792E180A68}" type="slidenum">
              <a:rPr lang="en-US"/>
              <a:pPr>
                <a:defRPr/>
              </a:pPr>
              <a:t>‹#›</a:t>
            </a:fld>
            <a:endParaRPr lang="en-US"/>
          </a:p>
        </p:txBody>
      </p:sp>
    </p:spTree>
    <p:extLst>
      <p:ext uri="{BB962C8B-B14F-4D97-AF65-F5344CB8AC3E}">
        <p14:creationId xmlns:p14="http://schemas.microsoft.com/office/powerpoint/2010/main" val="142464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C43D7C-831D-4573-871F-A427CB5684F4}" type="slidenum">
              <a:rPr lang="en-US"/>
              <a:pPr>
                <a:defRPr/>
              </a:pPr>
              <a:t>‹#›</a:t>
            </a:fld>
            <a:endParaRPr lang="en-US"/>
          </a:p>
        </p:txBody>
      </p:sp>
    </p:spTree>
    <p:extLst>
      <p:ext uri="{BB962C8B-B14F-4D97-AF65-F5344CB8AC3E}">
        <p14:creationId xmlns:p14="http://schemas.microsoft.com/office/powerpoint/2010/main" val="39867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CE1995-4A0B-4954-B035-CA29683B67BF}" type="slidenum">
              <a:rPr lang="en-US"/>
              <a:pPr>
                <a:defRPr/>
              </a:pPr>
              <a:t>‹#›</a:t>
            </a:fld>
            <a:endParaRPr lang="en-US"/>
          </a:p>
        </p:txBody>
      </p:sp>
    </p:spTree>
    <p:extLst>
      <p:ext uri="{BB962C8B-B14F-4D97-AF65-F5344CB8AC3E}">
        <p14:creationId xmlns:p14="http://schemas.microsoft.com/office/powerpoint/2010/main" val="320395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DBA2BB-C2B5-43D8-A00D-6C701F38CB9C}" type="slidenum">
              <a:rPr lang="en-US"/>
              <a:pPr>
                <a:defRPr/>
              </a:pPr>
              <a:t>‹#›</a:t>
            </a:fld>
            <a:endParaRPr lang="en-US"/>
          </a:p>
        </p:txBody>
      </p:sp>
    </p:spTree>
    <p:extLst>
      <p:ext uri="{BB962C8B-B14F-4D97-AF65-F5344CB8AC3E}">
        <p14:creationId xmlns:p14="http://schemas.microsoft.com/office/powerpoint/2010/main" val="288583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686250-EF90-4AC3-9A43-B57D9192F3A4}" type="slidenum">
              <a:rPr lang="en-US"/>
              <a:pPr>
                <a:defRPr/>
              </a:pPr>
              <a:t>‹#›</a:t>
            </a:fld>
            <a:endParaRPr lang="en-US"/>
          </a:p>
        </p:txBody>
      </p:sp>
    </p:spTree>
    <p:extLst>
      <p:ext uri="{BB962C8B-B14F-4D97-AF65-F5344CB8AC3E}">
        <p14:creationId xmlns:p14="http://schemas.microsoft.com/office/powerpoint/2010/main" val="1097286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F6A96E-8ED1-487E-88B2-108E845BDD57}" type="slidenum">
              <a:rPr lang="en-US"/>
              <a:pPr>
                <a:defRPr/>
              </a:pPr>
              <a:t>‹#›</a:t>
            </a:fld>
            <a:endParaRPr lang="en-US"/>
          </a:p>
        </p:txBody>
      </p:sp>
    </p:spTree>
    <p:extLst>
      <p:ext uri="{BB962C8B-B14F-4D97-AF65-F5344CB8AC3E}">
        <p14:creationId xmlns:p14="http://schemas.microsoft.com/office/powerpoint/2010/main" val="44344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defRPr>
            </a:lvl1pPr>
          </a:lstStyle>
          <a:p>
            <a:pPr>
              <a:defRPr/>
            </a:pPr>
            <a:fld id="{1FA4E8F6-5D70-40D6-82B9-03FF3ED174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533400"/>
            <a:ext cx="7772400" cy="1143000"/>
          </a:xfrm>
        </p:spPr>
        <p:txBody>
          <a:bodyPr/>
          <a:lstStyle/>
          <a:p>
            <a:r>
              <a:rPr lang="en-GB" smtClean="0">
                <a:solidFill>
                  <a:schemeClr val="bg1"/>
                </a:solidFill>
                <a:latin typeface="Arial" pitchFamily="34" charset="0"/>
              </a:rPr>
              <a:t>The Centre for </a:t>
            </a:r>
            <a:br>
              <a:rPr lang="en-GB" smtClean="0">
                <a:solidFill>
                  <a:schemeClr val="bg1"/>
                </a:solidFill>
                <a:latin typeface="Arial" pitchFamily="34" charset="0"/>
              </a:rPr>
            </a:br>
            <a:r>
              <a:rPr lang="en-GB" smtClean="0">
                <a:solidFill>
                  <a:schemeClr val="bg1"/>
                </a:solidFill>
                <a:latin typeface="Arial" pitchFamily="34" charset="0"/>
              </a:rPr>
              <a:t>Alternative Technology</a:t>
            </a:r>
            <a:endParaRPr lang="en-GB" smtClean="0">
              <a:latin typeface="Arial" pitchFamily="34" charset="0"/>
            </a:endParaRPr>
          </a:p>
        </p:txBody>
      </p:sp>
      <p:pic>
        <p:nvPicPr>
          <p:cNvPr id="2051" name="Picture 5" descr="C:\My Photos\CAT site\Pics for Peter H\Log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905000"/>
            <a:ext cx="4627563" cy="4648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FOR OTHERS, A PERIOD OF HEROIC TECHNOLOGY...</a:t>
            </a:r>
          </a:p>
        </p:txBody>
      </p:sp>
      <p:pic>
        <p:nvPicPr>
          <p:cNvPr id="11267" name="Picture 3" descr="C:\My Photos\CAT site\Roger Forg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4329113"/>
            <a:ext cx="40259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My Photos\CAT site\History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400" y="3570288"/>
            <a:ext cx="5287963"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My Photos\CAT site\History 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7526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C:\My Photos\CAT site\History 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03738" y="1739900"/>
            <a:ext cx="477202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...LOTS OF IT</a:t>
            </a:r>
          </a:p>
        </p:txBody>
      </p:sp>
      <p:pic>
        <p:nvPicPr>
          <p:cNvPr id="12291" name="Picture 3" descr="C:\My Photos\CAT site\History 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144838"/>
            <a:ext cx="617696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My Photos\CAT site\Water wheel &amp; Turbine 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50" y="1441450"/>
            <a:ext cx="3155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My Photos\CAT site\Woodgas generato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1454150"/>
            <a:ext cx="396875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C:\My Photos\CAT site\Savonius roto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0" y="1447800"/>
            <a:ext cx="2133600" cy="1830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BUT THERE WERE ALSO GARDENS AND ANIMALS</a:t>
            </a:r>
          </a:p>
        </p:txBody>
      </p:sp>
      <p:pic>
        <p:nvPicPr>
          <p:cNvPr id="13315" name="Picture 3" descr="C:\My Photos\CAT site\pi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400" y="1600200"/>
            <a:ext cx="37465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C:\My Photos\CAT site\Urban Garde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00200"/>
            <a:ext cx="55435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C:\My Photos\CAT site\Bottom fiel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00" y="3675063"/>
            <a:ext cx="53324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2057400" y="59436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a:t>…and organic vegetables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C:\My Photos\CAT site\Pics for Peter H\restauran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48063"/>
            <a:ext cx="5410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AND FACILITIES FOR VISITORS</a:t>
            </a:r>
          </a:p>
        </p:txBody>
      </p:sp>
      <p:pic>
        <p:nvPicPr>
          <p:cNvPr id="14340" name="Picture 5" descr="C:\My Photos\CAT site\Adventure playgroun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87975" y="1938338"/>
            <a:ext cx="3836988"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C:\My Photos\CAT site\Old booksho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0" y="2133600"/>
            <a:ext cx="3657600" cy="2241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AND COURSES FOR SCHOOLS AND THE PUBLIC</a:t>
            </a:r>
          </a:p>
        </p:txBody>
      </p:sp>
      <p:pic>
        <p:nvPicPr>
          <p:cNvPr id="15363" name="Picture 3" descr="C:\My Photos\CAT site\Joan and kid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0" y="3354388"/>
            <a:ext cx="5029200" cy="35036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descr="C:\My Photos\CAT site\A cours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88" y="2052638"/>
            <a:ext cx="4724400" cy="3484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My Photos\CAT site\Village of the Futur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11450"/>
            <a:ext cx="9291638"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BY THE EARLY 80s IT WAS LIKE A LITTLE VILLAGE</a:t>
            </a:r>
          </a:p>
        </p:txBody>
      </p:sp>
      <p:pic>
        <p:nvPicPr>
          <p:cNvPr id="16388" name="Picture 4" descr="C:\My Photos\CAT site\1980 view of sit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1981200"/>
            <a:ext cx="4419600" cy="2447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solidFill>
                  <a:schemeClr val="tx1"/>
                </a:solidFill>
              </a:rPr>
              <a:t>DURING THE 80s THERE WAS A BIG CHANGE</a:t>
            </a:r>
            <a:endParaRPr lang="en-GB" sz="4400"/>
          </a:p>
        </p:txBody>
      </p:sp>
      <p:sp>
        <p:nvSpPr>
          <p:cNvPr id="17411" name="Text Box 3"/>
          <p:cNvSpPr txBox="1">
            <a:spLocks noChangeArrowheads="1"/>
          </p:cNvSpPr>
          <p:nvPr/>
        </p:nvSpPr>
        <p:spPr bwMode="auto">
          <a:xfrm>
            <a:off x="990600" y="1981200"/>
            <a:ext cx="7772400" cy="380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nSpc>
                <a:spcPct val="80000"/>
              </a:lnSpc>
              <a:spcBef>
                <a:spcPct val="75000"/>
              </a:spcBef>
              <a:buSzPct val="155000"/>
              <a:buFontTx/>
              <a:buChar char="•"/>
            </a:pPr>
            <a:r>
              <a:rPr lang="en-GB">
                <a:solidFill>
                  <a:schemeClr val="tx1"/>
                </a:solidFill>
              </a:rPr>
              <a:t> An ambitious development programme was initiated</a:t>
            </a:r>
          </a:p>
          <a:p>
            <a:pPr>
              <a:lnSpc>
                <a:spcPct val="80000"/>
              </a:lnSpc>
              <a:spcBef>
                <a:spcPct val="75000"/>
              </a:spcBef>
              <a:buSzPct val="155000"/>
              <a:buFontTx/>
              <a:buChar char="•"/>
            </a:pPr>
            <a:r>
              <a:rPr lang="en-GB">
                <a:solidFill>
                  <a:schemeClr val="tx1"/>
                </a:solidFill>
              </a:rPr>
              <a:t> Money was raised by issuing shares</a:t>
            </a:r>
          </a:p>
          <a:p>
            <a:pPr>
              <a:lnSpc>
                <a:spcPct val="80000"/>
              </a:lnSpc>
              <a:spcBef>
                <a:spcPct val="75000"/>
              </a:spcBef>
              <a:buSzPct val="155000"/>
              <a:buFontTx/>
              <a:buChar char="•"/>
            </a:pPr>
            <a:r>
              <a:rPr lang="en-GB">
                <a:solidFill>
                  <a:schemeClr val="tx1"/>
                </a:solidFill>
              </a:rPr>
              <a:t> CAT became more of a working community than an eco-village</a:t>
            </a:r>
          </a:p>
          <a:p>
            <a:pPr>
              <a:lnSpc>
                <a:spcPct val="80000"/>
              </a:lnSpc>
              <a:spcBef>
                <a:spcPct val="75000"/>
              </a:spcBef>
              <a:buSzPct val="155000"/>
              <a:buFontTx/>
              <a:buChar char="•"/>
            </a:pPr>
            <a:r>
              <a:rPr lang="en-GB">
                <a:solidFill>
                  <a:schemeClr val="tx1"/>
                </a:solidFill>
              </a:rPr>
              <a:t> There was more emphasis on education at all levels</a:t>
            </a:r>
          </a:p>
          <a:p>
            <a:pPr>
              <a:lnSpc>
                <a:spcPct val="80000"/>
              </a:lnSpc>
              <a:spcBef>
                <a:spcPct val="75000"/>
              </a:spcBef>
              <a:buSzPct val="155000"/>
              <a:buFontTx/>
              <a:buChar char="•"/>
            </a:pPr>
            <a:r>
              <a:rPr lang="en-GB">
                <a:solidFill>
                  <a:schemeClr val="tx1"/>
                </a:solidFill>
              </a:rPr>
              <a:t> It became more professional</a:t>
            </a:r>
          </a:p>
          <a:p>
            <a:pPr>
              <a:lnSpc>
                <a:spcPct val="80000"/>
              </a:lnSpc>
              <a:spcBef>
                <a:spcPct val="75000"/>
              </a:spcBef>
              <a:buSzPct val="155000"/>
              <a:buFontTx/>
              <a:buChar char="•"/>
            </a:pPr>
            <a:r>
              <a:rPr lang="en-GB">
                <a:solidFill>
                  <a:schemeClr val="tx1"/>
                </a:solidFill>
              </a:rPr>
              <a:t> But it remained a friendly and democratic place to work and to visit</a:t>
            </a:r>
            <a:endParaRPr lang="en-GB"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a:t>THE CHANGES WERE SYMBOLISED BY THE SPECTACULAR WATER-BALANCED CLIF RAILWAY</a:t>
            </a:r>
            <a:endParaRPr lang="en-GB" sz="4400"/>
          </a:p>
        </p:txBody>
      </p:sp>
      <p:pic>
        <p:nvPicPr>
          <p:cNvPr id="18435" name="Picture 3" descr="C:\My Photos\CAT site\Cliff Railwa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7613" y="1916113"/>
            <a:ext cx="81153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C:\My Photos\CAT site\Railwayconstructio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905000"/>
            <a:ext cx="4249738"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C:\My Photos\CAT site\Station complex 9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98963"/>
            <a:ext cx="42545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solidFill>
                  <a:schemeClr val="tx1"/>
                </a:solidFill>
              </a:rPr>
              <a:t>LEGAL STRUCTURE</a:t>
            </a:r>
            <a:endParaRPr lang="en-GB" sz="4400">
              <a:solidFill>
                <a:schemeClr val="tx1"/>
              </a:solidFill>
              <a:latin typeface="Times New Roman" pitchFamily="18" charset="0"/>
            </a:endParaRPr>
          </a:p>
        </p:txBody>
      </p:sp>
      <p:sp>
        <p:nvSpPr>
          <p:cNvPr id="19459" name="Text Box 3"/>
          <p:cNvSpPr txBox="1">
            <a:spLocks noChangeArrowheads="1"/>
          </p:cNvSpPr>
          <p:nvPr/>
        </p:nvSpPr>
        <p:spPr bwMode="auto">
          <a:xfrm>
            <a:off x="2743200" y="1752600"/>
            <a:ext cx="3048000" cy="46355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a:solidFill>
                  <a:schemeClr val="tx1"/>
                </a:solidFill>
                <a:latin typeface="Times New Roman" pitchFamily="18" charset="0"/>
              </a:rPr>
              <a:t>PERMANENT STAFF</a:t>
            </a:r>
          </a:p>
        </p:txBody>
      </p:sp>
      <p:sp>
        <p:nvSpPr>
          <p:cNvPr id="19460" name="Text Box 4"/>
          <p:cNvSpPr txBox="1">
            <a:spLocks noChangeArrowheads="1"/>
          </p:cNvSpPr>
          <p:nvPr/>
        </p:nvSpPr>
        <p:spPr bwMode="auto">
          <a:xfrm>
            <a:off x="2057400" y="2971800"/>
            <a:ext cx="13716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b="1">
                <a:solidFill>
                  <a:schemeClr val="tx1"/>
                </a:solidFill>
                <a:latin typeface="Times New Roman" pitchFamily="18" charset="0"/>
              </a:rPr>
              <a:t>CAT plc</a:t>
            </a:r>
            <a:endParaRPr lang="en-GB">
              <a:solidFill>
                <a:schemeClr val="tx1"/>
              </a:solidFill>
              <a:latin typeface="Times New Roman" pitchFamily="18" charset="0"/>
            </a:endParaRPr>
          </a:p>
        </p:txBody>
      </p:sp>
      <p:sp>
        <p:nvSpPr>
          <p:cNvPr id="19461" name="Text Box 5"/>
          <p:cNvSpPr txBox="1">
            <a:spLocks noChangeArrowheads="1"/>
          </p:cNvSpPr>
          <p:nvPr/>
        </p:nvSpPr>
        <p:spPr bwMode="auto">
          <a:xfrm>
            <a:off x="5410200" y="2971800"/>
            <a:ext cx="26670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b="1">
                <a:solidFill>
                  <a:schemeClr val="tx1"/>
                </a:solidFill>
                <a:latin typeface="Times New Roman" pitchFamily="18" charset="0"/>
              </a:rPr>
              <a:t>CAT Charity Ltd</a:t>
            </a:r>
            <a:endParaRPr lang="en-GB">
              <a:solidFill>
                <a:schemeClr val="tx1"/>
              </a:solidFill>
              <a:latin typeface="Times New Roman" pitchFamily="18" charset="0"/>
            </a:endParaRPr>
          </a:p>
        </p:txBody>
      </p:sp>
      <p:sp>
        <p:nvSpPr>
          <p:cNvPr id="19462" name="Text Box 6"/>
          <p:cNvSpPr txBox="1">
            <a:spLocks noChangeArrowheads="1"/>
          </p:cNvSpPr>
          <p:nvPr/>
        </p:nvSpPr>
        <p:spPr bwMode="auto">
          <a:xfrm>
            <a:off x="1219200" y="2362200"/>
            <a:ext cx="1600200" cy="40322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2000">
                <a:solidFill>
                  <a:schemeClr val="tx1"/>
                </a:solidFill>
                <a:latin typeface="Times New Roman" pitchFamily="18" charset="0"/>
              </a:rPr>
              <a:t>Shareholders</a:t>
            </a:r>
          </a:p>
        </p:txBody>
      </p:sp>
      <p:sp>
        <p:nvSpPr>
          <p:cNvPr id="19463" name="Text Box 7"/>
          <p:cNvSpPr txBox="1">
            <a:spLocks noChangeArrowheads="1"/>
          </p:cNvSpPr>
          <p:nvPr/>
        </p:nvSpPr>
        <p:spPr bwMode="auto">
          <a:xfrm>
            <a:off x="6172200" y="2286000"/>
            <a:ext cx="1219200" cy="40322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2000">
                <a:solidFill>
                  <a:schemeClr val="tx1"/>
                </a:solidFill>
                <a:latin typeface="Times New Roman" pitchFamily="18" charset="0"/>
              </a:rPr>
              <a:t>Trustees</a:t>
            </a:r>
          </a:p>
        </p:txBody>
      </p:sp>
      <p:sp>
        <p:nvSpPr>
          <p:cNvPr id="19464" name="Text Box 8"/>
          <p:cNvSpPr txBox="1">
            <a:spLocks noChangeArrowheads="1"/>
          </p:cNvSpPr>
          <p:nvPr/>
        </p:nvSpPr>
        <p:spPr bwMode="auto">
          <a:xfrm>
            <a:off x="1447800" y="3886200"/>
            <a:ext cx="1828800" cy="161131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1800">
                <a:solidFill>
                  <a:schemeClr val="tx1"/>
                </a:solidFill>
                <a:latin typeface="Times New Roman" pitchFamily="18" charset="0"/>
              </a:rPr>
              <a:t>Visitor Centre</a:t>
            </a:r>
          </a:p>
          <a:p>
            <a:pPr>
              <a:spcBef>
                <a:spcPct val="50000"/>
              </a:spcBef>
            </a:pPr>
            <a:r>
              <a:rPr lang="en-GB" sz="1800">
                <a:solidFill>
                  <a:schemeClr val="tx1"/>
                </a:solidFill>
                <a:latin typeface="Times New Roman" pitchFamily="18" charset="0"/>
              </a:rPr>
              <a:t>Trading activities</a:t>
            </a:r>
          </a:p>
          <a:p>
            <a:pPr>
              <a:spcBef>
                <a:spcPct val="50000"/>
              </a:spcBef>
            </a:pPr>
            <a:r>
              <a:rPr lang="en-GB" sz="1800">
                <a:solidFill>
                  <a:schemeClr val="tx1"/>
                </a:solidFill>
                <a:latin typeface="Times New Roman" pitchFamily="18" charset="0"/>
              </a:rPr>
              <a:t>Publications</a:t>
            </a:r>
          </a:p>
          <a:p>
            <a:pPr>
              <a:spcBef>
                <a:spcPct val="50000"/>
              </a:spcBef>
            </a:pPr>
            <a:r>
              <a:rPr lang="en-GB" sz="1800">
                <a:solidFill>
                  <a:schemeClr val="tx1"/>
                </a:solidFill>
                <a:latin typeface="Times New Roman" pitchFamily="18" charset="0"/>
              </a:rPr>
              <a:t>Consultancy</a:t>
            </a:r>
            <a:endParaRPr lang="en-GB">
              <a:solidFill>
                <a:schemeClr val="tx1"/>
              </a:solidFill>
              <a:latin typeface="Times New Roman" pitchFamily="18" charset="0"/>
            </a:endParaRPr>
          </a:p>
        </p:txBody>
      </p:sp>
      <p:sp>
        <p:nvSpPr>
          <p:cNvPr id="19465" name="Text Box 9"/>
          <p:cNvSpPr txBox="1">
            <a:spLocks noChangeArrowheads="1"/>
          </p:cNvSpPr>
          <p:nvPr/>
        </p:nvSpPr>
        <p:spPr bwMode="auto">
          <a:xfrm>
            <a:off x="6172200" y="3886200"/>
            <a:ext cx="1676400" cy="161131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1800">
                <a:solidFill>
                  <a:schemeClr val="tx1"/>
                </a:solidFill>
                <a:latin typeface="Times New Roman" pitchFamily="18" charset="0"/>
              </a:rPr>
              <a:t>Education</a:t>
            </a:r>
          </a:p>
          <a:p>
            <a:pPr>
              <a:spcBef>
                <a:spcPct val="50000"/>
              </a:spcBef>
            </a:pPr>
            <a:r>
              <a:rPr lang="en-GB" sz="1800">
                <a:solidFill>
                  <a:schemeClr val="tx1"/>
                </a:solidFill>
                <a:latin typeface="Times New Roman" pitchFamily="18" charset="0"/>
              </a:rPr>
              <a:t>Information</a:t>
            </a:r>
          </a:p>
          <a:p>
            <a:pPr>
              <a:spcBef>
                <a:spcPct val="50000"/>
              </a:spcBef>
            </a:pPr>
            <a:r>
              <a:rPr lang="en-GB" sz="1800">
                <a:solidFill>
                  <a:schemeClr val="tx1"/>
                </a:solidFill>
                <a:latin typeface="Times New Roman" pitchFamily="18" charset="0"/>
              </a:rPr>
              <a:t>Research</a:t>
            </a:r>
          </a:p>
          <a:p>
            <a:pPr>
              <a:spcBef>
                <a:spcPct val="50000"/>
              </a:spcBef>
            </a:pPr>
            <a:r>
              <a:rPr lang="en-GB" sz="1800">
                <a:solidFill>
                  <a:schemeClr val="tx1"/>
                </a:solidFill>
                <a:latin typeface="Times New Roman" pitchFamily="18" charset="0"/>
              </a:rPr>
              <a:t>Members’ club</a:t>
            </a:r>
            <a:endParaRPr lang="en-GB">
              <a:solidFill>
                <a:schemeClr val="tx1"/>
              </a:solidFill>
              <a:latin typeface="Times New Roman" pitchFamily="18" charset="0"/>
            </a:endParaRPr>
          </a:p>
        </p:txBody>
      </p:sp>
      <p:sp>
        <p:nvSpPr>
          <p:cNvPr id="19466" name="Text Box 10"/>
          <p:cNvSpPr txBox="1">
            <a:spLocks noChangeArrowheads="1"/>
          </p:cNvSpPr>
          <p:nvPr/>
        </p:nvSpPr>
        <p:spPr bwMode="auto">
          <a:xfrm>
            <a:off x="6400800" y="1676400"/>
            <a:ext cx="2209800" cy="36988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1800">
                <a:solidFill>
                  <a:schemeClr val="tx1"/>
                </a:solidFill>
                <a:latin typeface="Times New Roman" pitchFamily="18" charset="0"/>
              </a:rPr>
              <a:t>Resident community</a:t>
            </a:r>
          </a:p>
        </p:txBody>
      </p:sp>
      <p:sp>
        <p:nvSpPr>
          <p:cNvPr id="19467" name="Text Box 11"/>
          <p:cNvSpPr txBox="1">
            <a:spLocks noChangeArrowheads="1"/>
          </p:cNvSpPr>
          <p:nvPr/>
        </p:nvSpPr>
        <p:spPr bwMode="auto">
          <a:xfrm>
            <a:off x="3962400" y="3657600"/>
            <a:ext cx="1371600" cy="284956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1800">
                <a:solidFill>
                  <a:schemeClr val="tx1"/>
                </a:solidFill>
                <a:latin typeface="Times New Roman" pitchFamily="18" charset="0"/>
              </a:rPr>
              <a:t>SERVICES</a:t>
            </a:r>
          </a:p>
          <a:p>
            <a:pPr>
              <a:spcBef>
                <a:spcPct val="50000"/>
              </a:spcBef>
            </a:pPr>
            <a:r>
              <a:rPr lang="en-GB" sz="1800">
                <a:solidFill>
                  <a:schemeClr val="tx1"/>
                </a:solidFill>
                <a:latin typeface="Times New Roman" pitchFamily="18" charset="0"/>
              </a:rPr>
              <a:t>Admin</a:t>
            </a:r>
          </a:p>
          <a:p>
            <a:pPr>
              <a:spcBef>
                <a:spcPct val="50000"/>
              </a:spcBef>
            </a:pPr>
            <a:r>
              <a:rPr lang="en-GB" sz="1800">
                <a:solidFill>
                  <a:schemeClr val="tx1"/>
                </a:solidFill>
                <a:latin typeface="Times New Roman" pitchFamily="18" charset="0"/>
              </a:rPr>
              <a:t>Engineering</a:t>
            </a:r>
          </a:p>
          <a:p>
            <a:pPr>
              <a:spcBef>
                <a:spcPct val="50000"/>
              </a:spcBef>
            </a:pPr>
            <a:r>
              <a:rPr lang="en-GB" sz="1800">
                <a:solidFill>
                  <a:schemeClr val="tx1"/>
                </a:solidFill>
                <a:latin typeface="Times New Roman" pitchFamily="18" charset="0"/>
              </a:rPr>
              <a:t>Biology</a:t>
            </a:r>
          </a:p>
          <a:p>
            <a:pPr>
              <a:spcBef>
                <a:spcPct val="50000"/>
              </a:spcBef>
            </a:pPr>
            <a:r>
              <a:rPr lang="en-GB" sz="1800">
                <a:solidFill>
                  <a:schemeClr val="tx1"/>
                </a:solidFill>
                <a:latin typeface="Times New Roman" pitchFamily="18" charset="0"/>
              </a:rPr>
              <a:t>Media</a:t>
            </a:r>
          </a:p>
          <a:p>
            <a:pPr>
              <a:spcBef>
                <a:spcPct val="50000"/>
              </a:spcBef>
            </a:pPr>
            <a:r>
              <a:rPr lang="en-GB" sz="1800">
                <a:solidFill>
                  <a:schemeClr val="tx1"/>
                </a:solidFill>
                <a:latin typeface="Times New Roman" pitchFamily="18" charset="0"/>
              </a:rPr>
              <a:t>Fundraising</a:t>
            </a:r>
          </a:p>
          <a:p>
            <a:pPr>
              <a:spcBef>
                <a:spcPct val="50000"/>
              </a:spcBef>
            </a:pPr>
            <a:r>
              <a:rPr lang="en-GB" sz="1800">
                <a:solidFill>
                  <a:schemeClr val="tx1"/>
                </a:solidFill>
                <a:latin typeface="Times New Roman" pitchFamily="18" charset="0"/>
              </a:rPr>
              <a:t>Web site</a:t>
            </a:r>
          </a:p>
        </p:txBody>
      </p:sp>
      <p:sp>
        <p:nvSpPr>
          <p:cNvPr id="19468" name="Line 12"/>
          <p:cNvSpPr>
            <a:spLocks noChangeShapeType="1"/>
          </p:cNvSpPr>
          <p:nvPr/>
        </p:nvSpPr>
        <p:spPr bwMode="auto">
          <a:xfrm flipV="1">
            <a:off x="5791200" y="1828800"/>
            <a:ext cx="6096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69" name="Line 13"/>
          <p:cNvSpPr>
            <a:spLocks noChangeShapeType="1"/>
          </p:cNvSpPr>
          <p:nvPr/>
        </p:nvSpPr>
        <p:spPr bwMode="auto">
          <a:xfrm>
            <a:off x="5334000" y="2209800"/>
            <a:ext cx="3810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0" name="Line 14"/>
          <p:cNvSpPr>
            <a:spLocks noChangeShapeType="1"/>
          </p:cNvSpPr>
          <p:nvPr/>
        </p:nvSpPr>
        <p:spPr bwMode="auto">
          <a:xfrm>
            <a:off x="6629400" y="2667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1" name="Line 15"/>
          <p:cNvSpPr>
            <a:spLocks noChangeShapeType="1"/>
          </p:cNvSpPr>
          <p:nvPr/>
        </p:nvSpPr>
        <p:spPr bwMode="auto">
          <a:xfrm flipH="1">
            <a:off x="3124200" y="2209800"/>
            <a:ext cx="22860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2" name="Line 16"/>
          <p:cNvSpPr>
            <a:spLocks noChangeShapeType="1"/>
          </p:cNvSpPr>
          <p:nvPr/>
        </p:nvSpPr>
        <p:spPr bwMode="auto">
          <a:xfrm>
            <a:off x="2362200" y="27432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3" name="Line 17"/>
          <p:cNvSpPr>
            <a:spLocks noChangeShapeType="1"/>
          </p:cNvSpPr>
          <p:nvPr/>
        </p:nvSpPr>
        <p:spPr bwMode="auto">
          <a:xfrm>
            <a:off x="2514600" y="3429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4" name="Line 18"/>
          <p:cNvSpPr>
            <a:spLocks noChangeShapeType="1"/>
          </p:cNvSpPr>
          <p:nvPr/>
        </p:nvSpPr>
        <p:spPr bwMode="auto">
          <a:xfrm>
            <a:off x="6858000" y="3429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5" name="Line 19"/>
          <p:cNvSpPr>
            <a:spLocks noChangeShapeType="1"/>
          </p:cNvSpPr>
          <p:nvPr/>
        </p:nvSpPr>
        <p:spPr bwMode="auto">
          <a:xfrm>
            <a:off x="3429000" y="3429000"/>
            <a:ext cx="533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6" name="Line 20"/>
          <p:cNvSpPr>
            <a:spLocks noChangeShapeType="1"/>
          </p:cNvSpPr>
          <p:nvPr/>
        </p:nvSpPr>
        <p:spPr bwMode="auto">
          <a:xfrm flipH="1">
            <a:off x="5334000" y="3429000"/>
            <a:ext cx="762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77" name="Text Box 21"/>
          <p:cNvSpPr txBox="1">
            <a:spLocks noChangeArrowheads="1"/>
          </p:cNvSpPr>
          <p:nvPr/>
        </p:nvSpPr>
        <p:spPr bwMode="auto">
          <a:xfrm>
            <a:off x="457200" y="1371600"/>
            <a:ext cx="1219200" cy="42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a:lnSpc>
                <a:spcPct val="75000"/>
              </a:lnSpc>
              <a:spcBef>
                <a:spcPct val="50000"/>
              </a:spcBef>
            </a:pPr>
            <a:r>
              <a:rPr lang="en-GB" sz="1400">
                <a:solidFill>
                  <a:schemeClr val="tx1"/>
                </a:solidFill>
                <a:latin typeface="Times New Roman" pitchFamily="18" charset="0"/>
              </a:rPr>
              <a:t>Daughter companies</a:t>
            </a:r>
            <a:endParaRPr lang="en-GB" sz="1800">
              <a:solidFill>
                <a:schemeClr val="tx1"/>
              </a:solidFill>
              <a:latin typeface="Times New Roman" pitchFamily="18" charset="0"/>
            </a:endParaRPr>
          </a:p>
        </p:txBody>
      </p:sp>
      <p:sp>
        <p:nvSpPr>
          <p:cNvPr id="19478" name="Line 22"/>
          <p:cNvSpPr>
            <a:spLocks noChangeShapeType="1"/>
          </p:cNvSpPr>
          <p:nvPr/>
        </p:nvSpPr>
        <p:spPr bwMode="auto">
          <a:xfrm flipH="1" flipV="1">
            <a:off x="1752600" y="1600200"/>
            <a:ext cx="990600" cy="3048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000">
                <a:solidFill>
                  <a:schemeClr val="tx2"/>
                </a:solidFill>
              </a:rPr>
              <a:t>ORGANISATIONAL   STRUCTURE </a:t>
            </a:r>
            <a:r>
              <a:rPr lang="en-GB" sz="2800">
                <a:solidFill>
                  <a:schemeClr val="tx2"/>
                </a:solidFill>
              </a:rPr>
              <a:t>(IN 2002)</a:t>
            </a:r>
            <a:endParaRPr lang="en-GB" sz="4400">
              <a:solidFill>
                <a:schemeClr val="tx2"/>
              </a:solidFill>
              <a:latin typeface="Times New Roman" pitchFamily="18" charset="0"/>
            </a:endParaRPr>
          </a:p>
        </p:txBody>
      </p:sp>
      <p:sp>
        <p:nvSpPr>
          <p:cNvPr id="20483" name="Text Box 3"/>
          <p:cNvSpPr txBox="1">
            <a:spLocks noChangeArrowheads="1"/>
          </p:cNvSpPr>
          <p:nvPr/>
        </p:nvSpPr>
        <p:spPr bwMode="auto">
          <a:xfrm>
            <a:off x="1600200" y="1828800"/>
            <a:ext cx="60198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a:solidFill>
                  <a:schemeClr val="tx1"/>
                </a:solidFill>
                <a:latin typeface="Times New Roman" pitchFamily="18" charset="0"/>
              </a:rPr>
              <a:t>PERMANENT STAFF MEETING (monthly)</a:t>
            </a:r>
            <a:endParaRPr lang="en-GB" sz="1800">
              <a:solidFill>
                <a:schemeClr val="tx1"/>
              </a:solidFill>
              <a:latin typeface="Times New Roman" pitchFamily="18" charset="0"/>
            </a:endParaRPr>
          </a:p>
        </p:txBody>
      </p:sp>
      <p:sp>
        <p:nvSpPr>
          <p:cNvPr id="20484" name="Text Box 4"/>
          <p:cNvSpPr txBox="1">
            <a:spLocks noChangeArrowheads="1"/>
          </p:cNvSpPr>
          <p:nvPr/>
        </p:nvSpPr>
        <p:spPr bwMode="auto">
          <a:xfrm>
            <a:off x="1828800" y="2590800"/>
            <a:ext cx="5791200" cy="7461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a:spcBef>
                <a:spcPct val="50000"/>
              </a:spcBef>
            </a:pPr>
            <a:r>
              <a:rPr lang="en-GB">
                <a:solidFill>
                  <a:schemeClr val="tx1"/>
                </a:solidFill>
                <a:latin typeface="Times New Roman" pitchFamily="18" charset="0"/>
              </a:rPr>
              <a:t>Elected management committee (4)</a:t>
            </a:r>
            <a:endParaRPr lang="en-GB" sz="1800">
              <a:solidFill>
                <a:schemeClr val="tx1"/>
              </a:solidFill>
              <a:latin typeface="Times New Roman" pitchFamily="18" charset="0"/>
            </a:endParaRPr>
          </a:p>
          <a:p>
            <a:pPr>
              <a:lnSpc>
                <a:spcPct val="50000"/>
              </a:lnSpc>
              <a:spcBef>
                <a:spcPct val="50000"/>
              </a:spcBef>
            </a:pPr>
            <a:r>
              <a:rPr lang="en-GB" sz="1800">
                <a:solidFill>
                  <a:schemeClr val="tx1"/>
                </a:solidFill>
                <a:latin typeface="Times New Roman" pitchFamily="18" charset="0"/>
              </a:rPr>
              <a:t> + Finance Director &amp; Admin Director </a:t>
            </a:r>
            <a:r>
              <a:rPr lang="en-GB" sz="1800" i="1">
                <a:solidFill>
                  <a:schemeClr val="tx1"/>
                </a:solidFill>
                <a:latin typeface="Times New Roman" pitchFamily="18" charset="0"/>
              </a:rPr>
              <a:t>ex officio</a:t>
            </a:r>
            <a:r>
              <a:rPr lang="en-GB" sz="1800">
                <a:solidFill>
                  <a:schemeClr val="tx1"/>
                </a:solidFill>
                <a:latin typeface="Times New Roman" pitchFamily="18" charset="0"/>
              </a:rPr>
              <a:t> (weekly) </a:t>
            </a:r>
          </a:p>
        </p:txBody>
      </p:sp>
      <p:sp>
        <p:nvSpPr>
          <p:cNvPr id="20485" name="Text Box 5"/>
          <p:cNvSpPr txBox="1">
            <a:spLocks noChangeArrowheads="1"/>
          </p:cNvSpPr>
          <p:nvPr/>
        </p:nvSpPr>
        <p:spPr bwMode="auto">
          <a:xfrm>
            <a:off x="2971800" y="3657600"/>
            <a:ext cx="3505200" cy="2530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a:spcBef>
                <a:spcPct val="50000"/>
              </a:spcBef>
            </a:pPr>
            <a:r>
              <a:rPr lang="en-GB">
                <a:solidFill>
                  <a:schemeClr val="tx1"/>
                </a:solidFill>
                <a:latin typeface="Times New Roman" pitchFamily="18" charset="0"/>
              </a:rPr>
              <a:t>20 Departments</a:t>
            </a:r>
            <a:endParaRPr lang="en-GB" sz="1800">
              <a:solidFill>
                <a:schemeClr val="tx1"/>
              </a:solidFill>
              <a:latin typeface="Times New Roman" pitchFamily="18" charset="0"/>
            </a:endParaRPr>
          </a:p>
          <a:p>
            <a:pPr algn="ctr">
              <a:spcBef>
                <a:spcPct val="50000"/>
              </a:spcBef>
            </a:pPr>
            <a:r>
              <a:rPr lang="en-GB" sz="1800">
                <a:solidFill>
                  <a:schemeClr val="tx1"/>
                </a:solidFill>
                <a:latin typeface="Times New Roman" pitchFamily="18" charset="0"/>
              </a:rPr>
              <a:t>43 Full members</a:t>
            </a:r>
          </a:p>
          <a:p>
            <a:pPr algn="ctr">
              <a:spcBef>
                <a:spcPct val="50000"/>
              </a:spcBef>
            </a:pPr>
            <a:r>
              <a:rPr lang="en-GB" sz="1800">
                <a:solidFill>
                  <a:schemeClr val="tx1"/>
                </a:solidFill>
                <a:latin typeface="Times New Roman" pitchFamily="18" charset="0"/>
              </a:rPr>
              <a:t>28 Associate Members</a:t>
            </a:r>
          </a:p>
          <a:p>
            <a:pPr algn="ctr">
              <a:spcBef>
                <a:spcPct val="50000"/>
              </a:spcBef>
            </a:pPr>
            <a:r>
              <a:rPr lang="en-GB" sz="1800">
                <a:solidFill>
                  <a:schemeClr val="tx1"/>
                </a:solidFill>
                <a:latin typeface="Times New Roman" pitchFamily="18" charset="0"/>
              </a:rPr>
              <a:t>10-40 Casual staff</a:t>
            </a:r>
          </a:p>
          <a:p>
            <a:pPr algn="ctr">
              <a:spcBef>
                <a:spcPct val="50000"/>
              </a:spcBef>
            </a:pPr>
            <a:r>
              <a:rPr lang="en-GB" sz="1800">
                <a:solidFill>
                  <a:schemeClr val="tx1"/>
                </a:solidFill>
                <a:latin typeface="Times New Roman" pitchFamily="18" charset="0"/>
              </a:rPr>
              <a:t>Wages are equal within each grade.</a:t>
            </a:r>
          </a:p>
          <a:p>
            <a:pPr algn="ctr">
              <a:spcBef>
                <a:spcPct val="50000"/>
              </a:spcBef>
            </a:pPr>
            <a:r>
              <a:rPr lang="en-GB" sz="1800">
                <a:solidFill>
                  <a:schemeClr val="tx1"/>
                </a:solidFill>
                <a:latin typeface="Times New Roman" pitchFamily="18" charset="0"/>
              </a:rPr>
              <a:t>Maximum differential is 1.5:1</a:t>
            </a:r>
          </a:p>
        </p:txBody>
      </p:sp>
      <p:sp>
        <p:nvSpPr>
          <p:cNvPr id="20486" name="Line 6"/>
          <p:cNvSpPr>
            <a:spLocks noChangeShapeType="1"/>
          </p:cNvSpPr>
          <p:nvPr/>
        </p:nvSpPr>
        <p:spPr bwMode="auto">
          <a:xfrm>
            <a:off x="4572000" y="2286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7" name="Line 7"/>
          <p:cNvSpPr>
            <a:spLocks noChangeShapeType="1"/>
          </p:cNvSpPr>
          <p:nvPr/>
        </p:nvSpPr>
        <p:spPr bwMode="auto">
          <a:xfrm>
            <a:off x="4572000" y="3352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20488" name="AutoShape 8"/>
          <p:cNvCxnSpPr>
            <a:cxnSpLocks noChangeShapeType="1"/>
            <a:stCxn id="20485" idx="3"/>
            <a:endCxn id="20483" idx="3"/>
          </p:cNvCxnSpPr>
          <p:nvPr/>
        </p:nvCxnSpPr>
        <p:spPr bwMode="auto">
          <a:xfrm flipV="1">
            <a:off x="6477000" y="2063750"/>
            <a:ext cx="1143000" cy="2859088"/>
          </a:xfrm>
          <a:prstGeom prst="bentConnector3">
            <a:avLst>
              <a:gd name="adj1" fmla="val 170829"/>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89" name="AutoShape 9"/>
          <p:cNvCxnSpPr>
            <a:cxnSpLocks noChangeShapeType="1"/>
            <a:stCxn id="20485" idx="1"/>
            <a:endCxn id="20484" idx="1"/>
          </p:cNvCxnSpPr>
          <p:nvPr/>
        </p:nvCxnSpPr>
        <p:spPr bwMode="auto">
          <a:xfrm rot="10800000">
            <a:off x="1828800" y="2963863"/>
            <a:ext cx="1143000" cy="1958975"/>
          </a:xfrm>
          <a:prstGeom prst="bentConnector3">
            <a:avLst>
              <a:gd name="adj1" fmla="val 12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C:\December docs\Images\CAT sig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515938"/>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57200" y="457200"/>
            <a:ext cx="830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solidFill>
                  <a:schemeClr val="tx2"/>
                </a:solidFill>
              </a:rPr>
              <a:t>MONEY</a:t>
            </a:r>
            <a:endParaRPr lang="en-GB" sz="4400">
              <a:solidFill>
                <a:schemeClr val="tx2"/>
              </a:solidFill>
              <a:latin typeface="Times New Roman" pitchFamily="18" charset="0"/>
            </a:endParaRPr>
          </a:p>
        </p:txBody>
      </p:sp>
      <p:pic>
        <p:nvPicPr>
          <p:cNvPr id="21507" name="Picture 5" descr="C:\December docs\The Library\About CAT\Image6.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350963"/>
            <a:ext cx="7715250"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solidFill>
                  <a:schemeClr val="tx1"/>
                </a:solidFill>
              </a:rPr>
              <a:t>WHAT MAKES CAT SPECIAL?</a:t>
            </a:r>
            <a:endParaRPr lang="en-GB" sz="4400">
              <a:solidFill>
                <a:schemeClr val="tx1"/>
              </a:solidFill>
              <a:latin typeface="Snap ITC" pitchFamily="82" charset="0"/>
            </a:endParaRPr>
          </a:p>
        </p:txBody>
      </p:sp>
      <p:sp>
        <p:nvSpPr>
          <p:cNvPr id="22531" name="Rectangle 3"/>
          <p:cNvSpPr>
            <a:spLocks noChangeArrowheads="1"/>
          </p:cNvSpPr>
          <p:nvPr/>
        </p:nvSpPr>
        <p:spPr bwMode="auto">
          <a:xfrm>
            <a:off x="1219200" y="1828800"/>
            <a:ext cx="7391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Public service ethos</a:t>
            </a:r>
          </a:p>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Slow organic growth</a:t>
            </a:r>
          </a:p>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Careful accumulation of experience</a:t>
            </a:r>
          </a:p>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High level of synergy between different activities </a:t>
            </a:r>
          </a:p>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Flat wage structure</a:t>
            </a:r>
          </a:p>
          <a:p>
            <a:pPr marL="342900" indent="-342900">
              <a:spcBef>
                <a:spcPct val="20000"/>
              </a:spcBef>
              <a:buSzPct val="50000"/>
              <a:buFont typeface="Monotype Sorts" pitchFamily="2" charset="2"/>
              <a:buChar char="l"/>
            </a:pPr>
            <a:r>
              <a:rPr lang="en-GB" sz="3600">
                <a:solidFill>
                  <a:schemeClr val="tx1"/>
                </a:solidFill>
                <a:latin typeface="Times New Roman" pitchFamily="18" charset="0"/>
              </a:rPr>
              <a:t>Economic self-reliance</a:t>
            </a:r>
            <a:endParaRPr lang="en-GB" sz="3200">
              <a:solidFill>
                <a:schemeClr val="tx1"/>
              </a:solidFill>
              <a:latin typeface="Snap ITC" pitchFamily="8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990600" y="914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solidFill>
                  <a:schemeClr val="tx1"/>
                </a:solidFill>
              </a:rPr>
              <a:t>HISTORY/DEVELOPMENT</a:t>
            </a:r>
            <a:endParaRPr lang="en-GB" sz="4400">
              <a:solidFill>
                <a:schemeClr val="tx1"/>
              </a:solidFill>
              <a:latin typeface="Times New Roman" pitchFamily="18" charset="0"/>
            </a:endParaRPr>
          </a:p>
        </p:txBody>
      </p:sp>
      <p:sp>
        <p:nvSpPr>
          <p:cNvPr id="4099" name="Rectangle 4"/>
          <p:cNvSpPr>
            <a:spLocks noChangeArrowheads="1"/>
          </p:cNvSpPr>
          <p:nvPr/>
        </p:nvSpPr>
        <p:spPr bwMode="auto">
          <a:xfrm>
            <a:off x="381000" y="2667000"/>
            <a:ext cx="8763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SzPct val="50000"/>
              <a:buFont typeface="Monotype Sorts" pitchFamily="2" charset="2"/>
              <a:buNone/>
            </a:pPr>
            <a:r>
              <a:rPr lang="en-GB" sz="4800">
                <a:solidFill>
                  <a:schemeClr val="tx1"/>
                </a:solidFill>
              </a:rPr>
              <a:t> 70s: The Ecovillage Phase</a:t>
            </a:r>
          </a:p>
          <a:p>
            <a:pPr marL="342900" indent="-342900">
              <a:spcBef>
                <a:spcPct val="20000"/>
              </a:spcBef>
              <a:buSzPct val="50000"/>
              <a:buFont typeface="Monotype Sorts" pitchFamily="2" charset="2"/>
              <a:buNone/>
            </a:pPr>
            <a:r>
              <a:rPr lang="en-GB" sz="4800">
                <a:solidFill>
                  <a:schemeClr val="tx1"/>
                </a:solidFill>
              </a:rPr>
              <a:t> 80s: Education &amp; Tourism</a:t>
            </a:r>
          </a:p>
          <a:p>
            <a:pPr marL="342900" indent="-342900">
              <a:spcBef>
                <a:spcPct val="20000"/>
              </a:spcBef>
              <a:buSzPct val="50000"/>
              <a:buFont typeface="Monotype Sorts" pitchFamily="2" charset="2"/>
              <a:buNone/>
            </a:pPr>
            <a:r>
              <a:rPr lang="en-GB" sz="4800">
                <a:solidFill>
                  <a:schemeClr val="tx1"/>
                </a:solidFill>
              </a:rPr>
              <a:t> 90s: Diversification</a:t>
            </a:r>
          </a:p>
          <a:p>
            <a:pPr marL="342900" indent="-342900">
              <a:spcBef>
                <a:spcPct val="20000"/>
              </a:spcBef>
              <a:buSzPct val="50000"/>
              <a:buFont typeface="Monotype Sorts" pitchFamily="2" charset="2"/>
              <a:buNone/>
            </a:pPr>
            <a:r>
              <a:rPr lang="en-GB" sz="4800">
                <a:solidFill>
                  <a:schemeClr val="tx1"/>
                </a:solidFill>
              </a:rPr>
              <a:t> 00s: Respectability?</a:t>
            </a:r>
            <a:endParaRPr lang="en-GB" sz="320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62000" y="1600200"/>
            <a:ext cx="7848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6000">
                <a:solidFill>
                  <a:schemeClr val="tx1"/>
                </a:solidFill>
              </a:rPr>
              <a:t>THE</a:t>
            </a:r>
            <a:r>
              <a:rPr lang="en-GB" sz="8000">
                <a:solidFill>
                  <a:schemeClr val="tx1"/>
                </a:solidFill>
              </a:rPr>
              <a:t> </a:t>
            </a:r>
            <a:br>
              <a:rPr lang="en-GB" sz="8000">
                <a:solidFill>
                  <a:schemeClr val="tx1"/>
                </a:solidFill>
              </a:rPr>
            </a:br>
            <a:r>
              <a:rPr lang="en-GB" sz="8000">
                <a:solidFill>
                  <a:schemeClr val="tx1"/>
                </a:solidFill>
              </a:rPr>
              <a:t>EARLY DAYS</a:t>
            </a:r>
            <a:endParaRPr lang="en-GB" sz="540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A WILD, DERELICT SITE</a:t>
            </a:r>
            <a:endParaRPr lang="en-GB" sz="4400">
              <a:latin typeface="Times New Roman" pitchFamily="18" charset="0"/>
            </a:endParaRPr>
          </a:p>
        </p:txBody>
      </p:sp>
      <p:pic>
        <p:nvPicPr>
          <p:cNvPr id="6147" name="Picture 3" descr="C:\My Photos\CAT site\Old Quarr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600200"/>
            <a:ext cx="6543675" cy="46482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C:\My Photos\CAT site\Natural vegetation on sit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0800" y="3048000"/>
            <a:ext cx="2481263" cy="3600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WITH RUINED BUILDINGS</a:t>
            </a:r>
          </a:p>
        </p:txBody>
      </p:sp>
      <p:pic>
        <p:nvPicPr>
          <p:cNvPr id="7171" name="Picture 3" descr="C:\My Photos\CAT site\Engine Shed 74.jpg"/>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676400"/>
            <a:ext cx="5595938" cy="37147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4" descr="C:\My Photos\CAT site\Early ruins.jpg"/>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3938588"/>
            <a:ext cx="4876800" cy="2919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381000" y="4572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r>
              <a:rPr lang="en-GB" sz="4400"/>
              <a:t>AND DIFFICULT CONDITIONS</a:t>
            </a:r>
            <a:r>
              <a:rPr lang="en-GB" sz="4400">
                <a:solidFill>
                  <a:schemeClr val="tx2"/>
                </a:solidFill>
              </a:rPr>
              <a:t> CONDITIONS</a:t>
            </a:r>
            <a:endParaRPr lang="en-GB" sz="4400">
              <a:solidFill>
                <a:schemeClr val="tx2"/>
              </a:solidFill>
              <a:latin typeface="Times New Roman" pitchFamily="18" charset="0"/>
            </a:endParaRPr>
          </a:p>
        </p:txBody>
      </p:sp>
      <p:pic>
        <p:nvPicPr>
          <p:cNvPr id="8195" name="Picture 5" descr="C:\My Photos\CAT site\History 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3150" y="3598863"/>
            <a:ext cx="56372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C:\My Photos\CAT site\Ruined roof.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43000"/>
            <a:ext cx="5343525"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838200" y="838200"/>
            <a:ext cx="7315200" cy="484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spcBef>
                <a:spcPct val="50000"/>
              </a:spcBef>
            </a:pPr>
            <a:r>
              <a:rPr lang="en-GB" sz="4800">
                <a:solidFill>
                  <a:schemeClr val="tx1"/>
                </a:solidFill>
              </a:rPr>
              <a:t>AT THIS TIME MOST OF THE STAFF LIVED ON THE SITE…</a:t>
            </a:r>
          </a:p>
          <a:p>
            <a:pPr>
              <a:spcBef>
                <a:spcPct val="50000"/>
              </a:spcBef>
            </a:pPr>
            <a:r>
              <a:rPr lang="en-GB" sz="4800">
                <a:solidFill>
                  <a:schemeClr val="tx1"/>
                </a:solidFill>
              </a:rPr>
              <a:t> ...AND THOUGHT OF THE PROJECT AS A KIND OF ‘ECOVILLAGE’</a:t>
            </a:r>
            <a:endParaRPr lang="en-GB">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p>
            <a:pPr algn="ctr"/>
            <a:r>
              <a:rPr lang="en-GB" sz="4400"/>
              <a:t>FOR SOME,</a:t>
            </a:r>
            <a:br>
              <a:rPr lang="en-GB" sz="4400"/>
            </a:br>
            <a:r>
              <a:rPr lang="en-GB" sz="4400"/>
              <a:t> IT WAS A RURAL IDYLL</a:t>
            </a:r>
          </a:p>
        </p:txBody>
      </p:sp>
      <p:pic>
        <p:nvPicPr>
          <p:cNvPr id="10243" name="Picture 3" descr="C:\My Photos\CAT site\Nigel milk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88" y="1782763"/>
            <a:ext cx="464820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My Photos\CAT site\Scan31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5050" y="2968625"/>
            <a:ext cx="5637213" cy="3943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CAT presentations template">
  <a:themeElements>
    <a:clrScheme name="CAT presentation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T presentations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CAT presentation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T presentation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T presentation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T presentation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T presentati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T presentati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T presentati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Designs\CAT presentations template.pot</Template>
  <TotalTime>3195</TotalTime>
  <Words>1396</Words>
  <Application>Microsoft Office PowerPoint</Application>
  <PresentationFormat>On-screen Show (4:3)</PresentationFormat>
  <Paragraphs>107</Paragraphs>
  <Slides>21</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Times New Roman</vt:lpstr>
      <vt:lpstr>Calibri</vt:lpstr>
      <vt:lpstr>Monotype Sorts</vt:lpstr>
      <vt:lpstr>Snap ITC</vt:lpstr>
      <vt:lpstr>Lucida Handwriting</vt:lpstr>
      <vt:lpstr>CAT presentations template</vt:lpstr>
      <vt:lpstr>The Centre for  Alternative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Centre for  Alternative Technology</dc:title>
  <dc:creator>Peter Harper</dc:creator>
  <cp:lastModifiedBy>Peter Harper</cp:lastModifiedBy>
  <cp:revision>14</cp:revision>
  <dcterms:created xsi:type="dcterms:W3CDTF">2002-02-17T02:22:49Z</dcterms:created>
  <dcterms:modified xsi:type="dcterms:W3CDTF">2014-11-05T18:26:03Z</dcterms:modified>
</cp:coreProperties>
</file>